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9"/>
  </p:notesMasterIdLst>
  <p:sldIdLst>
    <p:sldId id="264" r:id="rId2"/>
    <p:sldId id="1132" r:id="rId3"/>
    <p:sldId id="1226" r:id="rId4"/>
    <p:sldId id="1135" r:id="rId5"/>
    <p:sldId id="1136" r:id="rId6"/>
    <p:sldId id="1189" r:id="rId7"/>
    <p:sldId id="1188" r:id="rId8"/>
    <p:sldId id="1137" r:id="rId9"/>
    <p:sldId id="1155" r:id="rId10"/>
    <p:sldId id="1138" r:id="rId11"/>
    <p:sldId id="1139" r:id="rId12"/>
    <p:sldId id="1141" r:id="rId13"/>
    <p:sldId id="1142" r:id="rId14"/>
    <p:sldId id="1143" r:id="rId15"/>
    <p:sldId id="1144" r:id="rId16"/>
    <p:sldId id="1145" r:id="rId17"/>
    <p:sldId id="1146" r:id="rId18"/>
    <p:sldId id="1148" r:id="rId19"/>
    <p:sldId id="1149" r:id="rId20"/>
    <p:sldId id="1150" r:id="rId21"/>
    <p:sldId id="1151" r:id="rId22"/>
    <p:sldId id="1153" r:id="rId23"/>
    <p:sldId id="1152" r:id="rId24"/>
    <p:sldId id="1154" r:id="rId25"/>
    <p:sldId id="1156" r:id="rId26"/>
    <p:sldId id="1157" r:id="rId27"/>
    <p:sldId id="1158" r:id="rId28"/>
    <p:sldId id="1159" r:id="rId29"/>
    <p:sldId id="1160" r:id="rId30"/>
    <p:sldId id="1162" r:id="rId31"/>
    <p:sldId id="1163" r:id="rId32"/>
    <p:sldId id="1161" r:id="rId33"/>
    <p:sldId id="1164" r:id="rId34"/>
    <p:sldId id="1165" r:id="rId35"/>
    <p:sldId id="1166" r:id="rId36"/>
    <p:sldId id="1167" r:id="rId37"/>
    <p:sldId id="1168" r:id="rId38"/>
    <p:sldId id="1169" r:id="rId39"/>
    <p:sldId id="1170" r:id="rId40"/>
    <p:sldId id="1171" r:id="rId41"/>
    <p:sldId id="1172" r:id="rId42"/>
    <p:sldId id="1173" r:id="rId43"/>
    <p:sldId id="1174" r:id="rId44"/>
    <p:sldId id="1175" r:id="rId45"/>
    <p:sldId id="1176" r:id="rId46"/>
    <p:sldId id="1177" r:id="rId47"/>
    <p:sldId id="1178" r:id="rId48"/>
    <p:sldId id="1179" r:id="rId49"/>
    <p:sldId id="1180" r:id="rId50"/>
    <p:sldId id="1181" r:id="rId51"/>
    <p:sldId id="1182" r:id="rId52"/>
    <p:sldId id="1183" r:id="rId53"/>
    <p:sldId id="1184" r:id="rId54"/>
    <p:sldId id="1186" r:id="rId55"/>
    <p:sldId id="1185" r:id="rId56"/>
    <p:sldId id="1187" r:id="rId57"/>
    <p:sldId id="1190" r:id="rId58"/>
    <p:sldId id="1191" r:id="rId59"/>
    <p:sldId id="1192" r:id="rId60"/>
    <p:sldId id="1193" r:id="rId61"/>
    <p:sldId id="1194" r:id="rId62"/>
    <p:sldId id="1195" r:id="rId63"/>
    <p:sldId id="1196" r:id="rId64"/>
    <p:sldId id="1197" r:id="rId65"/>
    <p:sldId id="1198" r:id="rId66"/>
    <p:sldId id="1199" r:id="rId67"/>
    <p:sldId id="1200" r:id="rId68"/>
    <p:sldId id="1201" r:id="rId69"/>
    <p:sldId id="1202" r:id="rId70"/>
    <p:sldId id="1203" r:id="rId71"/>
    <p:sldId id="1204" r:id="rId72"/>
    <p:sldId id="1207" r:id="rId73"/>
    <p:sldId id="1205" r:id="rId74"/>
    <p:sldId id="1206" r:id="rId75"/>
    <p:sldId id="1208" r:id="rId76"/>
    <p:sldId id="1209" r:id="rId77"/>
    <p:sldId id="1210" r:id="rId78"/>
    <p:sldId id="1211" r:id="rId79"/>
    <p:sldId id="1212" r:id="rId80"/>
    <p:sldId id="1213" r:id="rId81"/>
    <p:sldId id="1214" r:id="rId82"/>
    <p:sldId id="1215" r:id="rId83"/>
    <p:sldId id="1216" r:id="rId84"/>
    <p:sldId id="1217" r:id="rId85"/>
    <p:sldId id="1219" r:id="rId86"/>
    <p:sldId id="1218" r:id="rId87"/>
    <p:sldId id="1220" r:id="rId88"/>
    <p:sldId id="1221" r:id="rId89"/>
    <p:sldId id="1222" r:id="rId90"/>
    <p:sldId id="1223" r:id="rId91"/>
    <p:sldId id="1224" r:id="rId92"/>
    <p:sldId id="1225" r:id="rId93"/>
    <p:sldId id="1227" r:id="rId94"/>
    <p:sldId id="1228" r:id="rId95"/>
    <p:sldId id="1229" r:id="rId96"/>
    <p:sldId id="1230" r:id="rId97"/>
    <p:sldId id="1231" r:id="rId98"/>
    <p:sldId id="1234" r:id="rId99"/>
    <p:sldId id="1232" r:id="rId100"/>
    <p:sldId id="1233" r:id="rId101"/>
    <p:sldId id="1235" r:id="rId102"/>
    <p:sldId id="1236" r:id="rId103"/>
    <p:sldId id="1239" r:id="rId104"/>
    <p:sldId id="1240" r:id="rId105"/>
    <p:sldId id="1241" r:id="rId106"/>
    <p:sldId id="1242" r:id="rId107"/>
    <p:sldId id="1243" r:id="rId108"/>
    <p:sldId id="1244" r:id="rId109"/>
    <p:sldId id="1238" r:id="rId110"/>
    <p:sldId id="1245" r:id="rId111"/>
    <p:sldId id="1246" r:id="rId112"/>
    <p:sldId id="1247" r:id="rId113"/>
    <p:sldId id="397" r:id="rId114"/>
    <p:sldId id="614" r:id="rId115"/>
    <p:sldId id="398" r:id="rId116"/>
    <p:sldId id="1119" r:id="rId117"/>
    <p:sldId id="1120" r:id="rId118"/>
    <p:sldId id="1118" r:id="rId119"/>
    <p:sldId id="845" r:id="rId120"/>
    <p:sldId id="846" r:id="rId121"/>
    <p:sldId id="847" r:id="rId122"/>
    <p:sldId id="789" r:id="rId123"/>
    <p:sldId id="637" r:id="rId124"/>
    <p:sldId id="608" r:id="rId125"/>
    <p:sldId id="813" r:id="rId126"/>
    <p:sldId id="639" r:id="rId127"/>
    <p:sldId id="660" r:id="rId128"/>
    <p:sldId id="640" r:id="rId129"/>
    <p:sldId id="661" r:id="rId130"/>
    <p:sldId id="636" r:id="rId131"/>
    <p:sldId id="663" r:id="rId132"/>
    <p:sldId id="572" r:id="rId133"/>
    <p:sldId id="664" r:id="rId134"/>
    <p:sldId id="662" r:id="rId135"/>
    <p:sldId id="622" r:id="rId136"/>
    <p:sldId id="623" r:id="rId137"/>
    <p:sldId id="625" r:id="rId138"/>
    <p:sldId id="630" r:id="rId139"/>
    <p:sldId id="646" r:id="rId140"/>
    <p:sldId id="647" r:id="rId141"/>
    <p:sldId id="641" r:id="rId142"/>
    <p:sldId id="665" r:id="rId143"/>
    <p:sldId id="776" r:id="rId144"/>
    <p:sldId id="666" r:id="rId145"/>
    <p:sldId id="642" r:id="rId146"/>
    <p:sldId id="645" r:id="rId147"/>
    <p:sldId id="668" r:id="rId148"/>
    <p:sldId id="669" r:id="rId149"/>
    <p:sldId id="670" r:id="rId150"/>
    <p:sldId id="785" r:id="rId151"/>
    <p:sldId id="1121" r:id="rId152"/>
    <p:sldId id="794" r:id="rId153"/>
    <p:sldId id="648" r:id="rId154"/>
    <p:sldId id="649" r:id="rId155"/>
    <p:sldId id="653" r:id="rId156"/>
    <p:sldId id="654" r:id="rId157"/>
    <p:sldId id="655" r:id="rId158"/>
    <p:sldId id="671" r:id="rId159"/>
    <p:sldId id="863" r:id="rId160"/>
    <p:sldId id="864" r:id="rId161"/>
    <p:sldId id="865" r:id="rId162"/>
    <p:sldId id="1122" r:id="rId163"/>
    <p:sldId id="1123" r:id="rId164"/>
    <p:sldId id="1124" r:id="rId165"/>
    <p:sldId id="796" r:id="rId166"/>
    <p:sldId id="651" r:id="rId167"/>
    <p:sldId id="672" r:id="rId168"/>
    <p:sldId id="673" r:id="rId169"/>
    <p:sldId id="650" r:id="rId170"/>
    <p:sldId id="658" r:id="rId171"/>
    <p:sldId id="676" r:id="rId172"/>
    <p:sldId id="656" r:id="rId173"/>
    <p:sldId id="675" r:id="rId174"/>
    <p:sldId id="678" r:id="rId175"/>
    <p:sldId id="679" r:id="rId176"/>
    <p:sldId id="680" r:id="rId177"/>
    <p:sldId id="712" r:id="rId178"/>
    <p:sldId id="900" r:id="rId179"/>
    <p:sldId id="561" r:id="rId180"/>
    <p:sldId id="683" r:id="rId181"/>
    <p:sldId id="562" r:id="rId182"/>
    <p:sldId id="565" r:id="rId183"/>
    <p:sldId id="762" r:id="rId184"/>
    <p:sldId id="898" r:id="rId185"/>
    <p:sldId id="899" r:id="rId186"/>
    <p:sldId id="798" r:id="rId187"/>
    <p:sldId id="1125" r:id="rId188"/>
    <p:sldId id="557" r:id="rId189"/>
    <p:sldId id="522" r:id="rId190"/>
    <p:sldId id="523" r:id="rId191"/>
    <p:sldId id="1126" r:id="rId192"/>
    <p:sldId id="558" r:id="rId193"/>
    <p:sldId id="524" r:id="rId194"/>
    <p:sldId id="525" r:id="rId195"/>
    <p:sldId id="526" r:id="rId196"/>
    <p:sldId id="527" r:id="rId197"/>
    <p:sldId id="559" r:id="rId198"/>
    <p:sldId id="1127" r:id="rId199"/>
    <p:sldId id="529" r:id="rId200"/>
    <p:sldId id="1128" r:id="rId201"/>
    <p:sldId id="1129" r:id="rId202"/>
    <p:sldId id="533" r:id="rId203"/>
    <p:sldId id="714" r:id="rId204"/>
    <p:sldId id="902" r:id="rId205"/>
    <p:sldId id="903" r:id="rId206"/>
    <p:sldId id="904" r:id="rId207"/>
    <p:sldId id="905" r:id="rId208"/>
    <p:sldId id="906" r:id="rId209"/>
    <p:sldId id="907" r:id="rId210"/>
    <p:sldId id="908" r:id="rId211"/>
    <p:sldId id="909" r:id="rId212"/>
    <p:sldId id="910" r:id="rId213"/>
    <p:sldId id="911" r:id="rId214"/>
    <p:sldId id="912" r:id="rId215"/>
    <p:sldId id="913" r:id="rId216"/>
    <p:sldId id="914" r:id="rId217"/>
    <p:sldId id="915" r:id="rId218"/>
    <p:sldId id="916" r:id="rId219"/>
    <p:sldId id="917" r:id="rId220"/>
    <p:sldId id="918" r:id="rId221"/>
    <p:sldId id="919" r:id="rId222"/>
    <p:sldId id="920" r:id="rId223"/>
    <p:sldId id="921" r:id="rId224"/>
    <p:sldId id="922" r:id="rId225"/>
    <p:sldId id="923" r:id="rId226"/>
    <p:sldId id="924" r:id="rId227"/>
    <p:sldId id="925" r:id="rId228"/>
    <p:sldId id="926" r:id="rId229"/>
    <p:sldId id="1010" r:id="rId230"/>
    <p:sldId id="1011" r:id="rId231"/>
    <p:sldId id="1093" r:id="rId232"/>
    <p:sldId id="931" r:id="rId233"/>
    <p:sldId id="932" r:id="rId234"/>
    <p:sldId id="933" r:id="rId235"/>
    <p:sldId id="934" r:id="rId236"/>
    <p:sldId id="935" r:id="rId237"/>
    <p:sldId id="936" r:id="rId238"/>
    <p:sldId id="937" r:id="rId239"/>
    <p:sldId id="938" r:id="rId240"/>
    <p:sldId id="939" r:id="rId241"/>
    <p:sldId id="940" r:id="rId242"/>
    <p:sldId id="941" r:id="rId243"/>
    <p:sldId id="942" r:id="rId244"/>
    <p:sldId id="1015" r:id="rId245"/>
    <p:sldId id="1016" r:id="rId246"/>
    <p:sldId id="1017" r:id="rId247"/>
    <p:sldId id="1116" r:id="rId248"/>
    <p:sldId id="1018" r:id="rId249"/>
    <p:sldId id="1019" r:id="rId250"/>
    <p:sldId id="1020" r:id="rId251"/>
    <p:sldId id="1021" r:id="rId252"/>
    <p:sldId id="1022" r:id="rId253"/>
    <p:sldId id="1023" r:id="rId254"/>
    <p:sldId id="1024" r:id="rId255"/>
    <p:sldId id="1025" r:id="rId256"/>
    <p:sldId id="1026" r:id="rId257"/>
    <p:sldId id="1027" r:id="rId258"/>
    <p:sldId id="1028" r:id="rId259"/>
    <p:sldId id="1029" r:id="rId260"/>
    <p:sldId id="1030" r:id="rId261"/>
    <p:sldId id="1031" r:id="rId262"/>
    <p:sldId id="1032" r:id="rId263"/>
    <p:sldId id="1033" r:id="rId264"/>
    <p:sldId id="1034" r:id="rId265"/>
    <p:sldId id="1035" r:id="rId266"/>
    <p:sldId id="1036" r:id="rId267"/>
    <p:sldId id="1037" r:id="rId268"/>
    <p:sldId id="1038" r:id="rId269"/>
    <p:sldId id="1039" r:id="rId270"/>
    <p:sldId id="1040" r:id="rId271"/>
    <p:sldId id="1041" r:id="rId272"/>
    <p:sldId id="1042" r:id="rId273"/>
    <p:sldId id="1043" r:id="rId274"/>
    <p:sldId id="1044" r:id="rId275"/>
    <p:sldId id="1045" r:id="rId276"/>
    <p:sldId id="1046" r:id="rId277"/>
    <p:sldId id="1047" r:id="rId278"/>
    <p:sldId id="1048" r:id="rId279"/>
    <p:sldId id="1049" r:id="rId280"/>
    <p:sldId id="1050" r:id="rId281"/>
    <p:sldId id="1051" r:id="rId282"/>
    <p:sldId id="1052" r:id="rId283"/>
    <p:sldId id="1053" r:id="rId284"/>
    <p:sldId id="1054" r:id="rId285"/>
    <p:sldId id="1055" r:id="rId286"/>
    <p:sldId id="1056" r:id="rId287"/>
    <p:sldId id="1057" r:id="rId288"/>
    <p:sldId id="1058" r:id="rId289"/>
    <p:sldId id="1059" r:id="rId290"/>
    <p:sldId id="1060" r:id="rId291"/>
    <p:sldId id="1061" r:id="rId292"/>
    <p:sldId id="1062" r:id="rId293"/>
    <p:sldId id="1063" r:id="rId294"/>
    <p:sldId id="1064" r:id="rId295"/>
    <p:sldId id="1065" r:id="rId296"/>
    <p:sldId id="1066" r:id="rId297"/>
    <p:sldId id="1067" r:id="rId298"/>
    <p:sldId id="1068" r:id="rId299"/>
    <p:sldId id="1069" r:id="rId300"/>
    <p:sldId id="1070" r:id="rId301"/>
    <p:sldId id="1071" r:id="rId302"/>
    <p:sldId id="1072" r:id="rId303"/>
    <p:sldId id="1073" r:id="rId304"/>
    <p:sldId id="1074" r:id="rId305"/>
    <p:sldId id="1075" r:id="rId306"/>
    <p:sldId id="1076" r:id="rId307"/>
    <p:sldId id="1077" r:id="rId308"/>
    <p:sldId id="1078" r:id="rId309"/>
    <p:sldId id="1079" r:id="rId310"/>
    <p:sldId id="1080" r:id="rId311"/>
    <p:sldId id="1081" r:id="rId312"/>
    <p:sldId id="1082" r:id="rId313"/>
    <p:sldId id="1083" r:id="rId314"/>
    <p:sldId id="1084" r:id="rId315"/>
    <p:sldId id="1085" r:id="rId316"/>
    <p:sldId id="1086" r:id="rId317"/>
    <p:sldId id="1087" r:id="rId318"/>
    <p:sldId id="1088" r:id="rId319"/>
    <p:sldId id="1089" r:id="rId320"/>
    <p:sldId id="1090" r:id="rId321"/>
    <p:sldId id="1091" r:id="rId322"/>
    <p:sldId id="1094" r:id="rId323"/>
    <p:sldId id="1095" r:id="rId324"/>
    <p:sldId id="1096" r:id="rId325"/>
    <p:sldId id="1097" r:id="rId326"/>
    <p:sldId id="1098" r:id="rId327"/>
    <p:sldId id="1099" r:id="rId328"/>
    <p:sldId id="1100" r:id="rId329"/>
    <p:sldId id="1101" r:id="rId330"/>
    <p:sldId id="1102" r:id="rId331"/>
    <p:sldId id="1103" r:id="rId332"/>
    <p:sldId id="1104" r:id="rId333"/>
    <p:sldId id="1105" r:id="rId334"/>
    <p:sldId id="1106" r:id="rId335"/>
    <p:sldId id="1130" r:id="rId336"/>
    <p:sldId id="1107" r:id="rId337"/>
    <p:sldId id="1092" r:id="rId3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utz, Jason David" initials="KJD" lastIdx="18" clrIdx="0">
    <p:extLst>
      <p:ext uri="{19B8F6BF-5375-455C-9EA6-DF929625EA0E}">
        <p15:presenceInfo xmlns:p15="http://schemas.microsoft.com/office/powerpoint/2012/main" userId="S::jdk200000@utdallas.edu::31cf1935-9334-435f-b98e-28e22b8abd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B02ABE"/>
    <a:srgbClr val="336600"/>
    <a:srgbClr val="008542"/>
    <a:srgbClr val="AC0000"/>
    <a:srgbClr val="C75B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89825" autoAdjust="0"/>
  </p:normalViewPr>
  <p:slideViewPr>
    <p:cSldViewPr snapToGrid="0">
      <p:cViewPr varScale="1">
        <p:scale>
          <a:sx n="103" d="100"/>
          <a:sy n="103" d="100"/>
        </p:scale>
        <p:origin x="948" y="102"/>
      </p:cViewPr>
      <p:guideLst/>
    </p:cSldViewPr>
  </p:slideViewPr>
  <p:notesTextViewPr>
    <p:cViewPr>
      <p:scale>
        <a:sx n="1" d="1"/>
        <a:sy n="1" d="1"/>
      </p:scale>
      <p:origin x="0" y="0"/>
    </p:cViewPr>
  </p:notesText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34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12T12:28:01.768" idx="15">
    <p:pos x="2322" y="1446"/>
    <p:text>Function can be used to export values to another program (e.g., Excel/Power Point)</p:text>
    <p:extLst>
      <p:ext uri="{C676402C-5697-4E1C-873F-D02D1690AC5C}">
        <p15:threadingInfo xmlns:p15="http://schemas.microsoft.com/office/powerpoint/2012/main" timeZoneBias="300"/>
      </p:ext>
    </p:extLst>
  </p:cm>
  <p:cm authorId="1" dt="2022-09-12T12:28:41.898" idx="16">
    <p:pos x="2322" y="1542"/>
    <p:text>&gt; POL.GR&lt;-with(LCOMBAT2, graph.ran.mean(POL[UNITSIZE&gt;19],
+ UNIT[UNITSIZE&gt;19],1000,bootci=TRUE,graph=F))
&gt; 
&gt; write.table(POL.GR,file="clipboard",col.names=F,row.names=F,sep="\t")
&gt;</p:text>
    <p:extLst>
      <p:ext uri="{C676402C-5697-4E1C-873F-D02D1690AC5C}">
        <p15:threadingInfo xmlns:p15="http://schemas.microsoft.com/office/powerpoint/2012/main" timeZoneBias="300">
          <p15:parentCm authorId="1" idx="1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C54B6-3A06-4A98-8DD7-91AC2EA515D9}" type="datetimeFigureOut">
              <a:rPr lang="en-US" smtClean="0"/>
              <a:t>9/13/2022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EEB9-1E5D-4336-B1B3-152F63E4D131}" type="slidenum">
              <a:rPr lang="en-US" smtClean="0"/>
              <a:t>‹#›</a:t>
            </a:fld>
            <a:endParaRPr lang="en-US" dirty="0"/>
          </a:p>
        </p:txBody>
      </p:sp>
    </p:spTree>
    <p:extLst>
      <p:ext uri="{BB962C8B-B14F-4D97-AF65-F5344CB8AC3E}">
        <p14:creationId xmlns:p14="http://schemas.microsoft.com/office/powerpoint/2010/main" val="367402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03A62-B4E1-4E76-92D8-4DA5B42024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1231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21FE99-E544-4206-A925-076F0999185F}" type="slidenum">
              <a:rPr lang="en-US" altLang="en-US" sz="1000"/>
              <a:pPr>
                <a:spcBef>
                  <a:spcPct val="0"/>
                </a:spcBef>
              </a:pPr>
              <a:t>125</a:t>
            </a:fld>
            <a:endParaRPr lang="en-US" altLang="en-US" sz="1000"/>
          </a:p>
        </p:txBody>
      </p:sp>
      <p:sp>
        <p:nvSpPr>
          <p:cNvPr id="286723" name="Rectangle 2"/>
          <p:cNvSpPr>
            <a:spLocks noGrp="1" noRot="1" noChangeAspect="1" noChangeArrowheads="1" noTextEdit="1"/>
          </p:cNvSpPr>
          <p:nvPr>
            <p:ph type="sldImg"/>
          </p:nvPr>
        </p:nvSpPr>
        <p:spPr>
          <a:xfrm>
            <a:off x="423863" y="717550"/>
            <a:ext cx="6103937" cy="3433763"/>
          </a:xfrm>
          <a:ln/>
        </p:spPr>
      </p:sp>
      <p:sp>
        <p:nvSpPr>
          <p:cNvPr id="286724" name="Rectangle 3"/>
          <p:cNvSpPr>
            <a:spLocks noGrp="1" noChangeArrowheads="1"/>
          </p:cNvSpPr>
          <p:nvPr>
            <p:ph type="body" idx="1"/>
          </p:nvPr>
        </p:nvSpPr>
        <p:spPr>
          <a:noFill/>
        </p:spPr>
        <p:txBody>
          <a:bodyPr/>
          <a:lstStyle/>
          <a:p>
            <a:r>
              <a:rPr lang="en-US" altLang="en-US"/>
              <a:t>xyplot(WBEING~HRS|as.factor(GRP),data=bh1996[1:1582,],</a:t>
            </a:r>
          </a:p>
          <a:p>
            <a:r>
              <a:rPr lang="en-US" altLang="en-US"/>
              <a:t>type=c("p","g","r"),col="dark blue",col.line="black",</a:t>
            </a:r>
          </a:p>
          <a:p>
            <a:r>
              <a:rPr lang="en-US" altLang="en-US"/>
              <a:t>xlab="Work Hours",</a:t>
            </a:r>
          </a:p>
          <a:p>
            <a:r>
              <a:rPr lang="en-US" altLang="en-US"/>
              <a:t>ylab="Well-Being")</a:t>
            </a:r>
          </a:p>
          <a:p>
            <a:endParaRPr lang="en-US" altLang="en-US"/>
          </a:p>
        </p:txBody>
      </p:sp>
    </p:spTree>
    <p:extLst>
      <p:ext uri="{BB962C8B-B14F-4D97-AF65-F5344CB8AC3E}">
        <p14:creationId xmlns:p14="http://schemas.microsoft.com/office/powerpoint/2010/main" val="2843336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CFEC3A-AFD9-44C3-8898-6657E4A45801}" type="slidenum">
              <a:rPr lang="en-US" altLang="en-US" sz="1000"/>
              <a:pPr>
                <a:spcBef>
                  <a:spcPct val="0"/>
                </a:spcBef>
              </a:pPr>
              <a:t>126</a:t>
            </a:fld>
            <a:endParaRPr lang="en-US" altLang="en-US" sz="1000"/>
          </a:p>
        </p:txBody>
      </p:sp>
      <p:sp>
        <p:nvSpPr>
          <p:cNvPr id="287747" name="Rectangle 2"/>
          <p:cNvSpPr>
            <a:spLocks noGrp="1" noRot="1" noChangeAspect="1" noChangeArrowheads="1" noTextEdit="1"/>
          </p:cNvSpPr>
          <p:nvPr>
            <p:ph type="sldImg"/>
          </p:nvPr>
        </p:nvSpPr>
        <p:spPr>
          <a:xfrm>
            <a:off x="423863" y="717550"/>
            <a:ext cx="6103937" cy="3433763"/>
          </a:xfrm>
          <a:ln/>
        </p:spPr>
      </p:sp>
      <p:sp>
        <p:nvSpPr>
          <p:cNvPr id="287748" name="Rectangle 3"/>
          <p:cNvSpPr>
            <a:spLocks noGrp="1" noChangeArrowheads="1"/>
          </p:cNvSpPr>
          <p:nvPr>
            <p:ph type="body" idx="1"/>
          </p:nvPr>
        </p:nvSpPr>
        <p:spPr>
          <a:noFill/>
        </p:spPr>
        <p:txBody>
          <a:bodyPr/>
          <a:lstStyle/>
          <a:p>
            <a:r>
              <a:rPr lang="en-US" altLang="en-US"/>
              <a:t>TDAT&lt;-bh1996[1:1582,]</a:t>
            </a:r>
          </a:p>
          <a:p>
            <a:endParaRPr lang="en-US" altLang="en-US"/>
          </a:p>
          <a:p>
            <a:r>
              <a:rPr lang="en-US" altLang="en-US"/>
              <a:t>tmod&lt;-lm(WBEING~HRS,TDAT)</a:t>
            </a:r>
          </a:p>
          <a:p>
            <a:endParaRPr lang="en-US" altLang="en-US"/>
          </a:p>
          <a:p>
            <a:r>
              <a:rPr lang="en-US" altLang="en-US"/>
              <a:t>plot(TDAT$HRS,TDAT$WBEING,xlab="Work Hours",</a:t>
            </a:r>
          </a:p>
          <a:p>
            <a:r>
              <a:rPr lang="en-US" altLang="en-US"/>
              <a:t>ylab="Well-Being",type="n")</a:t>
            </a:r>
          </a:p>
          <a:p>
            <a:endParaRPr lang="en-US" altLang="en-US"/>
          </a:p>
          <a:p>
            <a:r>
              <a:rPr lang="en-US" altLang="en-US"/>
              <a:t>abline(tmod)</a:t>
            </a:r>
          </a:p>
          <a:p>
            <a:endParaRPr lang="en-US" altLang="en-US"/>
          </a:p>
          <a:p>
            <a:endParaRPr lang="en-US" altLang="en-US"/>
          </a:p>
          <a:p>
            <a:r>
              <a:rPr lang="en-US" altLang="en-US"/>
              <a:t>*****************************</a:t>
            </a:r>
          </a:p>
          <a:p>
            <a:r>
              <a:rPr lang="en-US" altLang="en-US"/>
              <a:t>tmod&lt;-lm(WBEING~HRS+as.factor(GRP)-1,TDAT)</a:t>
            </a:r>
          </a:p>
          <a:p>
            <a:r>
              <a:rPr lang="en-US" altLang="en-US"/>
              <a:t>INTER&lt;-tmod$coefficients[2:26]</a:t>
            </a:r>
          </a:p>
          <a:p>
            <a:r>
              <a:rPr lang="en-US" altLang="en-US"/>
              <a:t>HRS.SLOPE&lt;-rep(tmod$coefficients[1],25)</a:t>
            </a:r>
          </a:p>
          <a:p>
            <a:r>
              <a:rPr lang="en-US" altLang="en-US"/>
              <a:t>TDAT2&lt;-data.frame(INTERCEPT=INTER,HRS=HRS.SLOPE)</a:t>
            </a:r>
          </a:p>
          <a:p>
            <a:endParaRPr lang="en-US" altLang="en-US"/>
          </a:p>
          <a:p>
            <a:r>
              <a:rPr lang="en-US" altLang="en-US"/>
              <a:t>plot(TDAT$HRS,TDAT$WBEING,xlab="Work Hours",</a:t>
            </a:r>
          </a:p>
          <a:p>
            <a:r>
              <a:rPr lang="en-US" altLang="en-US"/>
              <a:t>ylab="Well-Being",type="n")</a:t>
            </a:r>
          </a:p>
          <a:p>
            <a:endParaRPr lang="en-US" altLang="en-US"/>
          </a:p>
          <a:p>
            <a:r>
              <a:rPr lang="en-US" altLang="en-US"/>
              <a:t>apply(TDAT2,1,abline)</a:t>
            </a:r>
          </a:p>
          <a:p>
            <a:endParaRPr lang="en-US" altLang="en-US"/>
          </a:p>
          <a:p>
            <a:endParaRPr lang="en-US" altLang="en-US"/>
          </a:p>
        </p:txBody>
      </p:sp>
    </p:spTree>
    <p:extLst>
      <p:ext uri="{BB962C8B-B14F-4D97-AF65-F5344CB8AC3E}">
        <p14:creationId xmlns:p14="http://schemas.microsoft.com/office/powerpoint/2010/main" val="19708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A9218D-3AA2-48C1-9630-20D6421C9D72}" type="slidenum">
              <a:rPr lang="en-US" altLang="en-US" sz="1000"/>
              <a:pPr>
                <a:spcBef>
                  <a:spcPct val="0"/>
                </a:spcBef>
              </a:pPr>
              <a:t>127</a:t>
            </a:fld>
            <a:endParaRPr lang="en-US" altLang="en-US" sz="1000"/>
          </a:p>
        </p:txBody>
      </p:sp>
      <p:sp>
        <p:nvSpPr>
          <p:cNvPr id="288771" name="Rectangle 2"/>
          <p:cNvSpPr>
            <a:spLocks noGrp="1" noRot="1" noChangeAspect="1" noChangeArrowheads="1" noTextEdit="1"/>
          </p:cNvSpPr>
          <p:nvPr>
            <p:ph type="sldImg"/>
          </p:nvPr>
        </p:nvSpPr>
        <p:spPr>
          <a:xfrm>
            <a:off x="423863" y="717550"/>
            <a:ext cx="6103937" cy="3433763"/>
          </a:xfrm>
          <a:ln/>
        </p:spPr>
      </p:sp>
      <p:sp>
        <p:nvSpPr>
          <p:cNvPr id="288772" name="Rectangle 3"/>
          <p:cNvSpPr>
            <a:spLocks noGrp="1" noChangeArrowheads="1"/>
          </p:cNvSpPr>
          <p:nvPr>
            <p:ph type="body" idx="1"/>
          </p:nvPr>
        </p:nvSpPr>
        <p:spPr>
          <a:noFill/>
        </p:spPr>
        <p:txBody>
          <a:bodyPr/>
          <a:lstStyle/>
          <a:p>
            <a:r>
              <a:rPr lang="en-US" altLang="en-US"/>
              <a:t>TDAT&lt;-bh1996[1:1582,]</a:t>
            </a:r>
          </a:p>
          <a:p>
            <a:endParaRPr lang="en-US" altLang="en-US"/>
          </a:p>
          <a:p>
            <a:r>
              <a:rPr lang="en-US" altLang="en-US"/>
              <a:t>tmod&lt;-lm(WBEING~HRS,TDAT)</a:t>
            </a:r>
          </a:p>
          <a:p>
            <a:endParaRPr lang="en-US" altLang="en-US"/>
          </a:p>
          <a:p>
            <a:r>
              <a:rPr lang="en-US" altLang="en-US"/>
              <a:t>plot(TDAT$HRS,TDAT$WBEING,xlab="Work Hours",</a:t>
            </a:r>
          </a:p>
          <a:p>
            <a:r>
              <a:rPr lang="en-US" altLang="en-US"/>
              <a:t>ylab="Well-Being",type="n")</a:t>
            </a:r>
          </a:p>
          <a:p>
            <a:endParaRPr lang="en-US" altLang="en-US"/>
          </a:p>
          <a:p>
            <a:r>
              <a:rPr lang="en-US" altLang="en-US"/>
              <a:t>abline(tmod)</a:t>
            </a:r>
          </a:p>
          <a:p>
            <a:endParaRPr lang="en-US" altLang="en-US"/>
          </a:p>
          <a:p>
            <a:endParaRPr lang="en-US" altLang="en-US"/>
          </a:p>
          <a:p>
            <a:r>
              <a:rPr lang="en-US" altLang="en-US"/>
              <a:t>*****************************</a:t>
            </a:r>
          </a:p>
          <a:p>
            <a:r>
              <a:rPr lang="en-US" altLang="en-US"/>
              <a:t>tmod&lt;-lm(WBEING~HRS+as.factor(GRP)-1,TDAT)</a:t>
            </a:r>
          </a:p>
          <a:p>
            <a:r>
              <a:rPr lang="en-US" altLang="en-US"/>
              <a:t>INTER&lt;-tmod$coefficients[2:26]</a:t>
            </a:r>
          </a:p>
          <a:p>
            <a:r>
              <a:rPr lang="en-US" altLang="en-US"/>
              <a:t>HRS.SLOPE&lt;-rep(tmod$coefficients[1],25)</a:t>
            </a:r>
          </a:p>
          <a:p>
            <a:r>
              <a:rPr lang="en-US" altLang="en-US"/>
              <a:t>TDAT2&lt;-data.frame(INTERCEPT=INTER,HRS=HRS.SLOPE)</a:t>
            </a:r>
          </a:p>
          <a:p>
            <a:endParaRPr lang="en-US" altLang="en-US"/>
          </a:p>
          <a:p>
            <a:r>
              <a:rPr lang="en-US" altLang="en-US"/>
              <a:t>plot(TDAT$HRS,TDAT$WBEING,xlab="Work Hours",</a:t>
            </a:r>
          </a:p>
          <a:p>
            <a:r>
              <a:rPr lang="en-US" altLang="en-US"/>
              <a:t>ylab="Well-Being",type="n")</a:t>
            </a:r>
          </a:p>
          <a:p>
            <a:endParaRPr lang="en-US" altLang="en-US"/>
          </a:p>
          <a:p>
            <a:r>
              <a:rPr lang="en-US" altLang="en-US"/>
              <a:t>apply(TDAT2,1,abline)</a:t>
            </a:r>
          </a:p>
          <a:p>
            <a:endParaRPr lang="en-US" altLang="en-US"/>
          </a:p>
          <a:p>
            <a:endParaRPr lang="en-US" altLang="en-US"/>
          </a:p>
        </p:txBody>
      </p:sp>
    </p:spTree>
    <p:extLst>
      <p:ext uri="{BB962C8B-B14F-4D97-AF65-F5344CB8AC3E}">
        <p14:creationId xmlns:p14="http://schemas.microsoft.com/office/powerpoint/2010/main" val="296188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169E4C-D538-471C-9342-32270914F77D}" type="slidenum">
              <a:rPr lang="en-US" altLang="en-US" sz="1000"/>
              <a:pPr>
                <a:spcBef>
                  <a:spcPct val="0"/>
                </a:spcBef>
              </a:pPr>
              <a:t>128</a:t>
            </a:fld>
            <a:endParaRPr lang="en-US" altLang="en-US" sz="1000"/>
          </a:p>
        </p:txBody>
      </p:sp>
      <p:sp>
        <p:nvSpPr>
          <p:cNvPr id="289795" name="Rectangle 2"/>
          <p:cNvSpPr>
            <a:spLocks noGrp="1" noRot="1" noChangeAspect="1" noChangeArrowheads="1" noTextEdit="1"/>
          </p:cNvSpPr>
          <p:nvPr>
            <p:ph type="sldImg"/>
          </p:nvPr>
        </p:nvSpPr>
        <p:spPr>
          <a:xfrm>
            <a:off x="423863" y="717550"/>
            <a:ext cx="6103937" cy="3433763"/>
          </a:xfrm>
          <a:ln/>
        </p:spPr>
      </p:sp>
      <p:sp>
        <p:nvSpPr>
          <p:cNvPr id="289796" name="Rectangle 3"/>
          <p:cNvSpPr>
            <a:spLocks noGrp="1" noChangeArrowheads="1"/>
          </p:cNvSpPr>
          <p:nvPr>
            <p:ph type="body" idx="1"/>
          </p:nvPr>
        </p:nvSpPr>
        <p:spPr>
          <a:noFill/>
        </p:spPr>
        <p:txBody>
          <a:bodyPr/>
          <a:lstStyle/>
          <a:p>
            <a:r>
              <a:rPr lang="en-US" altLang="en-US"/>
              <a:t>tmod3&lt;-lmList(WBEING~HRS|GRP,data=TDAT)</a:t>
            </a:r>
          </a:p>
          <a:p>
            <a:endParaRPr lang="en-US" altLang="en-US"/>
          </a:p>
          <a:p>
            <a:r>
              <a:rPr lang="en-US" altLang="en-US"/>
              <a:t>plot(TDAT$HRS,TDAT$WBEING,xlab="Work Hours",</a:t>
            </a:r>
          </a:p>
          <a:p>
            <a:r>
              <a:rPr lang="en-US" altLang="en-US"/>
              <a:t>ylab="Well-Being",type="n")</a:t>
            </a:r>
          </a:p>
          <a:p>
            <a:endParaRPr lang="en-US" altLang="en-US"/>
          </a:p>
          <a:p>
            <a:r>
              <a:rPr lang="en-US" altLang="en-US"/>
              <a:t>fixfun&lt;-function(X){</a:t>
            </a:r>
          </a:p>
          <a:p>
            <a:r>
              <a:rPr lang="en-US" altLang="en-US"/>
              <a:t>for (i in 1:25){</a:t>
            </a:r>
          </a:p>
          <a:p>
            <a:r>
              <a:rPr lang="en-US" altLang="en-US"/>
              <a:t>abline(X[[i]])</a:t>
            </a:r>
          </a:p>
          <a:p>
            <a:r>
              <a:rPr lang="en-US" altLang="en-US"/>
              <a:t>}}</a:t>
            </a:r>
          </a:p>
          <a:p>
            <a:endParaRPr lang="en-US" altLang="en-US"/>
          </a:p>
          <a:p>
            <a:r>
              <a:rPr lang="en-US" altLang="en-US"/>
              <a:t>fixfun(tmod3)</a:t>
            </a:r>
          </a:p>
          <a:p>
            <a:endParaRPr lang="en-US" altLang="en-US"/>
          </a:p>
        </p:txBody>
      </p:sp>
    </p:spTree>
    <p:extLst>
      <p:ext uri="{BB962C8B-B14F-4D97-AF65-F5344CB8AC3E}">
        <p14:creationId xmlns:p14="http://schemas.microsoft.com/office/powerpoint/2010/main" val="388243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22EFAC-83EC-4D25-82F5-56EAAE10AEF2}" type="slidenum">
              <a:rPr lang="en-US" altLang="en-US" sz="1000"/>
              <a:pPr>
                <a:spcBef>
                  <a:spcPct val="0"/>
                </a:spcBef>
              </a:pPr>
              <a:t>129</a:t>
            </a:fld>
            <a:endParaRPr lang="en-US" altLang="en-US" sz="1000"/>
          </a:p>
        </p:txBody>
      </p:sp>
      <p:sp>
        <p:nvSpPr>
          <p:cNvPr id="290819" name="Rectangle 2"/>
          <p:cNvSpPr>
            <a:spLocks noGrp="1" noRot="1" noChangeAspect="1" noChangeArrowheads="1" noTextEdit="1"/>
          </p:cNvSpPr>
          <p:nvPr>
            <p:ph type="sldImg"/>
          </p:nvPr>
        </p:nvSpPr>
        <p:spPr>
          <a:xfrm>
            <a:off x="423863" y="717550"/>
            <a:ext cx="6103937" cy="3433763"/>
          </a:xfrm>
          <a:ln/>
        </p:spPr>
      </p:sp>
      <p:sp>
        <p:nvSpPr>
          <p:cNvPr id="290820" name="Rectangle 3"/>
          <p:cNvSpPr>
            <a:spLocks noGrp="1" noChangeArrowheads="1"/>
          </p:cNvSpPr>
          <p:nvPr>
            <p:ph type="body" idx="1"/>
          </p:nvPr>
        </p:nvSpPr>
        <p:spPr>
          <a:noFill/>
        </p:spPr>
        <p:txBody>
          <a:bodyPr/>
          <a:lstStyle/>
          <a:p>
            <a:r>
              <a:rPr lang="en-US" altLang="en-US"/>
              <a:t>tmod3&lt;-lmList(WBEING~HRS|GRP,data=TDAT)</a:t>
            </a:r>
          </a:p>
          <a:p>
            <a:endParaRPr lang="en-US" altLang="en-US"/>
          </a:p>
          <a:p>
            <a:r>
              <a:rPr lang="en-US" altLang="en-US"/>
              <a:t>plot(TDAT$HRS,TDAT$WBEING,xlab="Work Hours",</a:t>
            </a:r>
          </a:p>
          <a:p>
            <a:r>
              <a:rPr lang="en-US" altLang="en-US"/>
              <a:t>ylab="Well-Being",type="n")</a:t>
            </a:r>
          </a:p>
          <a:p>
            <a:endParaRPr lang="en-US" altLang="en-US"/>
          </a:p>
          <a:p>
            <a:r>
              <a:rPr lang="en-US" altLang="en-US"/>
              <a:t>fixfun&lt;-function(X){</a:t>
            </a:r>
          </a:p>
          <a:p>
            <a:r>
              <a:rPr lang="en-US" altLang="en-US"/>
              <a:t>for (i in 1:25){</a:t>
            </a:r>
          </a:p>
          <a:p>
            <a:r>
              <a:rPr lang="en-US" altLang="en-US"/>
              <a:t>abline(X[[i]])</a:t>
            </a:r>
          </a:p>
          <a:p>
            <a:r>
              <a:rPr lang="en-US" altLang="en-US"/>
              <a:t>}}</a:t>
            </a:r>
          </a:p>
          <a:p>
            <a:endParaRPr lang="en-US" altLang="en-US"/>
          </a:p>
          <a:p>
            <a:r>
              <a:rPr lang="en-US" altLang="en-US"/>
              <a:t>fixfun(tmod3)</a:t>
            </a:r>
          </a:p>
          <a:p>
            <a:endParaRPr lang="en-US" altLang="en-US"/>
          </a:p>
        </p:txBody>
      </p:sp>
    </p:spTree>
    <p:extLst>
      <p:ext uri="{BB962C8B-B14F-4D97-AF65-F5344CB8AC3E}">
        <p14:creationId xmlns:p14="http://schemas.microsoft.com/office/powerpoint/2010/main" val="2582785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D792C9-4C54-454B-9FAD-9F5ABE2D6178}" type="slidenum">
              <a:rPr lang="en-US" altLang="en-US" sz="1000"/>
              <a:pPr>
                <a:spcBef>
                  <a:spcPct val="0"/>
                </a:spcBef>
              </a:pPr>
              <a:t>132</a:t>
            </a:fld>
            <a:endParaRPr lang="en-US" altLang="en-US" sz="1000"/>
          </a:p>
        </p:txBody>
      </p:sp>
      <p:sp>
        <p:nvSpPr>
          <p:cNvPr id="291843" name="Rectangle 2"/>
          <p:cNvSpPr>
            <a:spLocks noGrp="1" noRot="1" noChangeAspect="1" noChangeArrowheads="1" noTextEdit="1"/>
          </p:cNvSpPr>
          <p:nvPr>
            <p:ph type="sldImg"/>
          </p:nvPr>
        </p:nvSpPr>
        <p:spPr>
          <a:xfrm>
            <a:off x="423863" y="717550"/>
            <a:ext cx="6103937" cy="3433763"/>
          </a:xfrm>
          <a:ln/>
        </p:spPr>
      </p:sp>
      <p:sp>
        <p:nvSpPr>
          <p:cNvPr id="291844" name="Rectangle 3"/>
          <p:cNvSpPr>
            <a:spLocks noGrp="1" noChangeArrowheads="1"/>
          </p:cNvSpPr>
          <p:nvPr>
            <p:ph type="body" idx="1"/>
          </p:nvPr>
        </p:nvSpPr>
        <p:spPr>
          <a:noFill/>
        </p:spPr>
        <p:txBody>
          <a:bodyPr/>
          <a:lstStyle/>
          <a:p>
            <a:r>
              <a:rPr lang="en-US" altLang="en-US"/>
              <a:t>library(lattice)</a:t>
            </a:r>
          </a:p>
          <a:p>
            <a:r>
              <a:rPr lang="en-US" altLang="en-US"/>
              <a:t>data(bh1996)</a:t>
            </a:r>
          </a:p>
          <a:p>
            <a:r>
              <a:rPr lang="en-US" altLang="en-US"/>
              <a:t>tbh1996&lt;-bh1996[1:137,]</a:t>
            </a:r>
          </a:p>
          <a:p>
            <a:r>
              <a:rPr lang="en-US" altLang="en-US"/>
              <a:t>trellis.device(bg="transparent")</a:t>
            </a:r>
          </a:p>
          <a:p>
            <a:r>
              <a:rPr lang="en-US" altLang="en-US"/>
              <a:t>xyplot(WBEING~</a:t>
            </a:r>
          </a:p>
          <a:p>
            <a:r>
              <a:rPr lang="en-US" altLang="en-US"/>
              <a:t>HRS|as.factor(GRP),</a:t>
            </a:r>
          </a:p>
          <a:p>
            <a:r>
              <a:rPr lang="en-US" altLang="en-US"/>
              <a:t>data=tbh1996,</a:t>
            </a:r>
          </a:p>
          <a:p>
            <a:r>
              <a:rPr lang="en-US" altLang="en-US"/>
              <a:t>panel=function(x,y){</a:t>
            </a:r>
          </a:p>
          <a:p>
            <a:r>
              <a:rPr lang="en-US" altLang="en-US"/>
              <a:t>panel.xyplot(x,y,cex=2,col="darkblue")</a:t>
            </a:r>
          </a:p>
          <a:p>
            <a:r>
              <a:rPr lang="en-US" altLang="en-US"/>
              <a:t>panel.abline(lm(y~x,</a:t>
            </a:r>
          </a:p>
          <a:p>
            <a:r>
              <a:rPr lang="en-US" altLang="en-US"/>
              <a:t>na.action=na.omit))},</a:t>
            </a:r>
          </a:p>
          <a:p>
            <a:r>
              <a:rPr lang="en-US" altLang="en-US"/>
              <a:t>xlab=list("Work Hours",cex=2),</a:t>
            </a:r>
          </a:p>
          <a:p>
            <a:r>
              <a:rPr lang="en-US" altLang="en-US"/>
              <a:t>ylab=list("Well-Being",cex=2))</a:t>
            </a:r>
          </a:p>
          <a:p>
            <a:endParaRPr lang="en-US" altLang="en-US"/>
          </a:p>
        </p:txBody>
      </p:sp>
    </p:spTree>
    <p:extLst>
      <p:ext uri="{BB962C8B-B14F-4D97-AF65-F5344CB8AC3E}">
        <p14:creationId xmlns:p14="http://schemas.microsoft.com/office/powerpoint/2010/main" val="1870641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4112D0-BCBA-49E6-8892-FEDEF93FB3C9}" type="slidenum">
              <a:rPr lang="en-US" altLang="en-US" sz="1000"/>
              <a:pPr>
                <a:spcBef>
                  <a:spcPct val="0"/>
                </a:spcBef>
              </a:pPr>
              <a:t>137</a:t>
            </a:fld>
            <a:endParaRPr lang="en-US" altLang="en-US" sz="1000"/>
          </a:p>
        </p:txBody>
      </p:sp>
      <p:sp>
        <p:nvSpPr>
          <p:cNvPr id="292867" name="Rectangle 2"/>
          <p:cNvSpPr>
            <a:spLocks noGrp="1" noRot="1" noChangeAspect="1" noChangeArrowheads="1" noTextEdit="1"/>
          </p:cNvSpPr>
          <p:nvPr>
            <p:ph type="sldImg"/>
          </p:nvPr>
        </p:nvSpPr>
        <p:spPr>
          <a:xfrm>
            <a:off x="423863" y="717550"/>
            <a:ext cx="6103937" cy="3433763"/>
          </a:xfrm>
          <a:ln/>
        </p:spPr>
      </p:sp>
      <p:sp>
        <p:nvSpPr>
          <p:cNvPr id="292868"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tmod&lt;-lme(WBEING~HRS,random=~1|GRP,data=tbh1996)</a:t>
            </a:r>
          </a:p>
          <a:p>
            <a:endParaRPr lang="en-US" altLang="en-US"/>
          </a:p>
          <a:p>
            <a:r>
              <a:rPr lang="en-US" altLang="en-US"/>
              <a:t>plot(tbh1996$HRS,tbh1996$WBEING,xlab="Work Hours",</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976870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441E88-7259-4E9D-AF69-BD1582BDD9E6}" type="slidenum">
              <a:rPr lang="en-US" altLang="en-US" sz="1000"/>
              <a:pPr>
                <a:spcBef>
                  <a:spcPct val="0"/>
                </a:spcBef>
              </a:pPr>
              <a:t>138</a:t>
            </a:fld>
            <a:endParaRPr lang="en-US" altLang="en-US" sz="1000"/>
          </a:p>
        </p:txBody>
      </p:sp>
      <p:sp>
        <p:nvSpPr>
          <p:cNvPr id="293891" name="Rectangle 2"/>
          <p:cNvSpPr>
            <a:spLocks noGrp="1" noRot="1" noChangeAspect="1" noChangeArrowheads="1" noTextEdit="1"/>
          </p:cNvSpPr>
          <p:nvPr>
            <p:ph type="sldImg"/>
          </p:nvPr>
        </p:nvSpPr>
        <p:spPr>
          <a:xfrm>
            <a:off x="423863" y="717550"/>
            <a:ext cx="6103937" cy="3433763"/>
          </a:xfrm>
          <a:ln/>
        </p:spPr>
      </p:sp>
      <p:sp>
        <p:nvSpPr>
          <p:cNvPr id="293892"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tmod&lt;-lme(WBEING~HRS,random=~HRS|GRP,data=tbh1996)</a:t>
            </a:r>
          </a:p>
          <a:p>
            <a:endParaRPr lang="en-US" altLang="en-US"/>
          </a:p>
          <a:p>
            <a:r>
              <a:rPr lang="en-US" altLang="en-US"/>
              <a:t>plot(tbh1996$HRS,tbh1996$WBEING,xlab="Work Hours",</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242672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Could</a:t>
            </a:r>
            <a:r>
              <a:rPr lang="en-US" baseline="0" dirty="0"/>
              <a:t> also show that if there is no ICC(1) the correlations should be the same.</a:t>
            </a:r>
          </a:p>
          <a:p>
            <a:r>
              <a:rPr lang="es-ES" sz="1200" kern="1200" dirty="0" err="1">
                <a:solidFill>
                  <a:schemeClr val="tx1"/>
                </a:solidFill>
                <a:effectLst/>
                <a:latin typeface="+mn-lt"/>
                <a:ea typeface="+mn-ea"/>
                <a:cs typeface="+mn-cs"/>
              </a:rPr>
              <a:t>set.seed</a:t>
            </a:r>
            <a:r>
              <a:rPr lang="es-ES" sz="1200" kern="1200" dirty="0">
                <a:solidFill>
                  <a:schemeClr val="tx1"/>
                </a:solidFill>
                <a:effectLst/>
                <a:latin typeface="+mn-lt"/>
                <a:ea typeface="+mn-ea"/>
                <a:cs typeface="+mn-cs"/>
              </a:rPr>
              <a:t>(34544)</a:t>
            </a:r>
          </a:p>
          <a:p>
            <a:r>
              <a:rPr lang="es-ES" sz="1200" kern="1200" dirty="0">
                <a:solidFill>
                  <a:schemeClr val="tx1"/>
                </a:solidFill>
                <a:effectLst/>
                <a:latin typeface="+mn-lt"/>
                <a:ea typeface="+mn-ea"/>
                <a:cs typeface="+mn-cs"/>
              </a:rPr>
              <a:t>X&lt;-</a:t>
            </a:r>
            <a:r>
              <a:rPr lang="es-ES" sz="1200" kern="1200" dirty="0" err="1">
                <a:solidFill>
                  <a:schemeClr val="tx1"/>
                </a:solidFill>
                <a:effectLst/>
                <a:latin typeface="+mn-lt"/>
                <a:ea typeface="+mn-ea"/>
                <a:cs typeface="+mn-cs"/>
              </a:rPr>
              <a:t>rnorm</a:t>
            </a:r>
            <a:r>
              <a:rPr lang="es-ES" sz="1200" kern="1200" dirty="0">
                <a:solidFill>
                  <a:schemeClr val="tx1"/>
                </a:solidFill>
                <a:effectLst/>
                <a:latin typeface="+mn-lt"/>
                <a:ea typeface="+mn-ea"/>
                <a:cs typeface="+mn-cs"/>
              </a:rPr>
              <a:t>(1000)</a:t>
            </a:r>
          </a:p>
          <a:p>
            <a:r>
              <a:rPr lang="es-ES" sz="1200" kern="1200" dirty="0">
                <a:solidFill>
                  <a:schemeClr val="tx1"/>
                </a:solidFill>
                <a:effectLst/>
                <a:latin typeface="+mn-lt"/>
                <a:ea typeface="+mn-ea"/>
                <a:cs typeface="+mn-cs"/>
              </a:rPr>
              <a:t>Y&lt;-</a:t>
            </a:r>
            <a:r>
              <a:rPr lang="es-ES" sz="1200" kern="1200" dirty="0" err="1">
                <a:solidFill>
                  <a:schemeClr val="tx1"/>
                </a:solidFill>
                <a:effectLst/>
                <a:latin typeface="+mn-lt"/>
                <a:ea typeface="+mn-ea"/>
                <a:cs typeface="+mn-cs"/>
              </a:rPr>
              <a:t>X+rnorm</a:t>
            </a:r>
            <a:r>
              <a:rPr lang="es-ES" sz="1200" kern="1200" dirty="0">
                <a:solidFill>
                  <a:schemeClr val="tx1"/>
                </a:solidFill>
                <a:effectLst/>
                <a:latin typeface="+mn-lt"/>
                <a:ea typeface="+mn-ea"/>
                <a:cs typeface="+mn-cs"/>
              </a:rPr>
              <a:t>(1000)</a:t>
            </a:r>
          </a:p>
          <a:p>
            <a:r>
              <a:rPr lang="es-ES" sz="1200" kern="1200" dirty="0" err="1">
                <a:solidFill>
                  <a:schemeClr val="tx1"/>
                </a:solidFill>
                <a:effectLst/>
                <a:latin typeface="+mn-lt"/>
                <a:ea typeface="+mn-ea"/>
                <a:cs typeface="+mn-cs"/>
              </a:rPr>
              <a:t>cor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X,Y</a:t>
            </a:r>
            <a:r>
              <a:rPr lang="es-E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GID</a:t>
            </a:r>
            <a:r>
              <a:rPr lang="en-US" sz="1200" kern="1200" dirty="0">
                <a:solidFill>
                  <a:schemeClr val="tx1"/>
                </a:solidFill>
                <a:effectLst/>
                <a:latin typeface="+mn-lt"/>
                <a:ea typeface="+mn-ea"/>
                <a:cs typeface="+mn-cs"/>
              </a:rPr>
              <a:t>&lt;-rep(1:100,each=10)</a:t>
            </a:r>
          </a:p>
          <a:p>
            <a:r>
              <a:rPr lang="en-US" sz="1200" kern="1200" dirty="0" err="1">
                <a:solidFill>
                  <a:schemeClr val="tx1"/>
                </a:solidFill>
                <a:effectLst/>
                <a:latin typeface="+mn-lt"/>
                <a:ea typeface="+mn-ea"/>
                <a:cs typeface="+mn-cs"/>
              </a:rPr>
              <a:t>TDAT</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GID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GID,X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=Y)</a:t>
            </a:r>
          </a:p>
          <a:p>
            <a:r>
              <a:rPr lang="en-US" sz="1200" kern="1200" dirty="0" err="1">
                <a:solidFill>
                  <a:schemeClr val="tx1"/>
                </a:solidFill>
                <a:effectLst/>
                <a:latin typeface="+mn-lt"/>
                <a:ea typeface="+mn-ea"/>
                <a:cs typeface="+mn-cs"/>
              </a:rPr>
              <a:t>TDAT</a:t>
            </a:r>
            <a:r>
              <a:rPr lang="en-US" sz="1200" kern="1200" dirty="0">
                <a:solidFill>
                  <a:schemeClr val="tx1"/>
                </a:solidFill>
                <a:effectLst/>
                <a:latin typeface="+mn-lt"/>
                <a:ea typeface="+mn-ea"/>
                <a:cs typeface="+mn-cs"/>
              </a:rPr>
              <a:t>[1:20,]</a:t>
            </a:r>
          </a:p>
          <a:p>
            <a:r>
              <a:rPr lang="en-US" sz="1200" kern="1200" dirty="0" err="1">
                <a:solidFill>
                  <a:schemeClr val="tx1"/>
                </a:solidFill>
                <a:effectLst/>
                <a:latin typeface="+mn-lt"/>
                <a:ea typeface="+mn-ea"/>
                <a:cs typeface="+mn-cs"/>
              </a:rPr>
              <a:t>mult.icc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TDAT</a:t>
            </a:r>
            <a:r>
              <a:rPr lang="en-US" sz="1200" kern="1200" dirty="0">
                <a:solidFill>
                  <a:schemeClr val="tx1"/>
                </a:solidFill>
                <a:effectLst/>
                <a:latin typeface="+mn-lt"/>
                <a:ea typeface="+mn-ea"/>
                <a:cs typeface="+mn-cs"/>
              </a:rPr>
              <a:t>[,2:3],</a:t>
            </a:r>
            <a:r>
              <a:rPr lang="en-US" sz="1200" kern="1200" dirty="0" err="1">
                <a:solidFill>
                  <a:schemeClr val="tx1"/>
                </a:solidFill>
                <a:effectLst/>
                <a:latin typeface="+mn-lt"/>
                <a:ea typeface="+mn-ea"/>
                <a:cs typeface="+mn-cs"/>
              </a:rPr>
              <a:t>TDAT$GID</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TDAT.G</a:t>
            </a:r>
            <a:r>
              <a:rPr lang="en-US" sz="1200" kern="1200" dirty="0">
                <a:solidFill>
                  <a:schemeClr val="tx1"/>
                </a:solidFill>
                <a:effectLst/>
                <a:latin typeface="+mn-lt"/>
                <a:ea typeface="+mn-ea"/>
                <a:cs typeface="+mn-cs"/>
              </a:rPr>
              <a:t>&lt;-aggregate(</a:t>
            </a:r>
            <a:r>
              <a:rPr lang="en-US" sz="1200" kern="1200" dirty="0" err="1">
                <a:solidFill>
                  <a:schemeClr val="tx1"/>
                </a:solidFill>
                <a:effectLst/>
                <a:latin typeface="+mn-lt"/>
                <a:ea typeface="+mn-ea"/>
                <a:cs typeface="+mn-cs"/>
              </a:rPr>
              <a:t>TDAT,list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TDAT$GID</a:t>
            </a:r>
            <a:r>
              <a:rPr lang="en-US" sz="1200" kern="1200" dirty="0">
                <a:solidFill>
                  <a:schemeClr val="tx1"/>
                </a:solidFill>
                <a:effectLst/>
                <a:latin typeface="+mn-lt"/>
                <a:ea typeface="+mn-ea"/>
                <a:cs typeface="+mn-cs"/>
              </a:rPr>
              <a:t>),mean)</a:t>
            </a:r>
          </a:p>
          <a:p>
            <a:r>
              <a:rPr lang="en-US" sz="1200" kern="1200" dirty="0" err="1">
                <a:solidFill>
                  <a:schemeClr val="tx1"/>
                </a:solidFill>
                <a:effectLst/>
                <a:latin typeface="+mn-lt"/>
                <a:ea typeface="+mn-ea"/>
                <a:cs typeface="+mn-cs"/>
              </a:rPr>
              <a:t>nrow</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TDAT.G</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nrow</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TDAT</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TDAT.G</a:t>
            </a:r>
            <a:r>
              <a:rPr lang="en-US" sz="1200" kern="1200" dirty="0">
                <a:solidFill>
                  <a:schemeClr val="tx1"/>
                </a:solidFill>
                <a:effectLst/>
                <a:latin typeface="+mn-lt"/>
                <a:ea typeface="+mn-ea"/>
                <a:cs typeface="+mn-cs"/>
              </a:rPr>
              <a:t>[,3:4])</a:t>
            </a:r>
            <a:endParaRPr lang="en-US" dirty="0"/>
          </a:p>
        </p:txBody>
      </p:sp>
      <p:sp>
        <p:nvSpPr>
          <p:cNvPr id="4" name="Slide Number Placeholder 3"/>
          <p:cNvSpPr>
            <a:spLocks noGrp="1"/>
          </p:cNvSpPr>
          <p:nvPr>
            <p:ph type="sldNum" sz="quarter" idx="10"/>
          </p:nvPr>
        </p:nvSpPr>
        <p:spPr/>
        <p:txBody>
          <a:bodyPr/>
          <a:lstStyle/>
          <a:p>
            <a:fld id="{59DD6EB4-B573-41A4-BDAB-E5958CBDF2DC}" type="slidenum">
              <a:rPr lang="en-US" smtClean="0"/>
              <a:t>151</a:t>
            </a:fld>
            <a:endParaRPr lang="en-US"/>
          </a:p>
        </p:txBody>
      </p:sp>
    </p:spTree>
    <p:extLst>
      <p:ext uri="{BB962C8B-B14F-4D97-AF65-F5344CB8AC3E}">
        <p14:creationId xmlns:p14="http://schemas.microsoft.com/office/powerpoint/2010/main" val="297784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132EDA5-8ABC-486B-A5A9-219DEC1BDE0C}" type="slidenum">
              <a:rPr lang="en-US" altLang="en-US" sz="1000"/>
              <a:pPr>
                <a:spcBef>
                  <a:spcPct val="0"/>
                </a:spcBef>
              </a:pPr>
              <a:t>152</a:t>
            </a:fld>
            <a:endParaRPr lang="en-US" altLang="en-US" sz="1000"/>
          </a:p>
        </p:txBody>
      </p:sp>
      <p:sp>
        <p:nvSpPr>
          <p:cNvPr id="294915" name="Rectangle 2"/>
          <p:cNvSpPr>
            <a:spLocks noGrp="1" noRot="1" noChangeAspect="1" noChangeArrowheads="1" noTextEdit="1"/>
          </p:cNvSpPr>
          <p:nvPr>
            <p:ph type="sldImg"/>
          </p:nvPr>
        </p:nvSpPr>
        <p:spPr>
          <a:xfrm>
            <a:off x="423863" y="717550"/>
            <a:ext cx="6103937" cy="3433763"/>
          </a:xfrm>
          <a:ln/>
        </p:spPr>
      </p:sp>
      <p:sp>
        <p:nvSpPr>
          <p:cNvPr id="29491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750262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xyplot</a:t>
            </a:r>
            <a:r>
              <a:rPr lang="en-US" altLang="en-US" dirty="0"/>
              <a:t>(</a:t>
            </a:r>
            <a:r>
              <a:rPr lang="en-US" altLang="en-US" dirty="0" err="1"/>
              <a:t>WBEING~HRS|as.factor</a:t>
            </a:r>
            <a:r>
              <a:rPr lang="en-US" altLang="en-US" dirty="0"/>
              <a:t>(GRP),data=bh1996[1:1582,],</a:t>
            </a:r>
          </a:p>
          <a:p>
            <a:r>
              <a:rPr lang="en-US" altLang="en-US" dirty="0"/>
              <a:t>    subset=HRS&gt;5&amp;HRS&lt;19,</a:t>
            </a:r>
          </a:p>
          <a:p>
            <a:r>
              <a:rPr lang="en-US" altLang="en-US" dirty="0"/>
              <a:t>    type=c("</a:t>
            </a:r>
            <a:r>
              <a:rPr lang="en-US" altLang="en-US" dirty="0" err="1"/>
              <a:t>p","g","r</a:t>
            </a:r>
            <a:r>
              <a:rPr lang="en-US" altLang="en-US" dirty="0"/>
              <a:t>"),col="dark blue",</a:t>
            </a:r>
            <a:r>
              <a:rPr lang="en-US" altLang="en-US" dirty="0" err="1"/>
              <a:t>col.line</a:t>
            </a:r>
            <a:r>
              <a:rPr lang="en-US" altLang="en-US" dirty="0"/>
              <a:t>="black",</a:t>
            </a:r>
          </a:p>
          <a:p>
            <a:r>
              <a:rPr lang="en-US" altLang="en-US" dirty="0"/>
              <a:t>    </a:t>
            </a:r>
            <a:r>
              <a:rPr lang="en-US" altLang="en-US" dirty="0" err="1"/>
              <a:t>xlab</a:t>
            </a:r>
            <a:r>
              <a:rPr lang="en-US" altLang="en-US" dirty="0"/>
              <a:t>="Work Hours",</a:t>
            </a:r>
          </a:p>
          <a:p>
            <a:r>
              <a:rPr lang="en-US" altLang="en-US" dirty="0"/>
              <a:t>    </a:t>
            </a:r>
            <a:r>
              <a:rPr lang="en-US" altLang="en-US" dirty="0" err="1"/>
              <a:t>ylab</a:t>
            </a:r>
            <a:r>
              <a:rPr lang="en-US" altLang="en-US" dirty="0"/>
              <a:t>="Well-Being")</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29</a:t>
            </a:fld>
            <a:endParaRPr lang="en-US" dirty="0"/>
          </a:p>
        </p:txBody>
      </p:sp>
    </p:spTree>
    <p:extLst>
      <p:ext uri="{BB962C8B-B14F-4D97-AF65-F5344CB8AC3E}">
        <p14:creationId xmlns:p14="http://schemas.microsoft.com/office/powerpoint/2010/main" val="1774635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60C306-95F1-4980-955B-00D3154C6201}" type="slidenum">
              <a:rPr lang="en-US" altLang="en-US" sz="1000"/>
              <a:pPr>
                <a:spcBef>
                  <a:spcPct val="0"/>
                </a:spcBef>
              </a:pPr>
              <a:t>153</a:t>
            </a:fld>
            <a:endParaRPr lang="en-US" altLang="en-US" sz="1000"/>
          </a:p>
        </p:txBody>
      </p:sp>
      <p:sp>
        <p:nvSpPr>
          <p:cNvPr id="295939" name="Rectangle 2"/>
          <p:cNvSpPr>
            <a:spLocks noGrp="1" noRot="1" noChangeAspect="1" noChangeArrowheads="1" noTextEdit="1"/>
          </p:cNvSpPr>
          <p:nvPr>
            <p:ph type="sldImg"/>
          </p:nvPr>
        </p:nvSpPr>
        <p:spPr>
          <a:xfrm>
            <a:off x="423863" y="717550"/>
            <a:ext cx="6103937" cy="3433763"/>
          </a:xfrm>
          <a:ln/>
        </p:spPr>
      </p:sp>
      <p:sp>
        <p:nvSpPr>
          <p:cNvPr id="29594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63285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63FED1-7BC0-4B40-B37B-8DC0F194E1EE}" type="slidenum">
              <a:rPr lang="en-US" altLang="en-US" sz="1000"/>
              <a:pPr>
                <a:spcBef>
                  <a:spcPct val="0"/>
                </a:spcBef>
              </a:pPr>
              <a:t>154</a:t>
            </a:fld>
            <a:endParaRPr lang="en-US" altLang="en-US" sz="1000"/>
          </a:p>
        </p:txBody>
      </p:sp>
      <p:sp>
        <p:nvSpPr>
          <p:cNvPr id="296963" name="Rectangle 2"/>
          <p:cNvSpPr>
            <a:spLocks noGrp="1" noRot="1" noChangeAspect="1" noChangeArrowheads="1" noTextEdit="1"/>
          </p:cNvSpPr>
          <p:nvPr>
            <p:ph type="sldImg"/>
          </p:nvPr>
        </p:nvSpPr>
        <p:spPr>
          <a:xfrm>
            <a:off x="423863" y="717550"/>
            <a:ext cx="6103937" cy="3433763"/>
          </a:xfrm>
          <a:ln/>
        </p:spPr>
      </p:sp>
      <p:sp>
        <p:nvSpPr>
          <p:cNvPr id="29696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808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A5492E3-7B40-4CD4-A2CA-C35D79CFB8BA}" type="slidenum">
              <a:rPr lang="en-US" altLang="en-US" sz="1000"/>
              <a:pPr>
                <a:spcBef>
                  <a:spcPct val="0"/>
                </a:spcBef>
              </a:pPr>
              <a:t>155</a:t>
            </a:fld>
            <a:endParaRPr lang="en-US" altLang="en-US" sz="1000"/>
          </a:p>
        </p:txBody>
      </p:sp>
      <p:sp>
        <p:nvSpPr>
          <p:cNvPr id="297987" name="Rectangle 2"/>
          <p:cNvSpPr>
            <a:spLocks noGrp="1" noRot="1" noChangeAspect="1" noChangeArrowheads="1" noTextEdit="1"/>
          </p:cNvSpPr>
          <p:nvPr>
            <p:ph type="sldImg"/>
          </p:nvPr>
        </p:nvSpPr>
        <p:spPr>
          <a:xfrm>
            <a:off x="423863" y="717550"/>
            <a:ext cx="6103937" cy="3433763"/>
          </a:xfrm>
          <a:ln/>
        </p:spPr>
      </p:sp>
      <p:sp>
        <p:nvSpPr>
          <p:cNvPr id="29798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3084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96DA0E-18B1-470F-8EBD-6BEDD8CD2F28}" type="slidenum">
              <a:rPr lang="en-US" altLang="en-US" sz="1000"/>
              <a:pPr>
                <a:spcBef>
                  <a:spcPct val="0"/>
                </a:spcBef>
              </a:pPr>
              <a:t>156</a:t>
            </a:fld>
            <a:endParaRPr lang="en-US" altLang="en-US" sz="1000"/>
          </a:p>
        </p:txBody>
      </p:sp>
      <p:sp>
        <p:nvSpPr>
          <p:cNvPr id="299011" name="Rectangle 2"/>
          <p:cNvSpPr>
            <a:spLocks noGrp="1" noRot="1" noChangeAspect="1" noChangeArrowheads="1" noTextEdit="1"/>
          </p:cNvSpPr>
          <p:nvPr>
            <p:ph type="sldImg"/>
          </p:nvPr>
        </p:nvSpPr>
        <p:spPr>
          <a:xfrm>
            <a:off x="423863" y="717550"/>
            <a:ext cx="6103937" cy="3433763"/>
          </a:xfrm>
          <a:ln/>
        </p:spPr>
      </p:sp>
      <p:sp>
        <p:nvSpPr>
          <p:cNvPr id="29901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14420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9E172D-9CA8-4EAB-B8CA-B44EACBFEA1F}" type="slidenum">
              <a:rPr lang="en-US" altLang="en-US" sz="1000"/>
              <a:pPr>
                <a:spcBef>
                  <a:spcPct val="0"/>
                </a:spcBef>
              </a:pPr>
              <a:t>157</a:t>
            </a:fld>
            <a:endParaRPr lang="en-US" altLang="en-US" sz="1000"/>
          </a:p>
        </p:txBody>
      </p:sp>
      <p:sp>
        <p:nvSpPr>
          <p:cNvPr id="300035" name="Rectangle 2"/>
          <p:cNvSpPr>
            <a:spLocks noGrp="1" noRot="1" noChangeAspect="1" noChangeArrowheads="1" noTextEdit="1"/>
          </p:cNvSpPr>
          <p:nvPr>
            <p:ph type="sldImg"/>
          </p:nvPr>
        </p:nvSpPr>
        <p:spPr>
          <a:xfrm>
            <a:off x="423863" y="717550"/>
            <a:ext cx="6103937" cy="3433763"/>
          </a:xfrm>
          <a:ln/>
        </p:spPr>
      </p:sp>
      <p:sp>
        <p:nvSpPr>
          <p:cNvPr id="30003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70807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7E4BE3-AF0B-43D0-9099-D33FF39E6799}" type="slidenum">
              <a:rPr lang="en-US" altLang="en-US" sz="1000"/>
              <a:pPr>
                <a:spcBef>
                  <a:spcPct val="0"/>
                </a:spcBef>
              </a:pPr>
              <a:t>158</a:t>
            </a:fld>
            <a:endParaRPr lang="en-US" altLang="en-US" sz="1000"/>
          </a:p>
        </p:txBody>
      </p:sp>
      <p:sp>
        <p:nvSpPr>
          <p:cNvPr id="301059" name="Rectangle 2"/>
          <p:cNvSpPr>
            <a:spLocks noGrp="1" noRot="1" noChangeAspect="1" noChangeArrowheads="1" noTextEdit="1"/>
          </p:cNvSpPr>
          <p:nvPr>
            <p:ph type="sldImg"/>
          </p:nvPr>
        </p:nvSpPr>
        <p:spPr>
          <a:xfrm>
            <a:off x="423863" y="717550"/>
            <a:ext cx="6103937" cy="3433763"/>
          </a:xfrm>
          <a:ln/>
        </p:spPr>
      </p:sp>
      <p:sp>
        <p:nvSpPr>
          <p:cNvPr id="30106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014817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A56051-8ACE-4733-A79A-E663FEDBEF06}" type="slidenum">
              <a:rPr lang="en-US" altLang="en-US" sz="1000"/>
              <a:pPr>
                <a:spcBef>
                  <a:spcPct val="0"/>
                </a:spcBef>
              </a:pPr>
              <a:t>159</a:t>
            </a:fld>
            <a:endParaRPr lang="en-US" altLang="en-US" sz="1000"/>
          </a:p>
        </p:txBody>
      </p:sp>
      <p:sp>
        <p:nvSpPr>
          <p:cNvPr id="302083" name="Rectangle 2"/>
          <p:cNvSpPr>
            <a:spLocks noGrp="1" noRot="1" noChangeAspect="1" noChangeArrowheads="1" noTextEdit="1"/>
          </p:cNvSpPr>
          <p:nvPr>
            <p:ph type="sldImg"/>
          </p:nvPr>
        </p:nvSpPr>
        <p:spPr>
          <a:xfrm>
            <a:off x="423863" y="717550"/>
            <a:ext cx="6103937" cy="3433763"/>
          </a:xfrm>
          <a:ln/>
        </p:spPr>
      </p:sp>
      <p:sp>
        <p:nvSpPr>
          <p:cNvPr id="30208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69315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254DA5-1870-4C12-AC09-B07574B011E2}" type="slidenum">
              <a:rPr lang="en-US" altLang="en-US" sz="1000"/>
              <a:pPr>
                <a:spcBef>
                  <a:spcPct val="0"/>
                </a:spcBef>
              </a:pPr>
              <a:t>160</a:t>
            </a:fld>
            <a:endParaRPr lang="en-US" altLang="en-US" sz="1000"/>
          </a:p>
        </p:txBody>
      </p:sp>
      <p:sp>
        <p:nvSpPr>
          <p:cNvPr id="303107" name="Rectangle 2"/>
          <p:cNvSpPr>
            <a:spLocks noGrp="1" noRot="1" noChangeAspect="1" noChangeArrowheads="1" noTextEdit="1"/>
          </p:cNvSpPr>
          <p:nvPr>
            <p:ph type="sldImg"/>
          </p:nvPr>
        </p:nvSpPr>
        <p:spPr>
          <a:xfrm>
            <a:off x="423863" y="717550"/>
            <a:ext cx="6103937" cy="3433763"/>
          </a:xfrm>
          <a:ln/>
        </p:spPr>
      </p:sp>
      <p:sp>
        <p:nvSpPr>
          <p:cNvPr id="3031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224267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77CB8-A7A2-457E-8460-62D3D0FCB95A}" type="slidenum">
              <a:rPr lang="en-US" altLang="en-US" sz="1000"/>
              <a:pPr>
                <a:spcBef>
                  <a:spcPct val="0"/>
                </a:spcBef>
              </a:pPr>
              <a:t>161</a:t>
            </a:fld>
            <a:endParaRPr lang="en-US" altLang="en-US" sz="1000"/>
          </a:p>
        </p:txBody>
      </p:sp>
      <p:sp>
        <p:nvSpPr>
          <p:cNvPr id="304131" name="Rectangle 2"/>
          <p:cNvSpPr>
            <a:spLocks noGrp="1" noRot="1" noChangeAspect="1" noChangeArrowheads="1" noTextEdit="1"/>
          </p:cNvSpPr>
          <p:nvPr>
            <p:ph type="sldImg"/>
          </p:nvPr>
        </p:nvSpPr>
        <p:spPr>
          <a:xfrm>
            <a:off x="423863" y="717550"/>
            <a:ext cx="6103937" cy="3433763"/>
          </a:xfrm>
          <a:ln/>
        </p:spPr>
      </p:sp>
      <p:sp>
        <p:nvSpPr>
          <p:cNvPr id="3041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20480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77CB8-A7A2-457E-8460-62D3D0FCB95A}" type="slidenum">
              <a:rPr lang="en-US" altLang="en-US" sz="1000"/>
              <a:pPr>
                <a:spcBef>
                  <a:spcPct val="0"/>
                </a:spcBef>
              </a:pPr>
              <a:t>162</a:t>
            </a:fld>
            <a:endParaRPr lang="en-US" altLang="en-US" sz="1000"/>
          </a:p>
        </p:txBody>
      </p:sp>
      <p:sp>
        <p:nvSpPr>
          <p:cNvPr id="304131" name="Rectangle 2"/>
          <p:cNvSpPr>
            <a:spLocks noGrp="1" noRot="1" noChangeAspect="1" noChangeArrowheads="1" noTextEdit="1"/>
          </p:cNvSpPr>
          <p:nvPr>
            <p:ph type="sldImg"/>
          </p:nvPr>
        </p:nvSpPr>
        <p:spPr>
          <a:xfrm>
            <a:off x="423863" y="717550"/>
            <a:ext cx="6103937" cy="3433763"/>
          </a:xfrm>
          <a:ln/>
        </p:spPr>
      </p:sp>
      <p:sp>
        <p:nvSpPr>
          <p:cNvPr id="3041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2156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30</a:t>
            </a:fld>
            <a:endParaRPr lang="en-US" dirty="0"/>
          </a:p>
        </p:txBody>
      </p:sp>
    </p:spTree>
    <p:extLst>
      <p:ext uri="{BB962C8B-B14F-4D97-AF65-F5344CB8AC3E}">
        <p14:creationId xmlns:p14="http://schemas.microsoft.com/office/powerpoint/2010/main" val="4099962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77CB8-A7A2-457E-8460-62D3D0FCB95A}" type="slidenum">
              <a:rPr lang="en-US" altLang="en-US" sz="1000"/>
              <a:pPr>
                <a:spcBef>
                  <a:spcPct val="0"/>
                </a:spcBef>
              </a:pPr>
              <a:t>163</a:t>
            </a:fld>
            <a:endParaRPr lang="en-US" altLang="en-US" sz="1000"/>
          </a:p>
        </p:txBody>
      </p:sp>
      <p:sp>
        <p:nvSpPr>
          <p:cNvPr id="304131" name="Rectangle 2"/>
          <p:cNvSpPr>
            <a:spLocks noGrp="1" noRot="1" noChangeAspect="1" noChangeArrowheads="1" noTextEdit="1"/>
          </p:cNvSpPr>
          <p:nvPr>
            <p:ph type="sldImg"/>
          </p:nvPr>
        </p:nvSpPr>
        <p:spPr>
          <a:xfrm>
            <a:off x="423863" y="717550"/>
            <a:ext cx="6103937" cy="3433763"/>
          </a:xfrm>
          <a:ln/>
        </p:spPr>
      </p:sp>
      <p:sp>
        <p:nvSpPr>
          <p:cNvPr id="3041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2879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77CB8-A7A2-457E-8460-62D3D0FCB95A}" type="slidenum">
              <a:rPr lang="en-US" altLang="en-US" sz="1000"/>
              <a:pPr>
                <a:spcBef>
                  <a:spcPct val="0"/>
                </a:spcBef>
              </a:pPr>
              <a:t>164</a:t>
            </a:fld>
            <a:endParaRPr lang="en-US" altLang="en-US" sz="1000"/>
          </a:p>
        </p:txBody>
      </p:sp>
      <p:sp>
        <p:nvSpPr>
          <p:cNvPr id="304131" name="Rectangle 2"/>
          <p:cNvSpPr>
            <a:spLocks noGrp="1" noRot="1" noChangeAspect="1" noChangeArrowheads="1" noTextEdit="1"/>
          </p:cNvSpPr>
          <p:nvPr>
            <p:ph type="sldImg"/>
          </p:nvPr>
        </p:nvSpPr>
        <p:spPr>
          <a:xfrm>
            <a:off x="423863" y="717550"/>
            <a:ext cx="6103937" cy="3433763"/>
          </a:xfrm>
          <a:ln/>
        </p:spPr>
      </p:sp>
      <p:sp>
        <p:nvSpPr>
          <p:cNvPr id="3041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12685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27C8B4-92F8-4471-9160-1EAC147A5BBC}" type="slidenum">
              <a:rPr lang="en-US" altLang="en-US" sz="1000"/>
              <a:pPr>
                <a:spcBef>
                  <a:spcPct val="0"/>
                </a:spcBef>
              </a:pPr>
              <a:t>165</a:t>
            </a:fld>
            <a:endParaRPr lang="en-US" altLang="en-US" sz="1000"/>
          </a:p>
        </p:txBody>
      </p:sp>
      <p:sp>
        <p:nvSpPr>
          <p:cNvPr id="305155" name="Rectangle 2"/>
          <p:cNvSpPr>
            <a:spLocks noGrp="1" noRot="1" noChangeAspect="1" noChangeArrowheads="1" noTextEdit="1"/>
          </p:cNvSpPr>
          <p:nvPr>
            <p:ph type="sldImg"/>
          </p:nvPr>
        </p:nvSpPr>
        <p:spPr>
          <a:xfrm>
            <a:off x="423863" y="717550"/>
            <a:ext cx="6103937" cy="3433763"/>
          </a:xfrm>
          <a:ln/>
        </p:spPr>
      </p:sp>
      <p:sp>
        <p:nvSpPr>
          <p:cNvPr id="305156" name="Rectangle 3"/>
          <p:cNvSpPr>
            <a:spLocks noGrp="1" noChangeArrowheads="1"/>
          </p:cNvSpPr>
          <p:nvPr>
            <p:ph type="body" idx="1"/>
          </p:nvPr>
        </p:nvSpPr>
        <p:spPr>
          <a:noFill/>
        </p:spPr>
        <p:txBody>
          <a:bodyPr/>
          <a:lstStyle/>
          <a:p>
            <a:r>
              <a:rPr lang="en-US" altLang="en-US"/>
              <a:t>bh1996[c(1:4,91:94,5001:5004),c("GRP","WBEING","LEAD","G.LEAD","W.LEAD")]</a:t>
            </a:r>
          </a:p>
          <a:p>
            <a:r>
              <a:rPr lang="en-US" altLang="en-US"/>
              <a:t>tmod&lt;-lme(WBEING~LEAD+G.LEAD,random=~1|GRP,data=bh1996)</a:t>
            </a:r>
          </a:p>
          <a:p>
            <a:r>
              <a:rPr lang="en-US" altLang="en-US"/>
              <a:t>summary(tmod)$tTable</a:t>
            </a:r>
          </a:p>
          <a:p>
            <a:r>
              <a:rPr lang="en-US" altLang="en-US"/>
              <a:t>tmod&lt;-lme(WBEING~W.LEAD+G.LEAD,random=~1|GRP,data=bh1996)</a:t>
            </a:r>
          </a:p>
          <a:p>
            <a:r>
              <a:rPr lang="en-US" altLang="en-US"/>
              <a:t>summary(tmod)$tTable</a:t>
            </a:r>
          </a:p>
          <a:p>
            <a:endParaRPr lang="en-US" altLang="en-US"/>
          </a:p>
          <a:p>
            <a:r>
              <a:rPr lang="en-US" altLang="en-US"/>
              <a:t>tmod&lt;-lme(WBEING-G.LEAD*0.5172798~W.LEAD+G.LEAD,random=~1|GRP,data=bh1996)</a:t>
            </a:r>
          </a:p>
          <a:p>
            <a:endParaRPr lang="en-US" altLang="en-US"/>
          </a:p>
          <a:p>
            <a:endParaRPr lang="en-US" altLang="en-US"/>
          </a:p>
          <a:p>
            <a:endParaRPr lang="en-US" altLang="en-US"/>
          </a:p>
          <a:p>
            <a:r>
              <a:rPr lang="en-US" altLang="en-US"/>
              <a:t>tmod&lt;-lme(JOBSAT~WLOAD+WLOAD.G,random=~1|GRPID,k2000)</a:t>
            </a:r>
          </a:p>
          <a:p>
            <a:r>
              <a:rPr lang="en-US" altLang="en-US"/>
              <a:t>summary(tmod)$tTable</a:t>
            </a:r>
          </a:p>
          <a:p>
            <a:endParaRPr lang="en-US" altLang="en-US"/>
          </a:p>
          <a:p>
            <a:r>
              <a:rPr lang="en-US" altLang="en-US"/>
              <a:t>tmod&lt;-lme(JOBSAT~I(WLOAD-WLOAD.G)+WLOAD.G,random=~1|GRPID,k2000)</a:t>
            </a:r>
          </a:p>
          <a:p>
            <a:r>
              <a:rPr lang="en-US" altLang="en-US"/>
              <a:t>summary(tmod)$tTable</a:t>
            </a:r>
          </a:p>
        </p:txBody>
      </p:sp>
    </p:spTree>
    <p:extLst>
      <p:ext uri="{BB962C8B-B14F-4D97-AF65-F5344CB8AC3E}">
        <p14:creationId xmlns:p14="http://schemas.microsoft.com/office/powerpoint/2010/main" val="1104835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7A2E4AA-E9E1-46BD-B8AB-03BE39A415E2}" type="slidenum">
              <a:rPr lang="en-US" altLang="en-US" sz="1000"/>
              <a:pPr>
                <a:spcBef>
                  <a:spcPct val="0"/>
                </a:spcBef>
              </a:pPr>
              <a:t>166</a:t>
            </a:fld>
            <a:endParaRPr lang="en-US" altLang="en-US" sz="1000"/>
          </a:p>
        </p:txBody>
      </p:sp>
      <p:sp>
        <p:nvSpPr>
          <p:cNvPr id="306179" name="Rectangle 2"/>
          <p:cNvSpPr>
            <a:spLocks noGrp="1" noRot="1" noChangeAspect="1" noChangeArrowheads="1" noTextEdit="1"/>
          </p:cNvSpPr>
          <p:nvPr>
            <p:ph type="sldImg"/>
          </p:nvPr>
        </p:nvSpPr>
        <p:spPr>
          <a:xfrm>
            <a:off x="423863" y="717550"/>
            <a:ext cx="6103937" cy="3433763"/>
          </a:xfrm>
          <a:ln/>
        </p:spPr>
      </p:sp>
      <p:sp>
        <p:nvSpPr>
          <p:cNvPr id="3061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4810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316D11-21D3-4565-A38A-4A798CDE817D}" type="slidenum">
              <a:rPr lang="en-US" altLang="en-US" sz="1000"/>
              <a:pPr>
                <a:spcBef>
                  <a:spcPct val="0"/>
                </a:spcBef>
              </a:pPr>
              <a:t>167</a:t>
            </a:fld>
            <a:endParaRPr lang="en-US" altLang="en-US" sz="1000"/>
          </a:p>
        </p:txBody>
      </p:sp>
      <p:sp>
        <p:nvSpPr>
          <p:cNvPr id="307203" name="Rectangle 2"/>
          <p:cNvSpPr>
            <a:spLocks noGrp="1" noRot="1" noChangeAspect="1" noChangeArrowheads="1" noTextEdit="1"/>
          </p:cNvSpPr>
          <p:nvPr>
            <p:ph type="sldImg"/>
          </p:nvPr>
        </p:nvSpPr>
        <p:spPr>
          <a:xfrm>
            <a:off x="423863" y="717550"/>
            <a:ext cx="6103937" cy="3433763"/>
          </a:xfrm>
          <a:ln/>
        </p:spPr>
      </p:sp>
      <p:sp>
        <p:nvSpPr>
          <p:cNvPr id="3072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8623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F5BF2D-7106-4AA2-9B35-40D47417F7F6}" type="slidenum">
              <a:rPr lang="en-US" altLang="en-US" sz="1000"/>
              <a:pPr>
                <a:spcBef>
                  <a:spcPct val="0"/>
                </a:spcBef>
              </a:pPr>
              <a:t>168</a:t>
            </a:fld>
            <a:endParaRPr lang="en-US" altLang="en-US" sz="1000"/>
          </a:p>
        </p:txBody>
      </p:sp>
      <p:sp>
        <p:nvSpPr>
          <p:cNvPr id="308227" name="Rectangle 2"/>
          <p:cNvSpPr>
            <a:spLocks noGrp="1" noRot="1" noChangeAspect="1" noChangeArrowheads="1" noTextEdit="1"/>
          </p:cNvSpPr>
          <p:nvPr>
            <p:ph type="sldImg"/>
          </p:nvPr>
        </p:nvSpPr>
        <p:spPr>
          <a:xfrm>
            <a:off x="423863" y="717550"/>
            <a:ext cx="6103937" cy="3433763"/>
          </a:xfrm>
          <a:ln/>
        </p:spPr>
      </p:sp>
      <p:sp>
        <p:nvSpPr>
          <p:cNvPr id="3082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319605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20BB68-D6CC-413A-8CBC-1860605E52A3}" type="slidenum">
              <a:rPr lang="en-US" altLang="en-US" sz="1000"/>
              <a:pPr>
                <a:spcBef>
                  <a:spcPct val="0"/>
                </a:spcBef>
              </a:pPr>
              <a:t>170</a:t>
            </a:fld>
            <a:endParaRPr lang="en-US" altLang="en-US" sz="1000"/>
          </a:p>
        </p:txBody>
      </p:sp>
      <p:sp>
        <p:nvSpPr>
          <p:cNvPr id="309251" name="Rectangle 2"/>
          <p:cNvSpPr>
            <a:spLocks noGrp="1" noRot="1" noChangeAspect="1" noChangeArrowheads="1" noTextEdit="1"/>
          </p:cNvSpPr>
          <p:nvPr>
            <p:ph type="sldImg"/>
          </p:nvPr>
        </p:nvSpPr>
        <p:spPr>
          <a:xfrm>
            <a:off x="423863" y="717550"/>
            <a:ext cx="6103937" cy="3433763"/>
          </a:xfrm>
          <a:ln/>
        </p:spPr>
      </p:sp>
      <p:sp>
        <p:nvSpPr>
          <p:cNvPr id="309252"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tmod&lt;-lme(WBEING~LEAD,random=~1|GRP,data=tbh1996)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538041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93E7EEF-E854-4C6D-A3E7-7C4C89A4E615}" type="slidenum">
              <a:rPr lang="en-US" altLang="en-US" sz="1000"/>
              <a:pPr>
                <a:spcBef>
                  <a:spcPct val="0"/>
                </a:spcBef>
              </a:pPr>
              <a:t>171</a:t>
            </a:fld>
            <a:endParaRPr lang="en-US" altLang="en-US" sz="1000"/>
          </a:p>
        </p:txBody>
      </p:sp>
      <p:sp>
        <p:nvSpPr>
          <p:cNvPr id="310275" name="Rectangle 2"/>
          <p:cNvSpPr>
            <a:spLocks noGrp="1" noRot="1" noChangeAspect="1" noChangeArrowheads="1" noTextEdit="1"/>
          </p:cNvSpPr>
          <p:nvPr>
            <p:ph type="sldImg"/>
          </p:nvPr>
        </p:nvSpPr>
        <p:spPr>
          <a:xfrm>
            <a:off x="423863" y="717550"/>
            <a:ext cx="6103937" cy="3433763"/>
          </a:xfrm>
          <a:ln/>
        </p:spPr>
      </p:sp>
      <p:sp>
        <p:nvSpPr>
          <p:cNvPr id="310276"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tmod&lt;-lme(WBEING~LEAD,random=~1|GRP,data=tbh1996)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146096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F3D684-9D35-4783-9168-DA2BE67BA1E6}" type="slidenum">
              <a:rPr lang="en-US" altLang="en-US" sz="1000"/>
              <a:pPr>
                <a:spcBef>
                  <a:spcPct val="0"/>
                </a:spcBef>
              </a:pPr>
              <a:t>172</a:t>
            </a:fld>
            <a:endParaRPr lang="en-US" altLang="en-US" sz="1000"/>
          </a:p>
        </p:txBody>
      </p:sp>
      <p:sp>
        <p:nvSpPr>
          <p:cNvPr id="311299" name="Rectangle 2"/>
          <p:cNvSpPr>
            <a:spLocks noGrp="1" noRot="1" noChangeAspect="1" noChangeArrowheads="1" noTextEdit="1"/>
          </p:cNvSpPr>
          <p:nvPr>
            <p:ph type="sldImg"/>
          </p:nvPr>
        </p:nvSpPr>
        <p:spPr>
          <a:xfrm>
            <a:off x="423863" y="717550"/>
            <a:ext cx="6103937" cy="3433763"/>
          </a:xfrm>
          <a:ln/>
        </p:spPr>
      </p:sp>
      <p:sp>
        <p:nvSpPr>
          <p:cNvPr id="3113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48808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8EDFF1-B8A3-44DF-94CC-E373AE71D922}" type="slidenum">
              <a:rPr lang="en-US" altLang="en-US" sz="1000"/>
              <a:pPr>
                <a:spcBef>
                  <a:spcPct val="0"/>
                </a:spcBef>
              </a:pPr>
              <a:t>173</a:t>
            </a:fld>
            <a:endParaRPr lang="en-US" altLang="en-US" sz="1000"/>
          </a:p>
        </p:txBody>
      </p:sp>
      <p:sp>
        <p:nvSpPr>
          <p:cNvPr id="312323" name="Rectangle 2"/>
          <p:cNvSpPr>
            <a:spLocks noGrp="1" noRot="1" noChangeAspect="1" noChangeArrowheads="1" noTextEdit="1"/>
          </p:cNvSpPr>
          <p:nvPr>
            <p:ph type="sldImg"/>
          </p:nvPr>
        </p:nvSpPr>
        <p:spPr>
          <a:xfrm>
            <a:off x="423863" y="717550"/>
            <a:ext cx="6103937" cy="3433763"/>
          </a:xfrm>
          <a:ln/>
        </p:spPr>
      </p:sp>
      <p:sp>
        <p:nvSpPr>
          <p:cNvPr id="312324" name="Rectangle 3"/>
          <p:cNvSpPr>
            <a:spLocks noGrp="1" noChangeArrowheads="1"/>
          </p:cNvSpPr>
          <p:nvPr>
            <p:ph type="body" idx="1"/>
          </p:nvPr>
        </p:nvSpPr>
        <p:spPr>
          <a:noFill/>
        </p:spPr>
        <p:txBody>
          <a:bodyPr/>
          <a:lstStyle/>
          <a:p>
            <a:r>
              <a:rPr lang="en-US" altLang="en-US" dirty="0" err="1"/>
              <a:t>tmod</a:t>
            </a:r>
            <a:r>
              <a:rPr lang="en-US" altLang="en-US" dirty="0"/>
              <a:t>&lt;-</a:t>
            </a:r>
            <a:r>
              <a:rPr lang="en-US" altLang="en-US" dirty="0" err="1"/>
              <a:t>lme</a:t>
            </a:r>
            <a:r>
              <a:rPr lang="en-US" altLang="en-US" dirty="0"/>
              <a:t>(</a:t>
            </a:r>
            <a:r>
              <a:rPr lang="en-US" altLang="en-US" dirty="0" err="1"/>
              <a:t>WBEING~LEAD,random</a:t>
            </a:r>
            <a:r>
              <a:rPr lang="en-US" altLang="en-US" dirty="0"/>
              <a:t>=~1|GRP,data=tbh1996)</a:t>
            </a:r>
          </a:p>
          <a:p>
            <a:endParaRPr lang="en-US" altLang="en-US" dirty="0"/>
          </a:p>
          <a:p>
            <a:r>
              <a:rPr lang="en-US" altLang="en-US" dirty="0"/>
              <a:t>plot(tbh1996$LEAD,tbh1996$WBEING,xlab="Leadership Consideration",</a:t>
            </a:r>
          </a:p>
          <a:p>
            <a:r>
              <a:rPr lang="en-US" altLang="en-US" dirty="0" err="1"/>
              <a:t>ylab</a:t>
            </a:r>
            <a:r>
              <a:rPr lang="en-US" altLang="en-US" dirty="0"/>
              <a:t>="Well-</a:t>
            </a:r>
            <a:r>
              <a:rPr lang="en-US" altLang="en-US" dirty="0" err="1"/>
              <a:t>Being",type</a:t>
            </a:r>
            <a:r>
              <a:rPr lang="en-US" altLang="en-US" dirty="0"/>
              <a:t>="n")</a:t>
            </a:r>
          </a:p>
          <a:p>
            <a:endParaRPr lang="en-US" altLang="en-US" dirty="0"/>
          </a:p>
          <a:p>
            <a:r>
              <a:rPr lang="en-US" altLang="en-US" dirty="0"/>
              <a:t>COEF.DAT&lt;-</a:t>
            </a:r>
            <a:r>
              <a:rPr lang="en-US" altLang="en-US" dirty="0" err="1"/>
              <a:t>coef</a:t>
            </a:r>
            <a:r>
              <a:rPr lang="en-US" altLang="en-US" dirty="0"/>
              <a:t>(</a:t>
            </a:r>
            <a:r>
              <a:rPr lang="en-US" altLang="en-US" dirty="0" err="1"/>
              <a:t>tmod</a:t>
            </a:r>
            <a:r>
              <a:rPr lang="en-US" altLang="en-US" dirty="0"/>
              <a:t>)</a:t>
            </a:r>
          </a:p>
          <a:p>
            <a:endParaRPr lang="en-US" altLang="en-US" dirty="0"/>
          </a:p>
          <a:p>
            <a:r>
              <a:rPr lang="en-US" altLang="en-US" dirty="0"/>
              <a:t>apply(COEF.DAT,1,abline)</a:t>
            </a:r>
          </a:p>
          <a:p>
            <a:endParaRPr lang="en-US" altLang="en-US" dirty="0"/>
          </a:p>
          <a:p>
            <a:r>
              <a:rPr lang="en-US" altLang="en-US" dirty="0"/>
              <a:t>********************</a:t>
            </a:r>
          </a:p>
          <a:p>
            <a:r>
              <a:rPr lang="en-US" altLang="en-US" dirty="0" err="1"/>
              <a:t>tmod</a:t>
            </a:r>
            <a:r>
              <a:rPr lang="en-US" altLang="en-US" dirty="0"/>
              <a:t>&lt;-</a:t>
            </a:r>
            <a:r>
              <a:rPr lang="en-US" altLang="en-US" dirty="0" err="1"/>
              <a:t>lme</a:t>
            </a:r>
            <a:r>
              <a:rPr lang="en-US" altLang="en-US" dirty="0"/>
              <a:t>(</a:t>
            </a:r>
            <a:r>
              <a:rPr lang="en-US" altLang="en-US" dirty="0" err="1"/>
              <a:t>WBEING~LEAD,random</a:t>
            </a:r>
            <a:r>
              <a:rPr lang="en-US" altLang="en-US" dirty="0"/>
              <a:t>=~</a:t>
            </a:r>
            <a:r>
              <a:rPr lang="en-US" altLang="en-US" dirty="0" err="1"/>
              <a:t>LEAD|GRP,data</a:t>
            </a:r>
            <a:r>
              <a:rPr lang="en-US" altLang="en-US" dirty="0"/>
              <a:t>=tbh1996)</a:t>
            </a:r>
          </a:p>
          <a:p>
            <a:endParaRPr lang="en-US" altLang="en-US" dirty="0"/>
          </a:p>
          <a:p>
            <a:r>
              <a:rPr lang="en-US" altLang="en-US" dirty="0"/>
              <a:t>plot(tbh1996$LEAD,tbh1996$WBEING,xlab="Leadership Consideration",</a:t>
            </a:r>
          </a:p>
          <a:p>
            <a:r>
              <a:rPr lang="en-US" altLang="en-US" dirty="0" err="1"/>
              <a:t>ylab</a:t>
            </a:r>
            <a:r>
              <a:rPr lang="en-US" altLang="en-US" dirty="0"/>
              <a:t>="Well-</a:t>
            </a:r>
            <a:r>
              <a:rPr lang="en-US" altLang="en-US" dirty="0" err="1"/>
              <a:t>Being",type</a:t>
            </a:r>
            <a:r>
              <a:rPr lang="en-US" altLang="en-US" dirty="0"/>
              <a:t>="n")</a:t>
            </a:r>
          </a:p>
          <a:p>
            <a:endParaRPr lang="en-US" altLang="en-US" dirty="0"/>
          </a:p>
          <a:p>
            <a:r>
              <a:rPr lang="en-US" altLang="en-US" dirty="0"/>
              <a:t>COEF.DAT&lt;-</a:t>
            </a:r>
            <a:r>
              <a:rPr lang="en-US" altLang="en-US" dirty="0" err="1"/>
              <a:t>coef</a:t>
            </a:r>
            <a:r>
              <a:rPr lang="en-US" altLang="en-US" dirty="0"/>
              <a:t>(</a:t>
            </a:r>
            <a:r>
              <a:rPr lang="en-US" altLang="en-US" dirty="0" err="1"/>
              <a:t>tmod</a:t>
            </a:r>
            <a:r>
              <a:rPr lang="en-US" altLang="en-US" dirty="0"/>
              <a:t>)</a:t>
            </a:r>
          </a:p>
          <a:p>
            <a:endParaRPr lang="en-US" altLang="en-US" dirty="0"/>
          </a:p>
          <a:p>
            <a:r>
              <a:rPr lang="en-US" altLang="en-US" dirty="0"/>
              <a:t>apply(COEF.DAT,1,abline)</a:t>
            </a:r>
          </a:p>
          <a:p>
            <a:endParaRPr lang="en-US" altLang="en-US" dirty="0"/>
          </a:p>
        </p:txBody>
      </p:sp>
    </p:spTree>
    <p:extLst>
      <p:ext uri="{BB962C8B-B14F-4D97-AF65-F5344CB8AC3E}">
        <p14:creationId xmlns:p14="http://schemas.microsoft.com/office/powerpoint/2010/main" val="387055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31</a:t>
            </a:fld>
            <a:endParaRPr lang="en-US" dirty="0"/>
          </a:p>
        </p:txBody>
      </p:sp>
    </p:spTree>
    <p:extLst>
      <p:ext uri="{BB962C8B-B14F-4D97-AF65-F5344CB8AC3E}">
        <p14:creationId xmlns:p14="http://schemas.microsoft.com/office/powerpoint/2010/main" val="1211189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0D1E68-EDA0-47E7-B7BE-79664369418F}" type="slidenum">
              <a:rPr lang="en-US" altLang="en-US" sz="1000"/>
              <a:pPr>
                <a:spcBef>
                  <a:spcPct val="0"/>
                </a:spcBef>
              </a:pPr>
              <a:t>174</a:t>
            </a:fld>
            <a:endParaRPr lang="en-US" altLang="en-US" sz="1000"/>
          </a:p>
        </p:txBody>
      </p:sp>
      <p:sp>
        <p:nvSpPr>
          <p:cNvPr id="313347" name="Rectangle 2"/>
          <p:cNvSpPr>
            <a:spLocks noGrp="1" noRot="1" noChangeAspect="1" noChangeArrowheads="1" noTextEdit="1"/>
          </p:cNvSpPr>
          <p:nvPr>
            <p:ph type="sldImg"/>
          </p:nvPr>
        </p:nvSpPr>
        <p:spPr>
          <a:xfrm>
            <a:off x="423863" y="717550"/>
            <a:ext cx="6103937" cy="3433763"/>
          </a:xfrm>
          <a:ln/>
        </p:spPr>
      </p:sp>
      <p:sp>
        <p:nvSpPr>
          <p:cNvPr id="313348"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tmod&lt;-lme(WBEING~LEAD,random=~1|GRP,data=tbh1996)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3757836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C86C1E-AE83-4EF5-994A-98801BC445E1}" type="slidenum">
              <a:rPr lang="en-US" altLang="en-US" sz="1000"/>
              <a:pPr>
                <a:spcBef>
                  <a:spcPct val="0"/>
                </a:spcBef>
              </a:pPr>
              <a:t>175</a:t>
            </a:fld>
            <a:endParaRPr lang="en-US" altLang="en-US" sz="1000"/>
          </a:p>
        </p:txBody>
      </p:sp>
      <p:sp>
        <p:nvSpPr>
          <p:cNvPr id="314371" name="Rectangle 2"/>
          <p:cNvSpPr>
            <a:spLocks noGrp="1" noRot="1" noChangeAspect="1" noChangeArrowheads="1" noTextEdit="1"/>
          </p:cNvSpPr>
          <p:nvPr>
            <p:ph type="sldImg"/>
          </p:nvPr>
        </p:nvSpPr>
        <p:spPr>
          <a:xfrm>
            <a:off x="423863" y="717550"/>
            <a:ext cx="6103937" cy="3433763"/>
          </a:xfrm>
          <a:ln/>
        </p:spPr>
      </p:sp>
      <p:sp>
        <p:nvSpPr>
          <p:cNvPr id="314372"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tmod&lt;-lme(WBEING~LEAD,random=~1|GRP,data=tbh1996)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1881892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C122C7-F0A0-48F5-9A24-7ED6EE5505E7}" type="slidenum">
              <a:rPr lang="en-US" altLang="en-US" sz="1000"/>
              <a:pPr>
                <a:spcBef>
                  <a:spcPct val="0"/>
                </a:spcBef>
              </a:pPr>
              <a:t>176</a:t>
            </a:fld>
            <a:endParaRPr lang="en-US" altLang="en-US" sz="1000"/>
          </a:p>
        </p:txBody>
      </p:sp>
      <p:sp>
        <p:nvSpPr>
          <p:cNvPr id="315395" name="Rectangle 2"/>
          <p:cNvSpPr>
            <a:spLocks noGrp="1" noRot="1" noChangeAspect="1" noChangeArrowheads="1" noTextEdit="1"/>
          </p:cNvSpPr>
          <p:nvPr>
            <p:ph type="sldImg"/>
          </p:nvPr>
        </p:nvSpPr>
        <p:spPr>
          <a:xfrm>
            <a:off x="423863" y="717550"/>
            <a:ext cx="6103937" cy="3433763"/>
          </a:xfrm>
          <a:ln/>
        </p:spPr>
      </p:sp>
      <p:sp>
        <p:nvSpPr>
          <p:cNvPr id="315396" name="Rectangle 3"/>
          <p:cNvSpPr>
            <a:spLocks noGrp="1" noChangeArrowheads="1"/>
          </p:cNvSpPr>
          <p:nvPr>
            <p:ph type="body" idx="1"/>
          </p:nvPr>
        </p:nvSpPr>
        <p:spPr>
          <a:noFill/>
        </p:spPr>
        <p:txBody>
          <a:bodyPr/>
          <a:lstStyle/>
          <a:p>
            <a:r>
              <a:rPr lang="en-US" altLang="en-US"/>
              <a:t>tbh1996&lt;-bh1996[1:1582,]</a:t>
            </a:r>
          </a:p>
          <a:p>
            <a:endParaRPr lang="en-US" altLang="en-US"/>
          </a:p>
          <a:p>
            <a:r>
              <a:rPr lang="en-US" altLang="en-US"/>
              <a:t>tmod&lt;-lme(WBEING~LEAD,random=~1|GRP,data=tbh1996)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tmod&lt;-lme(WBEING~LEAD,random=~LEAD|GRP,data=tbh1996)</a:t>
            </a:r>
          </a:p>
          <a:p>
            <a:endParaRPr lang="en-US" altLang="en-US"/>
          </a:p>
          <a:p>
            <a:r>
              <a:rPr lang="en-US" altLang="en-US"/>
              <a:t>plot(tbh1996$LEAD,tbh1996$WBEING,xlab="Leadership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110756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8720DD-C8AB-4D96-875C-B691F5999734}" type="slidenum">
              <a:rPr lang="en-US" altLang="en-US" sz="1000"/>
              <a:pPr>
                <a:spcBef>
                  <a:spcPct val="0"/>
                </a:spcBef>
              </a:pPr>
              <a:t>177</a:t>
            </a:fld>
            <a:endParaRPr lang="en-US" altLang="en-US" sz="1000"/>
          </a:p>
        </p:txBody>
      </p:sp>
      <p:sp>
        <p:nvSpPr>
          <p:cNvPr id="316419" name="Rectangle 2"/>
          <p:cNvSpPr>
            <a:spLocks noGrp="1" noRot="1" noChangeAspect="1" noChangeArrowheads="1" noTextEdit="1"/>
          </p:cNvSpPr>
          <p:nvPr>
            <p:ph type="sldImg"/>
          </p:nvPr>
        </p:nvSpPr>
        <p:spPr>
          <a:xfrm>
            <a:off x="423863" y="717550"/>
            <a:ext cx="6103937" cy="3433763"/>
          </a:xfrm>
          <a:ln/>
        </p:spPr>
      </p:sp>
      <p:sp>
        <p:nvSpPr>
          <p:cNvPr id="316420" name="Rectangle 3"/>
          <p:cNvSpPr>
            <a:spLocks noGrp="1" noChangeArrowheads="1"/>
          </p:cNvSpPr>
          <p:nvPr>
            <p:ph type="body" idx="1"/>
          </p:nvPr>
        </p:nvSpPr>
        <p:spPr>
          <a:noFill/>
        </p:spPr>
        <p:txBody>
          <a:bodyPr/>
          <a:lstStyle/>
          <a:p>
            <a:r>
              <a:rPr lang="en-US" altLang="en-US"/>
              <a:t>tmod&lt;-lme(WBEING~LEAD,random=~1|GRP,data=bh1996)</a:t>
            </a:r>
          </a:p>
          <a:p>
            <a:endParaRPr lang="en-US" altLang="en-US"/>
          </a:p>
          <a:p>
            <a:r>
              <a:rPr lang="en-US" altLang="en-US"/>
              <a:t>plot(bh1996$LEAD,bh1996$WBEING,xlab="Leadership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a:p>
            <a:endParaRPr lang="en-US" altLang="en-US"/>
          </a:p>
          <a:p>
            <a:r>
              <a:rPr lang="en-US" altLang="en-US"/>
              <a:t>********************</a:t>
            </a:r>
          </a:p>
          <a:p>
            <a:r>
              <a:rPr lang="en-US" altLang="en-US"/>
              <a:t>tmod&lt;-lme(WBEING~LEAD,random=~LEAD|GRP,data=bh1996)</a:t>
            </a:r>
          </a:p>
          <a:p>
            <a:endParaRPr lang="en-US" altLang="en-US"/>
          </a:p>
          <a:p>
            <a:r>
              <a:rPr lang="en-US" altLang="en-US"/>
              <a:t>plot(bh1996$LEAD,bh1996$WBEING,xlab="Leadership Consideration",</a:t>
            </a:r>
          </a:p>
          <a:p>
            <a:r>
              <a:rPr lang="en-US" altLang="en-US"/>
              <a:t>ylab="Well-Being",type="n")</a:t>
            </a:r>
          </a:p>
          <a:p>
            <a:endParaRPr lang="en-US" altLang="en-US"/>
          </a:p>
          <a:p>
            <a:r>
              <a:rPr lang="en-US" altLang="en-US"/>
              <a:t>COEF.DAT&lt;-coef(tmod)</a:t>
            </a:r>
          </a:p>
          <a:p>
            <a:endParaRPr lang="en-US" altLang="en-US"/>
          </a:p>
          <a:p>
            <a:r>
              <a:rPr lang="en-US" altLang="en-US"/>
              <a:t>apply(COEF.DAT,1,abline)</a:t>
            </a:r>
          </a:p>
        </p:txBody>
      </p:sp>
    </p:spTree>
    <p:extLst>
      <p:ext uri="{BB962C8B-B14F-4D97-AF65-F5344CB8AC3E}">
        <p14:creationId xmlns:p14="http://schemas.microsoft.com/office/powerpoint/2010/main" val="4069059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p:txBody>
          <a:bodyPr/>
          <a:lstStyle>
            <a:lvl1pPr defTabSz="920750" eaLnBrk="0" hangingPunct="0">
              <a:spcBef>
                <a:spcPct val="30000"/>
              </a:spcBef>
              <a:defRPr sz="1200">
                <a:solidFill>
                  <a:schemeClr val="tx1"/>
                </a:solidFill>
                <a:latin typeface="Times New Roman" panose="02020603050405020304" pitchFamily="18" charset="0"/>
              </a:defRPr>
            </a:lvl1pPr>
            <a:lvl2pPr marL="709613" indent="-273050" defTabSz="920750" eaLnBrk="0" hangingPunct="0">
              <a:spcBef>
                <a:spcPct val="30000"/>
              </a:spcBef>
              <a:defRPr sz="1200">
                <a:solidFill>
                  <a:schemeClr val="tx1"/>
                </a:solidFill>
                <a:latin typeface="Times New Roman" panose="02020603050405020304" pitchFamily="18" charset="0"/>
              </a:defRPr>
            </a:lvl2pPr>
            <a:lvl3pPr marL="1092200" indent="-217488" defTabSz="920750" eaLnBrk="0" hangingPunct="0">
              <a:spcBef>
                <a:spcPct val="30000"/>
              </a:spcBef>
              <a:defRPr sz="1200">
                <a:solidFill>
                  <a:schemeClr val="tx1"/>
                </a:solidFill>
                <a:latin typeface="Times New Roman" panose="02020603050405020304" pitchFamily="18" charset="0"/>
              </a:defRPr>
            </a:lvl3pPr>
            <a:lvl4pPr marL="1530350" indent="-217488" defTabSz="920750" eaLnBrk="0" hangingPunct="0">
              <a:spcBef>
                <a:spcPct val="30000"/>
              </a:spcBef>
              <a:defRPr sz="1200">
                <a:solidFill>
                  <a:schemeClr val="tx1"/>
                </a:solidFill>
                <a:latin typeface="Times New Roman" panose="02020603050405020304" pitchFamily="18" charset="0"/>
              </a:defRPr>
            </a:lvl4pPr>
            <a:lvl5pPr marL="1968500" indent="-217488" defTabSz="920750" eaLnBrk="0" hangingPunct="0">
              <a:spcBef>
                <a:spcPct val="30000"/>
              </a:spcBef>
              <a:defRPr sz="1200">
                <a:solidFill>
                  <a:schemeClr val="tx1"/>
                </a:solidFill>
                <a:latin typeface="Times New Roman" panose="02020603050405020304" pitchFamily="18" charset="0"/>
              </a:defRPr>
            </a:lvl5pPr>
            <a:lvl6pPr marL="2425700" indent="-217488"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882900" indent="-217488"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340100" indent="-217488"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797300" indent="-217488"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BCFE19-FF59-4CC9-BDDC-2A6709C8586D}" type="slidenum">
              <a:rPr lang="en-US" altLang="en-US" sz="1000"/>
              <a:pPr>
                <a:spcBef>
                  <a:spcPct val="0"/>
                </a:spcBef>
              </a:pPr>
              <a:t>178</a:t>
            </a:fld>
            <a:endParaRPr lang="en-US" altLang="en-US" sz="1000"/>
          </a:p>
        </p:txBody>
      </p:sp>
      <p:sp>
        <p:nvSpPr>
          <p:cNvPr id="317443" name="Rectangle 2"/>
          <p:cNvSpPr>
            <a:spLocks noGrp="1" noRot="1" noChangeAspect="1" noChangeArrowheads="1" noTextEdit="1"/>
          </p:cNvSpPr>
          <p:nvPr>
            <p:ph type="sldImg"/>
          </p:nvPr>
        </p:nvSpPr>
        <p:spPr>
          <a:xfrm>
            <a:off x="423863" y="717550"/>
            <a:ext cx="6103937" cy="3433763"/>
          </a:xfrm>
          <a:ln/>
        </p:spPr>
      </p:sp>
      <p:sp>
        <p:nvSpPr>
          <p:cNvPr id="3174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972217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r>
              <a:rPr lang="en-US" dirty="0" err="1"/>
              <a:t>tmod</a:t>
            </a:r>
            <a:r>
              <a:rPr lang="en-US" dirty="0"/>
              <a:t>&lt;-</a:t>
            </a:r>
            <a:r>
              <a:rPr lang="en-US" dirty="0" err="1"/>
              <a:t>lme</a:t>
            </a:r>
            <a:r>
              <a:rPr lang="en-US" dirty="0"/>
              <a:t>(JOBSAT~POSAFF+NEGLEAD+PAY+WLOAD+COHES.GRP+</a:t>
            </a:r>
          </a:p>
          <a:p>
            <a:r>
              <a:rPr lang="en-US" dirty="0"/>
              <a:t>      </a:t>
            </a:r>
            <a:r>
              <a:rPr lang="en-US" dirty="0" err="1"/>
              <a:t>TASKSIG.GRP,random</a:t>
            </a:r>
            <a:r>
              <a:rPr lang="en-US" dirty="0"/>
              <a:t>=~1|GRPID,k2000)</a:t>
            </a:r>
          </a:p>
          <a:p>
            <a:r>
              <a:rPr lang="en-US" dirty="0" err="1"/>
              <a:t>coef</a:t>
            </a:r>
            <a:r>
              <a:rPr lang="en-US" dirty="0"/>
              <a:t>(</a:t>
            </a:r>
            <a:r>
              <a:rPr lang="en-US" dirty="0" err="1"/>
              <a:t>tmod</a:t>
            </a:r>
            <a:r>
              <a:rPr lang="en-US" dirty="0"/>
              <a:t>)  #Empirical Bayes Estimates for each group</a:t>
            </a:r>
          </a:p>
          <a:p>
            <a:endParaRPr lang="en-US" dirty="0"/>
          </a:p>
          <a:p>
            <a:r>
              <a:rPr lang="en-US" dirty="0"/>
              <a:t>plot(k2000$WLOAD,k2000$JOBSAT,xlab="Work Load",</a:t>
            </a:r>
          </a:p>
          <a:p>
            <a:r>
              <a:rPr lang="en-US" dirty="0" err="1"/>
              <a:t>ylab</a:t>
            </a:r>
            <a:r>
              <a:rPr lang="en-US" dirty="0"/>
              <a:t>="Job </a:t>
            </a:r>
            <a:r>
              <a:rPr lang="en-US" dirty="0" err="1"/>
              <a:t>Satisfaction",type</a:t>
            </a:r>
            <a:r>
              <a:rPr lang="en-US" dirty="0"/>
              <a:t>="n")</a:t>
            </a:r>
          </a:p>
          <a:p>
            <a:endParaRPr lang="en-US" dirty="0"/>
          </a:p>
          <a:p>
            <a:r>
              <a:rPr lang="en-US" dirty="0"/>
              <a:t>COEF.DAT&lt;-</a:t>
            </a:r>
            <a:r>
              <a:rPr lang="en-US" dirty="0" err="1"/>
              <a:t>coef</a:t>
            </a:r>
            <a:r>
              <a:rPr lang="en-US" dirty="0"/>
              <a:t>(</a:t>
            </a:r>
            <a:r>
              <a:rPr lang="en-US" dirty="0" err="1"/>
              <a:t>tmod</a:t>
            </a:r>
            <a:r>
              <a:rPr lang="en-US" dirty="0"/>
              <a:t>)[,c(1,5)]</a:t>
            </a:r>
          </a:p>
          <a:p>
            <a:endParaRPr lang="en-US" dirty="0"/>
          </a:p>
          <a:p>
            <a:r>
              <a:rPr lang="en-US" dirty="0"/>
              <a:t>apply(COEF.DAT,1,abline)</a:t>
            </a:r>
          </a:p>
          <a:p>
            <a:endParaRPr lang="en-US" dirty="0"/>
          </a:p>
          <a:p>
            <a:endParaRPr lang="en-US" dirty="0"/>
          </a:p>
          <a:p>
            <a:r>
              <a:rPr lang="en-US" dirty="0"/>
              <a:t>tmod.2&lt;-update(</a:t>
            </a:r>
            <a:r>
              <a:rPr lang="en-US" dirty="0" err="1"/>
              <a:t>tmod,random</a:t>
            </a:r>
            <a:r>
              <a:rPr lang="en-US" dirty="0"/>
              <a:t>=~WLOAD|GRPID)</a:t>
            </a:r>
          </a:p>
          <a:p>
            <a:r>
              <a:rPr lang="en-US" dirty="0" err="1"/>
              <a:t>coef</a:t>
            </a:r>
            <a:r>
              <a:rPr lang="en-US" dirty="0"/>
              <a:t>(tmod.2) #Empirical Bayes Estimates for each group</a:t>
            </a:r>
          </a:p>
          <a:p>
            <a:endParaRPr lang="en-US" dirty="0"/>
          </a:p>
          <a:p>
            <a:r>
              <a:rPr lang="en-US" dirty="0"/>
              <a:t>plot(k2000$WLOAD,k2000$JOBSAT,xlab="Work Load",</a:t>
            </a:r>
          </a:p>
          <a:p>
            <a:r>
              <a:rPr lang="en-US" dirty="0" err="1"/>
              <a:t>ylab</a:t>
            </a:r>
            <a:r>
              <a:rPr lang="en-US" dirty="0"/>
              <a:t>="Job </a:t>
            </a:r>
            <a:r>
              <a:rPr lang="en-US" dirty="0" err="1"/>
              <a:t>Satisfaction",type</a:t>
            </a:r>
            <a:r>
              <a:rPr lang="en-US" dirty="0"/>
              <a:t>="n")</a:t>
            </a:r>
          </a:p>
          <a:p>
            <a:endParaRPr lang="en-US" dirty="0"/>
          </a:p>
          <a:p>
            <a:r>
              <a:rPr lang="en-US" dirty="0"/>
              <a:t>COEF.DAT&lt;-</a:t>
            </a:r>
            <a:r>
              <a:rPr lang="en-US" dirty="0" err="1"/>
              <a:t>coef</a:t>
            </a:r>
            <a:r>
              <a:rPr lang="en-US" dirty="0"/>
              <a:t>(tmod.2)[,c(1,5)]</a:t>
            </a:r>
          </a:p>
          <a:p>
            <a:endParaRPr lang="en-US" dirty="0"/>
          </a:p>
          <a:p>
            <a:r>
              <a:rPr lang="en-US" dirty="0"/>
              <a:t>apply(COEF.DAT,1,abline)</a:t>
            </a:r>
          </a:p>
          <a:p>
            <a:endParaRPr lang="en-US" dirty="0"/>
          </a:p>
          <a:p>
            <a:r>
              <a:rPr lang="en-US" dirty="0" err="1"/>
              <a:t>anova</a:t>
            </a:r>
            <a:r>
              <a:rPr lang="en-US" dirty="0"/>
              <a:t>(tmod,tmod.2)</a:t>
            </a:r>
          </a:p>
          <a:p>
            <a:endParaRPr lang="en-US" dirty="0"/>
          </a:p>
          <a:p>
            <a:r>
              <a:rPr lang="en-US" dirty="0"/>
              <a:t>tmod.3&lt;-</a:t>
            </a:r>
            <a:r>
              <a:rPr lang="en-US" dirty="0" err="1"/>
              <a:t>lme</a:t>
            </a:r>
            <a:r>
              <a:rPr lang="en-US" dirty="0"/>
              <a:t>(JOBSAT~POSAFF+NEGLEAD+PAY+WLOAD+COHES.GRP+</a:t>
            </a:r>
          </a:p>
          <a:p>
            <a:r>
              <a:rPr lang="en-US" dirty="0"/>
              <a:t>      TASKSIG.GRP*</a:t>
            </a:r>
            <a:r>
              <a:rPr lang="en-US" dirty="0" err="1"/>
              <a:t>WLOAD,random</a:t>
            </a:r>
            <a:r>
              <a:rPr lang="en-US" dirty="0"/>
              <a:t>=~WLOAD|GRPID,k2000)</a:t>
            </a:r>
          </a:p>
          <a:p>
            <a:r>
              <a:rPr lang="en-US" dirty="0"/>
              <a:t>summary(tmod.3)$</a:t>
            </a:r>
            <a:r>
              <a:rPr lang="en-US" dirty="0" err="1"/>
              <a:t>tTable</a:t>
            </a:r>
            <a:endParaRPr lang="en-US" dirty="0"/>
          </a:p>
          <a:p>
            <a:endParaRPr lang="en-US" dirty="0"/>
          </a:p>
          <a:p>
            <a:r>
              <a:rPr lang="en-US" dirty="0"/>
              <a:t>###</a:t>
            </a:r>
          </a:p>
          <a:p>
            <a:r>
              <a:rPr lang="en-US" dirty="0"/>
              <a:t>TDAT&lt;-</a:t>
            </a:r>
            <a:r>
              <a:rPr lang="en-US" dirty="0" err="1"/>
              <a:t>data.frame</a:t>
            </a:r>
            <a:r>
              <a:rPr lang="en-US" dirty="0"/>
              <a:t>(POSAFF=0,NEGLEAD=0,PAY=0,WLOAD=c(-1,-1,1,1),</a:t>
            </a:r>
          </a:p>
          <a:p>
            <a:r>
              <a:rPr lang="en-US" dirty="0"/>
              <a:t>      COHES.GRP=0,TASKSIG.GRP=c(-1,1,-1,1))</a:t>
            </a:r>
          </a:p>
          <a:p>
            <a:r>
              <a:rPr lang="en-US" dirty="0"/>
              <a:t>TDAT$JOBSAT&lt;-predict(tmod.3,TDAT,level=0)</a:t>
            </a:r>
          </a:p>
          <a:p>
            <a:r>
              <a:rPr lang="en-US" dirty="0"/>
              <a:t>TDAT</a:t>
            </a:r>
          </a:p>
          <a:p>
            <a:r>
              <a:rPr lang="en-US" dirty="0"/>
              <a:t>with(</a:t>
            </a:r>
            <a:r>
              <a:rPr lang="en-US" dirty="0" err="1"/>
              <a:t>TDAT,interaction.plot</a:t>
            </a:r>
            <a:r>
              <a:rPr lang="en-US" dirty="0"/>
              <a:t>(WLOAD,TASKSIG.GRP,JOBSAT)</a:t>
            </a:r>
          </a:p>
        </p:txBody>
      </p:sp>
      <p:sp>
        <p:nvSpPr>
          <p:cNvPr id="4" name="Slide Number Placeholder 3"/>
          <p:cNvSpPr>
            <a:spLocks noGrp="1"/>
          </p:cNvSpPr>
          <p:nvPr>
            <p:ph type="sldNum" sz="quarter" idx="10"/>
          </p:nvPr>
        </p:nvSpPr>
        <p:spPr/>
        <p:txBody>
          <a:bodyPr/>
          <a:lstStyle/>
          <a:p>
            <a:fld id="{EB8B24CA-633D-4905-A7F6-73268FB9BA91}" type="slidenum">
              <a:rPr lang="en-US" altLang="en-US" smtClean="0"/>
              <a:pPr/>
              <a:t>186</a:t>
            </a:fld>
            <a:endParaRPr lang="en-US" altLang="en-US"/>
          </a:p>
        </p:txBody>
      </p:sp>
    </p:spTree>
    <p:extLst>
      <p:ext uri="{BB962C8B-B14F-4D97-AF65-F5344CB8AC3E}">
        <p14:creationId xmlns:p14="http://schemas.microsoft.com/office/powerpoint/2010/main" val="551475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sum(</a:t>
            </a:r>
            <a:r>
              <a:rPr lang="en-US" sz="1200" kern="1200" dirty="0" err="1">
                <a:solidFill>
                  <a:schemeClr val="tx1"/>
                </a:solidFill>
                <a:effectLst/>
                <a:latin typeface="+mn-lt"/>
                <a:ea typeface="+mn-ea"/>
                <a:cs typeface="+mn-cs"/>
              </a:rPr>
              <a:t>resid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tmod</a:t>
            </a:r>
            <a:r>
              <a:rPr lang="en-US" sz="1200" kern="1200" dirty="0">
                <a:solidFill>
                  <a:schemeClr val="tx1"/>
                </a:solidFill>
                <a:effectLst/>
                <a:latin typeface="+mn-lt"/>
                <a:ea typeface="+mn-ea"/>
                <a:cs typeface="+mn-cs"/>
              </a:rPr>
              <a:t>)^2)</a:t>
            </a:r>
          </a:p>
          <a:p>
            <a:r>
              <a:rPr lang="en-US" sz="1200" kern="1200" dirty="0">
                <a:solidFill>
                  <a:schemeClr val="tx1"/>
                </a:solidFill>
                <a:effectLst/>
                <a:latin typeface="+mn-lt"/>
                <a:ea typeface="+mn-ea"/>
                <a:cs typeface="+mn-cs"/>
              </a:rPr>
              <a:t>length(</a:t>
            </a:r>
            <a:r>
              <a:rPr lang="en-US" sz="1200" kern="1200" dirty="0" err="1">
                <a:solidFill>
                  <a:schemeClr val="tx1"/>
                </a:solidFill>
                <a:effectLst/>
                <a:latin typeface="+mn-lt"/>
                <a:ea typeface="+mn-ea"/>
                <a:cs typeface="+mn-cs"/>
              </a:rPr>
              <a:t>resid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tmod</a:t>
            </a:r>
            <a:r>
              <a:rPr lang="en-US" sz="1200" kern="1200" dirty="0">
                <a:solidFill>
                  <a:schemeClr val="tx1"/>
                </a:solidFill>
                <a:effectLst/>
                <a:latin typeface="+mn-lt"/>
                <a:ea typeface="+mn-ea"/>
                <a:cs typeface="+mn-cs"/>
              </a:rPr>
              <a:t>)) #need to take away two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df</a:t>
            </a:r>
            <a:r>
              <a:rPr lang="en-US" sz="1200" kern="1200" baseline="0" dirty="0">
                <a:solidFill>
                  <a:schemeClr val="tx1"/>
                </a:solidFill>
                <a:effectLst/>
                <a:latin typeface="+mn-lt"/>
                <a:ea typeface="+mn-ea"/>
                <a:cs typeface="+mn-cs"/>
              </a:rPr>
              <a:t> (intercept and HRS)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sum(</a:t>
            </a:r>
            <a:r>
              <a:rPr lang="en-US" sz="1200" kern="1200" dirty="0" err="1">
                <a:solidFill>
                  <a:schemeClr val="tx1"/>
                </a:solidFill>
                <a:effectLst/>
                <a:latin typeface="+mn-lt"/>
                <a:ea typeface="+mn-ea"/>
                <a:cs typeface="+mn-cs"/>
              </a:rPr>
              <a:t>resid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tmod</a:t>
            </a:r>
            <a:r>
              <a:rPr lang="en-US" sz="1200" kern="1200" dirty="0">
                <a:solidFill>
                  <a:schemeClr val="tx1"/>
                </a:solidFill>
                <a:effectLst/>
                <a:latin typeface="+mn-lt"/>
                <a:ea typeface="+mn-ea"/>
                <a:cs typeface="+mn-cs"/>
              </a:rPr>
              <a:t>)^2)/72</a:t>
            </a:r>
          </a:p>
          <a:p>
            <a:r>
              <a:rPr lang="en-US" sz="1200" kern="1200" dirty="0" err="1">
                <a:solidFill>
                  <a:schemeClr val="tx1"/>
                </a:solidFill>
                <a:effectLst/>
                <a:latin typeface="+mn-lt"/>
                <a:ea typeface="+mn-ea"/>
                <a:cs typeface="+mn-cs"/>
              </a:rPr>
              <a:t>sqrt</a:t>
            </a:r>
            <a:r>
              <a:rPr lang="en-US" sz="1200" kern="1200" dirty="0">
                <a:solidFill>
                  <a:schemeClr val="tx1"/>
                </a:solidFill>
                <a:effectLst/>
                <a:latin typeface="+mn-lt"/>
                <a:ea typeface="+mn-ea"/>
                <a:cs typeface="+mn-cs"/>
              </a:rPr>
              <a:t>(sum(</a:t>
            </a:r>
            <a:r>
              <a:rPr lang="en-US" sz="1200" kern="1200" dirty="0" err="1">
                <a:solidFill>
                  <a:schemeClr val="tx1"/>
                </a:solidFill>
                <a:effectLst/>
                <a:latin typeface="+mn-lt"/>
                <a:ea typeface="+mn-ea"/>
                <a:cs typeface="+mn-cs"/>
              </a:rPr>
              <a:t>resid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tmod</a:t>
            </a:r>
            <a:r>
              <a:rPr lang="en-US" sz="1200" kern="1200" dirty="0">
                <a:solidFill>
                  <a:schemeClr val="tx1"/>
                </a:solidFill>
                <a:effectLst/>
                <a:latin typeface="+mn-lt"/>
                <a:ea typeface="+mn-ea"/>
                <a:cs typeface="+mn-cs"/>
              </a:rPr>
              <a:t>)^2)/72) #get back to SD </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59DD6EB4-B573-41A4-BDAB-E5958CBDF2DC}" type="slidenum">
              <a:rPr lang="en-US" smtClean="0"/>
              <a:t>190</a:t>
            </a:fld>
            <a:endParaRPr lang="en-US"/>
          </a:p>
        </p:txBody>
      </p:sp>
    </p:spTree>
    <p:extLst>
      <p:ext uri="{BB962C8B-B14F-4D97-AF65-F5344CB8AC3E}">
        <p14:creationId xmlns:p14="http://schemas.microsoft.com/office/powerpoint/2010/main" val="3546859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(bh1996$LEAD[bh1996$GRP==1])</a:t>
            </a:r>
          </a:p>
          <a:p>
            <a:endParaRPr lang="en-US" sz="1200" kern="1200" dirty="0">
              <a:solidFill>
                <a:schemeClr val="tx1"/>
              </a:solidFill>
              <a:effectLst/>
              <a:latin typeface="+mn-lt"/>
              <a:ea typeface="+mn-ea"/>
              <a:cs typeface="+mn-cs"/>
            </a:endParaRPr>
          </a:p>
          <a:p>
            <a:pPr>
              <a:spcBef>
                <a:spcPct val="0"/>
              </a:spcBef>
              <a:buFontTx/>
              <a:buNone/>
            </a:pPr>
            <a:r>
              <a:rPr lang="en-US" altLang="en-US" sz="1200" dirty="0">
                <a:latin typeface="Courier New" panose="02070309020205020404" pitchFamily="49" charset="0"/>
              </a:rPr>
              <a:t>library(lattice)</a:t>
            </a:r>
          </a:p>
          <a:p>
            <a:pPr>
              <a:spcBef>
                <a:spcPct val="0"/>
              </a:spcBef>
              <a:buFontTx/>
              <a:buNone/>
            </a:pPr>
            <a:r>
              <a:rPr lang="en-US" altLang="en-US" sz="1200" dirty="0" err="1">
                <a:latin typeface="Courier New" panose="02070309020205020404" pitchFamily="49" charset="0"/>
              </a:rPr>
              <a:t>xyplot</a:t>
            </a:r>
            <a:r>
              <a:rPr lang="en-US" altLang="en-US" sz="1200" dirty="0">
                <a:latin typeface="Courier New" panose="02070309020205020404" pitchFamily="49" charset="0"/>
              </a:rPr>
              <a:t>(</a:t>
            </a:r>
            <a:r>
              <a:rPr lang="en-US" altLang="en-US" sz="1200" dirty="0" err="1">
                <a:latin typeface="Courier New" panose="02070309020205020404" pitchFamily="49" charset="0"/>
              </a:rPr>
              <a:t>LEAD~jitter</a:t>
            </a:r>
            <a:r>
              <a:rPr lang="en-US" altLang="en-US" sz="1200" dirty="0">
                <a:latin typeface="Courier New" panose="02070309020205020404" pitchFamily="49" charset="0"/>
              </a:rPr>
              <a:t>(LEAD),</a:t>
            </a:r>
          </a:p>
          <a:p>
            <a:pPr>
              <a:spcBef>
                <a:spcPct val="0"/>
              </a:spcBef>
              <a:buFontTx/>
              <a:buNone/>
            </a:pPr>
            <a:r>
              <a:rPr lang="en-US" altLang="en-US" sz="1200" dirty="0">
                <a:latin typeface="Courier New" panose="02070309020205020404" pitchFamily="49" charset="0"/>
              </a:rPr>
              <a:t>       data=bh1996[bh1996$GRP==1,],</a:t>
            </a:r>
          </a:p>
          <a:p>
            <a:pPr>
              <a:spcBef>
                <a:spcPct val="0"/>
              </a:spcBef>
              <a:buFontTx/>
              <a:buNone/>
            </a:pPr>
            <a:r>
              <a:rPr lang="en-US" altLang="en-US" sz="1200" dirty="0">
                <a:latin typeface="Courier New" panose="02070309020205020404" pitchFamily="49" charset="0"/>
              </a:rPr>
              <a:t>       type=c("</a:t>
            </a:r>
            <a:r>
              <a:rPr lang="en-US" altLang="en-US" sz="1200" dirty="0" err="1">
                <a:latin typeface="Courier New" panose="02070309020205020404" pitchFamily="49" charset="0"/>
              </a:rPr>
              <a:t>p","g","r</a:t>
            </a:r>
            <a:r>
              <a:rPr lang="en-US" altLang="en-US" sz="1200" dirty="0">
                <a:latin typeface="Courier New" panose="02070309020205020404" pitchFamily="49" charset="0"/>
              </a:rPr>
              <a:t>"),</a:t>
            </a:r>
          </a:p>
          <a:p>
            <a:pPr>
              <a:spcBef>
                <a:spcPct val="0"/>
              </a:spcBef>
              <a:buFontTx/>
              <a:buNone/>
            </a:pPr>
            <a:r>
              <a:rPr lang="en-US" altLang="en-US" sz="1200" dirty="0">
                <a:latin typeface="Courier New" panose="02070309020205020404" pitchFamily="49" charset="0"/>
              </a:rPr>
              <a:t>       col="</a:t>
            </a:r>
            <a:r>
              <a:rPr lang="en-US" altLang="en-US" sz="1200" dirty="0" err="1">
                <a:latin typeface="Courier New" panose="02070309020205020404" pitchFamily="49" charset="0"/>
              </a:rPr>
              <a:t>darkblue</a:t>
            </a:r>
            <a:r>
              <a:rPr lang="en-US" altLang="en-US" sz="1200" dirty="0">
                <a:latin typeface="Courier New" panose="02070309020205020404" pitchFamily="49" charset="0"/>
              </a:rPr>
              <a:t>",</a:t>
            </a:r>
          </a:p>
          <a:p>
            <a:pPr>
              <a:spcBef>
                <a:spcPct val="0"/>
              </a:spcBef>
              <a:buFontTx/>
              <a:buNone/>
            </a:pPr>
            <a:r>
              <a:rPr lang="en-US" altLang="en-US" sz="1200" dirty="0">
                <a:latin typeface="Courier New" panose="02070309020205020404" pitchFamily="49" charset="0"/>
              </a:rPr>
              <a:t>       </a:t>
            </a:r>
            <a:r>
              <a:rPr lang="en-US" altLang="en-US" sz="1200" dirty="0" err="1">
                <a:latin typeface="Courier New" panose="02070309020205020404" pitchFamily="49" charset="0"/>
              </a:rPr>
              <a:t>col.line</a:t>
            </a:r>
            <a:r>
              <a:rPr lang="en-US" altLang="en-US" sz="1200" dirty="0">
                <a:latin typeface="Courier New" panose="02070309020205020404" pitchFamily="49" charset="0"/>
              </a:rPr>
              <a:t>="red3")</a:t>
            </a:r>
          </a:p>
          <a:p>
            <a:endParaRPr lang="en-US" dirty="0"/>
          </a:p>
        </p:txBody>
      </p:sp>
      <p:sp>
        <p:nvSpPr>
          <p:cNvPr id="4" name="Slide Number Placeholder 3"/>
          <p:cNvSpPr>
            <a:spLocks noGrp="1"/>
          </p:cNvSpPr>
          <p:nvPr>
            <p:ph type="sldNum" sz="quarter" idx="10"/>
          </p:nvPr>
        </p:nvSpPr>
        <p:spPr/>
        <p:txBody>
          <a:bodyPr/>
          <a:lstStyle/>
          <a:p>
            <a:fld id="{59DD6EB4-B573-41A4-BDAB-E5958CBDF2DC}" type="slidenum">
              <a:rPr lang="en-US" smtClean="0"/>
              <a:t>191</a:t>
            </a:fld>
            <a:endParaRPr lang="en-US"/>
          </a:p>
        </p:txBody>
      </p:sp>
    </p:spTree>
    <p:extLst>
      <p:ext uri="{BB962C8B-B14F-4D97-AF65-F5344CB8AC3E}">
        <p14:creationId xmlns:p14="http://schemas.microsoft.com/office/powerpoint/2010/main" val="2703450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#overall intercept of 3.32075854 can</a:t>
            </a:r>
            <a:r>
              <a:rPr lang="en-US" sz="1200" kern="1200" baseline="0" dirty="0">
                <a:solidFill>
                  <a:schemeClr val="tx1"/>
                </a:solidFill>
                <a:effectLst/>
                <a:latin typeface="+mn-lt"/>
                <a:ea typeface="+mn-ea"/>
                <a:cs typeface="+mn-cs"/>
              </a:rPr>
              <a:t> also be gotten from: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summary(</a:t>
            </a:r>
            <a:r>
              <a:rPr lang="en-US" sz="1200" kern="1200" dirty="0" err="1">
                <a:solidFill>
                  <a:schemeClr val="tx1"/>
                </a:solidFill>
                <a:effectLst/>
                <a:latin typeface="+mn-lt"/>
                <a:ea typeface="+mn-ea"/>
                <a:cs typeface="+mn-cs"/>
              </a:rPr>
              <a:t>tmod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tTable</a:t>
            </a:r>
            <a:endParaRPr lang="en-US" dirty="0"/>
          </a:p>
        </p:txBody>
      </p:sp>
      <p:sp>
        <p:nvSpPr>
          <p:cNvPr id="4" name="Slide Number Placeholder 3"/>
          <p:cNvSpPr>
            <a:spLocks noGrp="1"/>
          </p:cNvSpPr>
          <p:nvPr>
            <p:ph type="sldNum" sz="quarter" idx="10"/>
          </p:nvPr>
        </p:nvSpPr>
        <p:spPr/>
        <p:txBody>
          <a:bodyPr/>
          <a:lstStyle/>
          <a:p>
            <a:fld id="{59DD6EB4-B573-41A4-BDAB-E5958CBDF2DC}" type="slidenum">
              <a:rPr lang="en-US" smtClean="0"/>
              <a:t>194</a:t>
            </a:fld>
            <a:endParaRPr lang="en-US"/>
          </a:p>
        </p:txBody>
      </p:sp>
    </p:spTree>
    <p:extLst>
      <p:ext uri="{BB962C8B-B14F-4D97-AF65-F5344CB8AC3E}">
        <p14:creationId xmlns:p14="http://schemas.microsoft.com/office/powerpoint/2010/main" val="542431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r>
              <a:rPr lang="en-US" dirty="0"/>
              <a:t># Code</a:t>
            </a:r>
            <a:r>
              <a:rPr lang="en-US" baseline="0" dirty="0"/>
              <a:t> to make GROWSAT.DAT</a:t>
            </a:r>
            <a:endParaRPr lang="en-US" dirty="0"/>
          </a:p>
          <a:p>
            <a:r>
              <a:rPr lang="en-US" dirty="0"/>
              <a:t>data(</a:t>
            </a:r>
            <a:r>
              <a:rPr lang="en-US" dirty="0" err="1"/>
              <a:t>univbct</a:t>
            </a:r>
            <a:r>
              <a:rPr lang="en-US" dirty="0"/>
              <a:t>)</a:t>
            </a:r>
          </a:p>
          <a:p>
            <a:r>
              <a:rPr lang="en-US" dirty="0"/>
              <a:t>GROWSAT.DAT&lt;-</a:t>
            </a:r>
            <a:r>
              <a:rPr lang="en-US" dirty="0" err="1"/>
              <a:t>univbct</a:t>
            </a:r>
            <a:r>
              <a:rPr lang="en-US" dirty="0"/>
              <a:t>[,c("SUBNUM","AGE","JOBSAT1","JOBSAT2","JOBSAT3")]</a:t>
            </a:r>
          </a:p>
          <a:p>
            <a:r>
              <a:rPr lang="en-US" dirty="0"/>
              <a:t>GROWSAT.DAT&lt;-GROWSAT.DAT[!duplicated(GROWSAT.DAT$SUBNUM),]</a:t>
            </a:r>
          </a:p>
        </p:txBody>
      </p:sp>
      <p:sp>
        <p:nvSpPr>
          <p:cNvPr id="4" name="Slide Number Placeholder 3"/>
          <p:cNvSpPr>
            <a:spLocks noGrp="1"/>
          </p:cNvSpPr>
          <p:nvPr>
            <p:ph type="sldNum" sz="quarter" idx="10"/>
          </p:nvPr>
        </p:nvSpPr>
        <p:spPr/>
        <p:txBody>
          <a:bodyPr/>
          <a:lstStyle/>
          <a:p>
            <a:pPr>
              <a:defRPr/>
            </a:pPr>
            <a:fld id="{A0336792-A805-4739-8B62-2A2AA4AAF0AF}" type="slidenum">
              <a:rPr lang="en-US" smtClean="0"/>
              <a:pPr>
                <a:defRPr/>
              </a:pPr>
              <a:t>212</a:t>
            </a:fld>
            <a:endParaRPr lang="en-US"/>
          </a:p>
        </p:txBody>
      </p:sp>
    </p:spTree>
    <p:extLst>
      <p:ext uri="{BB962C8B-B14F-4D97-AF65-F5344CB8AC3E}">
        <p14:creationId xmlns:p14="http://schemas.microsoft.com/office/powerpoint/2010/main" val="199934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&gt; RWG.OUT&lt;-</a:t>
            </a:r>
            <a:r>
              <a:rPr lang="en-US" altLang="en-US" dirty="0" err="1"/>
              <a:t>rwg.sim</a:t>
            </a:r>
            <a:r>
              <a:rPr lang="en-US" altLang="en-US" dirty="0"/>
              <a:t>(</a:t>
            </a:r>
            <a:r>
              <a:rPr lang="en-US" altLang="en-US" dirty="0" err="1"/>
              <a:t>gsize</a:t>
            </a:r>
            <a:r>
              <a:rPr lang="en-US" altLang="en-US" dirty="0"/>
              <a:t>=5,nresp=5,nrep=10000)</a:t>
            </a:r>
          </a:p>
          <a:p>
            <a:r>
              <a:rPr lang="en-US" altLang="en-US" dirty="0"/>
              <a:t>&gt; quantile(RWG.OUT,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1            0.95             0.85</a:t>
            </a:r>
          </a:p>
          <a:p>
            <a:r>
              <a:rPr lang="en-US" altLang="en-US" dirty="0"/>
              <a:t>2            0.99             1.00</a:t>
            </a:r>
          </a:p>
          <a:p>
            <a:r>
              <a:rPr lang="en-US" altLang="en-US" dirty="0"/>
              <a:t>&gt; histogram(</a:t>
            </a:r>
            <a:r>
              <a:rPr lang="en-US" altLang="en-US" dirty="0" err="1"/>
              <a:t>RWG.OUT$rwg,col</a:t>
            </a:r>
            <a:r>
              <a:rPr lang="en-US" altLang="en-US" dirty="0"/>
              <a:t>="</a:t>
            </a:r>
            <a:r>
              <a:rPr lang="en-US" altLang="en-US" dirty="0" err="1"/>
              <a:t>lightsteelblue</a:t>
            </a:r>
            <a:r>
              <a:rPr lang="en-US" altLang="en-US" dirty="0"/>
              <a:t>",</a:t>
            </a:r>
            <a:r>
              <a:rPr lang="en-US" altLang="en-US" dirty="0" err="1"/>
              <a:t>xlab</a:t>
            </a:r>
            <a:r>
              <a:rPr lang="en-US" altLang="en-US" dirty="0"/>
              <a:t>=list("Group size =5 \n 95% Confidence Interval = 0.85",cex=1.5))</a:t>
            </a:r>
          </a:p>
          <a:p>
            <a:endParaRPr lang="en-US" altLang="en-US" dirty="0"/>
          </a:p>
          <a:p>
            <a:r>
              <a:rPr lang="en-US" altLang="en-US" dirty="0"/>
              <a:t>&gt; RWG.OUT2&lt;-</a:t>
            </a:r>
            <a:r>
              <a:rPr lang="en-US" altLang="en-US" dirty="0" err="1"/>
              <a:t>rwg.sim</a:t>
            </a:r>
            <a:r>
              <a:rPr lang="en-US" altLang="en-US" dirty="0"/>
              <a:t>(</a:t>
            </a:r>
            <a:r>
              <a:rPr lang="en-US" altLang="en-US" dirty="0" err="1"/>
              <a:t>gsize</a:t>
            </a:r>
            <a:r>
              <a:rPr lang="en-US" altLang="en-US" dirty="0"/>
              <a:t>=30,nresp=5,nrep=10000)</a:t>
            </a:r>
          </a:p>
          <a:p>
            <a:r>
              <a:rPr lang="en-US" altLang="en-US" dirty="0"/>
              <a:t>&gt; quantile(RWG.OUT2,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1            0.95        0.2620690</a:t>
            </a:r>
          </a:p>
          <a:p>
            <a:r>
              <a:rPr lang="en-US" altLang="en-US" dirty="0"/>
              <a:t>2            0.99        0.3672414</a:t>
            </a:r>
          </a:p>
          <a:p>
            <a:r>
              <a:rPr lang="en-US" altLang="en-US" dirty="0"/>
              <a:t>&gt; histogram(RWG.OUT2$rwg,col="</a:t>
            </a:r>
            <a:r>
              <a:rPr lang="en-US" altLang="en-US" dirty="0" err="1"/>
              <a:t>lightsteelblue</a:t>
            </a:r>
            <a:r>
              <a:rPr lang="en-US" altLang="en-US" dirty="0"/>
              <a:t>",</a:t>
            </a:r>
            <a:r>
              <a:rPr lang="en-US" altLang="en-US" dirty="0" err="1"/>
              <a:t>xlab</a:t>
            </a:r>
            <a:r>
              <a:rPr lang="en-US" altLang="en-US" dirty="0"/>
              <a:t>=list("Group size =30 \n 95% Confidence Interval = 0.26",cex=1.5))</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88</a:t>
            </a:fld>
            <a:endParaRPr lang="en-US" dirty="0"/>
          </a:p>
        </p:txBody>
      </p:sp>
    </p:spTree>
    <p:extLst>
      <p:ext uri="{BB962C8B-B14F-4D97-AF65-F5344CB8AC3E}">
        <p14:creationId xmlns:p14="http://schemas.microsoft.com/office/powerpoint/2010/main" val="2661228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2A0973-B29D-4FF7-92A4-17F3818F9CCC}" type="slidenum">
              <a:rPr lang="en-US" altLang="en-US" sz="1000"/>
              <a:pPr>
                <a:spcBef>
                  <a:spcPct val="0"/>
                </a:spcBef>
              </a:pPr>
              <a:t>222</a:t>
            </a:fld>
            <a:endParaRPr lang="en-US" altLang="en-US" sz="1000"/>
          </a:p>
        </p:txBody>
      </p:sp>
      <p:sp>
        <p:nvSpPr>
          <p:cNvPr id="271363" name="Rectangle 2"/>
          <p:cNvSpPr>
            <a:spLocks noGrp="1" noRot="1" noChangeAspect="1" noChangeArrowheads="1" noTextEdit="1"/>
          </p:cNvSpPr>
          <p:nvPr>
            <p:ph type="sldImg"/>
          </p:nvPr>
        </p:nvSpPr>
        <p:spPr>
          <a:xfrm>
            <a:off x="411163" y="701675"/>
            <a:ext cx="6127750" cy="3448050"/>
          </a:xfrm>
          <a:ln/>
        </p:spPr>
      </p:sp>
      <p:sp>
        <p:nvSpPr>
          <p:cNvPr id="271364" name="Rectangle 3"/>
          <p:cNvSpPr>
            <a:spLocks noGrp="1" noChangeArrowheads="1"/>
          </p:cNvSpPr>
          <p:nvPr>
            <p:ph type="body" idx="1"/>
          </p:nvPr>
        </p:nvSpPr>
        <p:spPr>
          <a:xfrm>
            <a:off x="927100" y="4386263"/>
            <a:ext cx="5095875" cy="4154487"/>
          </a:xfrm>
          <a:noFill/>
        </p:spPr>
        <p:txBody>
          <a:bodyPr/>
          <a:lstStyle/>
          <a:p>
            <a:r>
              <a:rPr lang="en-US" altLang="en-US"/>
              <a:t>tmod&lt;-lme(MULTDIV~TIME,random=~1|SUBNUM,data=GROWSAT.UNIV)</a:t>
            </a:r>
          </a:p>
          <a:p>
            <a:endParaRPr lang="en-US" altLang="en-US"/>
          </a:p>
          <a:p>
            <a:r>
              <a:rPr lang="en-US" altLang="en-US"/>
              <a:t>plot(GROWSAT.UNIV$TIME,GROWSAT.UNIV$MULTDV,xlab="Time",</a:t>
            </a:r>
          </a:p>
          <a:p>
            <a:r>
              <a:rPr lang="en-US" altLang="en-US"/>
              <a:t>ylab="Job Satisfaction",type="n")</a:t>
            </a:r>
          </a:p>
          <a:p>
            <a:endParaRPr lang="en-US" altLang="en-US"/>
          </a:p>
          <a:p>
            <a:r>
              <a:rPr lang="en-US" altLang="en-US"/>
              <a:t>COEF.DAT&lt;-coef(tmod)</a:t>
            </a:r>
          </a:p>
          <a:p>
            <a:endParaRPr lang="en-US" altLang="en-US"/>
          </a:p>
          <a:p>
            <a:r>
              <a:rPr lang="en-US" altLang="en-US"/>
              <a:t>apply(COEF.DAT,1,abline)</a:t>
            </a:r>
          </a:p>
          <a:p>
            <a:endParaRPr lang="en-US" altLang="en-US"/>
          </a:p>
        </p:txBody>
      </p:sp>
    </p:spTree>
    <p:extLst>
      <p:ext uri="{BB962C8B-B14F-4D97-AF65-F5344CB8AC3E}">
        <p14:creationId xmlns:p14="http://schemas.microsoft.com/office/powerpoint/2010/main" val="3497871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C7402E-6BBA-43BF-A971-58D9396D0924}" type="slidenum">
              <a:rPr lang="en-US" altLang="en-US" sz="1000"/>
              <a:pPr>
                <a:spcBef>
                  <a:spcPct val="0"/>
                </a:spcBef>
              </a:pPr>
              <a:t>223</a:t>
            </a:fld>
            <a:endParaRPr lang="en-US" altLang="en-US" sz="1000"/>
          </a:p>
        </p:txBody>
      </p:sp>
      <p:sp>
        <p:nvSpPr>
          <p:cNvPr id="273411" name="Rectangle 2050"/>
          <p:cNvSpPr>
            <a:spLocks noGrp="1" noRot="1" noChangeAspect="1" noChangeArrowheads="1" noTextEdit="1"/>
          </p:cNvSpPr>
          <p:nvPr>
            <p:ph type="sldImg"/>
          </p:nvPr>
        </p:nvSpPr>
        <p:spPr>
          <a:xfrm>
            <a:off x="411163" y="701675"/>
            <a:ext cx="6127750" cy="3448050"/>
          </a:xfrm>
          <a:ln/>
        </p:spPr>
      </p:sp>
      <p:sp>
        <p:nvSpPr>
          <p:cNvPr id="273412" name="Rectangle 2051"/>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9621616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FDB926-E778-43A9-9534-762F56D0D5BE}" type="slidenum">
              <a:rPr lang="en-US" altLang="en-US" sz="1000"/>
              <a:pPr>
                <a:spcBef>
                  <a:spcPct val="0"/>
                </a:spcBef>
              </a:pPr>
              <a:t>224</a:t>
            </a:fld>
            <a:endParaRPr lang="en-US" altLang="en-US" sz="1000"/>
          </a:p>
        </p:txBody>
      </p:sp>
      <p:sp>
        <p:nvSpPr>
          <p:cNvPr id="275459" name="Rectangle 2"/>
          <p:cNvSpPr>
            <a:spLocks noGrp="1" noRot="1" noChangeAspect="1" noChangeArrowheads="1" noTextEdit="1"/>
          </p:cNvSpPr>
          <p:nvPr>
            <p:ph type="sldImg"/>
          </p:nvPr>
        </p:nvSpPr>
        <p:spPr>
          <a:xfrm>
            <a:off x="411163" y="701675"/>
            <a:ext cx="6127750" cy="3448050"/>
          </a:xfrm>
          <a:ln/>
        </p:spPr>
      </p:sp>
      <p:sp>
        <p:nvSpPr>
          <p:cNvPr id="275460"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3566625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D03867D-328A-4CFB-8440-23EB400DB406}" type="slidenum">
              <a:rPr lang="en-US" altLang="en-US" sz="1000"/>
              <a:pPr>
                <a:spcBef>
                  <a:spcPct val="0"/>
                </a:spcBef>
              </a:pPr>
              <a:t>225</a:t>
            </a:fld>
            <a:endParaRPr lang="en-US" altLang="en-US" sz="1000"/>
          </a:p>
        </p:txBody>
      </p:sp>
      <p:sp>
        <p:nvSpPr>
          <p:cNvPr id="277507" name="Rectangle 2"/>
          <p:cNvSpPr>
            <a:spLocks noGrp="1" noRot="1" noChangeAspect="1" noChangeArrowheads="1" noTextEdit="1"/>
          </p:cNvSpPr>
          <p:nvPr>
            <p:ph type="sldImg"/>
          </p:nvPr>
        </p:nvSpPr>
        <p:spPr>
          <a:xfrm>
            <a:off x="411163" y="701675"/>
            <a:ext cx="6127750" cy="3448050"/>
          </a:xfrm>
          <a:ln/>
        </p:spPr>
      </p:sp>
      <p:sp>
        <p:nvSpPr>
          <p:cNvPr id="277508"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182088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4C8FCC3-B2DC-4C8C-9621-71E92A8A4695}" type="slidenum">
              <a:rPr lang="en-US" altLang="en-US" sz="1000"/>
              <a:pPr>
                <a:spcBef>
                  <a:spcPct val="0"/>
                </a:spcBef>
              </a:pPr>
              <a:t>226</a:t>
            </a:fld>
            <a:endParaRPr lang="en-US" altLang="en-US" sz="1000"/>
          </a:p>
        </p:txBody>
      </p:sp>
      <p:sp>
        <p:nvSpPr>
          <p:cNvPr id="279555" name="Rectangle 2"/>
          <p:cNvSpPr>
            <a:spLocks noGrp="1" noRot="1" noChangeAspect="1" noChangeArrowheads="1" noTextEdit="1"/>
          </p:cNvSpPr>
          <p:nvPr>
            <p:ph type="sldImg"/>
          </p:nvPr>
        </p:nvSpPr>
        <p:spPr>
          <a:xfrm>
            <a:off x="411163" y="701675"/>
            <a:ext cx="6127750" cy="3448050"/>
          </a:xfrm>
          <a:ln/>
        </p:spPr>
      </p:sp>
      <p:sp>
        <p:nvSpPr>
          <p:cNvPr id="279556"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3548671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6D256A6-D3CE-4907-99E1-CE8C0AF1C0B8}" type="slidenum">
              <a:rPr lang="en-US" altLang="en-US" sz="1000"/>
              <a:pPr>
                <a:spcBef>
                  <a:spcPct val="0"/>
                </a:spcBef>
              </a:pPr>
              <a:t>227</a:t>
            </a:fld>
            <a:endParaRPr lang="en-US" altLang="en-US" sz="1000"/>
          </a:p>
        </p:txBody>
      </p:sp>
      <p:sp>
        <p:nvSpPr>
          <p:cNvPr id="281603" name="Rectangle 2"/>
          <p:cNvSpPr>
            <a:spLocks noGrp="1" noRot="1" noChangeAspect="1" noChangeArrowheads="1" noTextEdit="1"/>
          </p:cNvSpPr>
          <p:nvPr>
            <p:ph type="sldImg"/>
          </p:nvPr>
        </p:nvSpPr>
        <p:spPr>
          <a:xfrm>
            <a:off x="411163" y="701675"/>
            <a:ext cx="6127750" cy="3448050"/>
          </a:xfrm>
          <a:ln/>
        </p:spPr>
      </p:sp>
      <p:sp>
        <p:nvSpPr>
          <p:cNvPr id="281604"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2089331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68F81B0-BBA2-4042-AEC7-C816000F74BC}" type="slidenum">
              <a:rPr lang="en-US" altLang="en-US" sz="1000"/>
              <a:pPr>
                <a:spcBef>
                  <a:spcPct val="0"/>
                </a:spcBef>
              </a:pPr>
              <a:t>228</a:t>
            </a:fld>
            <a:endParaRPr lang="en-US" altLang="en-US" sz="1000"/>
          </a:p>
        </p:txBody>
      </p:sp>
      <p:sp>
        <p:nvSpPr>
          <p:cNvPr id="283651" name="Rectangle 2"/>
          <p:cNvSpPr>
            <a:spLocks noGrp="1" noRot="1" noChangeAspect="1" noChangeArrowheads="1" noTextEdit="1"/>
          </p:cNvSpPr>
          <p:nvPr>
            <p:ph type="sldImg"/>
          </p:nvPr>
        </p:nvSpPr>
        <p:spPr>
          <a:xfrm>
            <a:off x="411163" y="701675"/>
            <a:ext cx="6127750" cy="3448050"/>
          </a:xfrm>
          <a:ln/>
        </p:spPr>
      </p:sp>
      <p:sp>
        <p:nvSpPr>
          <p:cNvPr id="283652"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225904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4C835EC-A39B-48D7-92D1-AB9671C99AB9}" type="slidenum">
              <a:rPr lang="en-US" altLang="en-US" sz="1000"/>
              <a:pPr>
                <a:spcBef>
                  <a:spcPct val="0"/>
                </a:spcBef>
              </a:pPr>
              <a:t>229</a:t>
            </a:fld>
            <a:endParaRPr lang="en-US" altLang="en-US" sz="1000"/>
          </a:p>
        </p:txBody>
      </p:sp>
      <p:sp>
        <p:nvSpPr>
          <p:cNvPr id="285699" name="Rectangle 2"/>
          <p:cNvSpPr>
            <a:spLocks noGrp="1" noRot="1" noChangeAspect="1" noChangeArrowheads="1" noTextEdit="1"/>
          </p:cNvSpPr>
          <p:nvPr>
            <p:ph type="sldImg"/>
          </p:nvPr>
        </p:nvSpPr>
        <p:spPr>
          <a:xfrm>
            <a:off x="411163" y="701675"/>
            <a:ext cx="6127750" cy="3448050"/>
          </a:xfrm>
          <a:ln/>
        </p:spPr>
      </p:sp>
      <p:sp>
        <p:nvSpPr>
          <p:cNvPr id="285700"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2776226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r>
              <a:rPr lang="en-US" dirty="0"/>
              <a:t>See also:  https://stat.ethz.ch/pipermail/r-help/2005-May/072149.html</a:t>
            </a:r>
          </a:p>
          <a:p>
            <a:endParaRPr lang="en-US" dirty="0"/>
          </a:p>
          <a:p>
            <a:r>
              <a:rPr lang="en-US" dirty="0"/>
              <a:t>&gt; </a:t>
            </a:r>
            <a:r>
              <a:rPr lang="en-US" dirty="0" err="1"/>
              <a:t>tmod</a:t>
            </a:r>
            <a:r>
              <a:rPr lang="en-US" dirty="0"/>
              <a:t>&lt;-</a:t>
            </a:r>
            <a:r>
              <a:rPr lang="en-US" dirty="0" err="1"/>
              <a:t>lme</a:t>
            </a:r>
            <a:r>
              <a:rPr lang="en-US" dirty="0"/>
              <a:t>(</a:t>
            </a:r>
            <a:r>
              <a:rPr lang="en-US" dirty="0" err="1"/>
              <a:t>JSAT~TIME,random</a:t>
            </a:r>
            <a:r>
              <a:rPr lang="en-US" dirty="0"/>
              <a:t>=~</a:t>
            </a:r>
            <a:r>
              <a:rPr lang="en-US" dirty="0" err="1"/>
              <a:t>TIME|SUBNUM,univbct,na.action</a:t>
            </a:r>
            <a:r>
              <a:rPr lang="en-US" dirty="0"/>
              <a:t>=</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a:t>
            </a:r>
          </a:p>
          <a:p>
            <a:r>
              <a:rPr lang="en-US" dirty="0"/>
              <a:t>  lag        ACF</a:t>
            </a:r>
          </a:p>
          <a:p>
            <a:r>
              <a:rPr lang="en-US" dirty="0"/>
              <a:t>1   0  1.0000000</a:t>
            </a:r>
          </a:p>
          <a:p>
            <a:r>
              <a:rPr lang="en-US" dirty="0"/>
              <a:t>2   1 -0.4270747</a:t>
            </a:r>
          </a:p>
          <a:p>
            <a:r>
              <a:rPr lang="en-US" dirty="0"/>
              <a:t>3   2 -0.1909082</a:t>
            </a:r>
          </a:p>
          <a:p>
            <a:endParaRPr lang="en-US" dirty="0"/>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3434.132 3465.571 -1711.066                        </a:t>
            </a:r>
          </a:p>
          <a:p>
            <a:r>
              <a:rPr lang="en-US" dirty="0"/>
              <a:t>tmod2     2  7 3429.722 3466.401 -1707.861 1 vs 2 6.409824  0.0113</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3434.132 3465.571 -1711.066                        </a:t>
            </a:r>
          </a:p>
          <a:p>
            <a:r>
              <a:rPr lang="en-US" dirty="0"/>
              <a:t>tmod3     2  7 3428.938 3465.618 -1707.469 1 vs 2 7.193348  0.0073</a:t>
            </a:r>
          </a:p>
          <a:p>
            <a:endParaRPr lang="en-US" dirty="0"/>
          </a:p>
          <a:p>
            <a:r>
              <a:rPr lang="en-US" dirty="0"/>
              <a:t># tmod2</a:t>
            </a:r>
          </a:p>
          <a:p>
            <a:r>
              <a:rPr lang="en-US" dirty="0"/>
              <a:t>Correlation Structure: AR(1)</a:t>
            </a:r>
          </a:p>
          <a:p>
            <a:r>
              <a:rPr lang="en-US" dirty="0"/>
              <a:t> Formula: ~1 | SUBNUM </a:t>
            </a:r>
          </a:p>
          <a:p>
            <a:r>
              <a:rPr lang="en-US" dirty="0"/>
              <a:t> Parameter estimate(s):</a:t>
            </a:r>
          </a:p>
          <a:p>
            <a:r>
              <a:rPr lang="en-US" dirty="0"/>
              <a:t>      Phi </a:t>
            </a:r>
          </a:p>
          <a:p>
            <a:r>
              <a:rPr lang="en-US" dirty="0"/>
              <a:t>0.3763924 </a:t>
            </a:r>
          </a:p>
          <a:p>
            <a:endParaRPr lang="en-US" dirty="0"/>
          </a:p>
          <a:p>
            <a:r>
              <a:rPr lang="en-US" dirty="0"/>
              <a:t># tmod3</a:t>
            </a:r>
          </a:p>
          <a:p>
            <a:r>
              <a:rPr lang="en-US" dirty="0"/>
              <a:t>Correlation Structure: Continuous AR(1)</a:t>
            </a:r>
          </a:p>
          <a:p>
            <a:r>
              <a:rPr lang="en-US" dirty="0"/>
              <a:t> Formula: ~TIME | SUBNUM </a:t>
            </a:r>
          </a:p>
          <a:p>
            <a:r>
              <a:rPr lang="en-US" dirty="0"/>
              <a:t> Parameter estimate(s):</a:t>
            </a:r>
          </a:p>
          <a:p>
            <a:r>
              <a:rPr lang="en-US" dirty="0"/>
              <a:t>      Phi </a:t>
            </a:r>
          </a:p>
          <a:p>
            <a:r>
              <a:rPr lang="en-US" dirty="0"/>
              <a:t>0.3778756</a:t>
            </a:r>
          </a:p>
          <a:p>
            <a:endParaRPr lang="en-US" dirty="0"/>
          </a:p>
          <a:p>
            <a:endParaRPr lang="en-US" dirty="0"/>
          </a:p>
          <a:p>
            <a:r>
              <a:rPr lang="en-US" dirty="0"/>
              <a:t>###############Random</a:t>
            </a:r>
          </a:p>
          <a:p>
            <a:r>
              <a:rPr lang="en-US" dirty="0"/>
              <a:t>&gt; </a:t>
            </a:r>
            <a:r>
              <a:rPr lang="en-US" dirty="0" err="1"/>
              <a:t>univbct.r</a:t>
            </a:r>
            <a:r>
              <a:rPr lang="en-US" dirty="0"/>
              <a:t>&lt;-</a:t>
            </a:r>
            <a:r>
              <a:rPr lang="en-US" dirty="0" err="1"/>
              <a:t>univbct</a:t>
            </a:r>
            <a:r>
              <a:rPr lang="en-US" dirty="0"/>
              <a:t>[sample(1:1485),]</a:t>
            </a:r>
          </a:p>
          <a:p>
            <a:r>
              <a:rPr lang="en-US" dirty="0"/>
              <a:t>&gt; </a:t>
            </a:r>
            <a:r>
              <a:rPr lang="en-US" dirty="0" err="1"/>
              <a:t>tmod</a:t>
            </a:r>
            <a:r>
              <a:rPr lang="en-US" dirty="0"/>
              <a:t>&lt;-</a:t>
            </a:r>
            <a:r>
              <a:rPr lang="en-US" dirty="0" err="1"/>
              <a:t>lme</a:t>
            </a:r>
            <a:r>
              <a:rPr lang="en-US" dirty="0"/>
              <a:t>(</a:t>
            </a:r>
            <a:r>
              <a:rPr lang="en-US" dirty="0" err="1"/>
              <a:t>JSAT~TIME,random</a:t>
            </a:r>
            <a:r>
              <a:rPr lang="en-US" dirty="0"/>
              <a:t>=~</a:t>
            </a:r>
            <a:r>
              <a:rPr lang="en-US" dirty="0" err="1"/>
              <a:t>TIME|SUBNUM,univbct.r,na.action</a:t>
            </a:r>
            <a:r>
              <a:rPr lang="en-US" dirty="0"/>
              <a:t>=</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  #changes with different runs, but is surprisingly consistent</a:t>
            </a:r>
          </a:p>
          <a:p>
            <a:r>
              <a:rPr lang="en-US" dirty="0"/>
              <a:t>  lag        ACF</a:t>
            </a:r>
          </a:p>
          <a:p>
            <a:r>
              <a:rPr lang="en-US" dirty="0"/>
              <a:t>1   0  1.0000000</a:t>
            </a:r>
          </a:p>
          <a:p>
            <a:r>
              <a:rPr lang="en-US" dirty="0"/>
              <a:t>2   1 -0.3746102</a:t>
            </a:r>
          </a:p>
          <a:p>
            <a:r>
              <a:rPr lang="en-US" dirty="0"/>
              <a:t>3   2 -0.3035636</a:t>
            </a:r>
          </a:p>
          <a:p>
            <a:endParaRPr lang="en-US" dirty="0"/>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3434.132 3465.571 -1711.066                         </a:t>
            </a:r>
          </a:p>
          <a:p>
            <a:r>
              <a:rPr lang="en-US" dirty="0"/>
              <a:t>tmod2     2  7 3435.320 3471.999 -1710.660 1 vs 2 0.8118979  0.3676</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3434.132 3465.571 -1711.066                        </a:t>
            </a:r>
          </a:p>
          <a:p>
            <a:r>
              <a:rPr lang="en-US" dirty="0"/>
              <a:t>tmod3     2  7 3428.938 3465.618 -1707.469 1 vs 2 7.193347  0.0073</a:t>
            </a:r>
          </a:p>
          <a:p>
            <a:endParaRPr lang="en-US" dirty="0"/>
          </a:p>
          <a:p>
            <a:r>
              <a:rPr lang="en-US" dirty="0"/>
              <a:t>#tmod2</a:t>
            </a:r>
          </a:p>
          <a:p>
            <a:r>
              <a:rPr lang="en-US" dirty="0"/>
              <a:t>Correlation Structure: AR(1)</a:t>
            </a:r>
          </a:p>
          <a:p>
            <a:r>
              <a:rPr lang="en-US" dirty="0"/>
              <a:t> Formula: ~1 | SUBNUM </a:t>
            </a:r>
          </a:p>
          <a:p>
            <a:r>
              <a:rPr lang="en-US" dirty="0"/>
              <a:t> Parameter estimate(s):</a:t>
            </a:r>
          </a:p>
          <a:p>
            <a:r>
              <a:rPr lang="en-US" dirty="0"/>
              <a:t>        Phi </a:t>
            </a:r>
          </a:p>
          <a:p>
            <a:r>
              <a:rPr lang="en-US" dirty="0"/>
              <a:t>-0.07966606</a:t>
            </a:r>
          </a:p>
          <a:p>
            <a:endParaRPr lang="en-US" dirty="0"/>
          </a:p>
          <a:p>
            <a:r>
              <a:rPr lang="en-US" dirty="0"/>
              <a:t>#tmod3</a:t>
            </a:r>
          </a:p>
          <a:p>
            <a:r>
              <a:rPr lang="en-US" dirty="0"/>
              <a:t>Correlation Structure: Continuous AR(1)</a:t>
            </a:r>
          </a:p>
          <a:p>
            <a:r>
              <a:rPr lang="en-US" dirty="0"/>
              <a:t> Formula: ~TIME | SUBNUM </a:t>
            </a:r>
          </a:p>
          <a:p>
            <a:r>
              <a:rPr lang="en-US" dirty="0"/>
              <a:t> Parameter estimate(s):</a:t>
            </a:r>
          </a:p>
          <a:p>
            <a:r>
              <a:rPr lang="en-US" dirty="0"/>
              <a:t>      Phi </a:t>
            </a:r>
          </a:p>
          <a:p>
            <a:r>
              <a:rPr lang="en-US" dirty="0"/>
              <a:t>0.3778756</a:t>
            </a:r>
          </a:p>
          <a:p>
            <a:endParaRPr lang="en-US" dirty="0"/>
          </a:p>
          <a:p>
            <a:endParaRPr lang="en-US" dirty="0"/>
          </a:p>
          <a:p>
            <a:r>
              <a:rPr lang="en-US" dirty="0"/>
              <a:t>########################</a:t>
            </a:r>
          </a:p>
          <a:p>
            <a:endParaRPr lang="en-US" dirty="0"/>
          </a:p>
          <a:p>
            <a:r>
              <a:rPr lang="en-US" dirty="0"/>
              <a:t>&gt; </a:t>
            </a:r>
            <a:r>
              <a:rPr lang="en-US" dirty="0" err="1"/>
              <a:t>tmod</a:t>
            </a:r>
            <a:r>
              <a:rPr lang="en-US" dirty="0"/>
              <a:t>&lt;-</a:t>
            </a:r>
            <a:r>
              <a:rPr lang="en-US" dirty="0" err="1"/>
              <a:t>lme</a:t>
            </a:r>
            <a:r>
              <a:rPr lang="en-US" dirty="0"/>
              <a:t>(</a:t>
            </a:r>
            <a:r>
              <a:rPr lang="en-US" dirty="0" err="1"/>
              <a:t>COMMIT~TIME,random</a:t>
            </a:r>
            <a:r>
              <a:rPr lang="en-US" dirty="0"/>
              <a:t>=~</a:t>
            </a:r>
            <a:r>
              <a:rPr lang="en-US" dirty="0" err="1"/>
              <a:t>TIME|SUBNUM,univbct,na.action</a:t>
            </a:r>
            <a:r>
              <a:rPr lang="en-US" dirty="0"/>
              <a:t>=</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a:t>
            </a:r>
          </a:p>
          <a:p>
            <a:r>
              <a:rPr lang="en-US" dirty="0"/>
              <a:t>  lag        ACF</a:t>
            </a:r>
          </a:p>
          <a:p>
            <a:r>
              <a:rPr lang="en-US" dirty="0"/>
              <a:t>1   0  1.0000000</a:t>
            </a:r>
          </a:p>
          <a:p>
            <a:r>
              <a:rPr lang="en-US" dirty="0"/>
              <a:t>2   1 -0.3584386</a:t>
            </a:r>
          </a:p>
          <a:p>
            <a:r>
              <a:rPr lang="en-US" dirty="0"/>
              <a:t>3   2 -0.3869546</a:t>
            </a:r>
          </a:p>
          <a:p>
            <a:r>
              <a:rPr lang="en-US" dirty="0"/>
              <a:t> </a:t>
            </a:r>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3060.584 3092.067 -1524.292                        </a:t>
            </a:r>
          </a:p>
          <a:p>
            <a:r>
              <a:rPr lang="en-US" dirty="0"/>
              <a:t>tmod2     2  7 3060.843 3097.573 -1523.422 1 vs 2 1.741116   0.187</a:t>
            </a:r>
          </a:p>
          <a:p>
            <a:r>
              <a:rPr lang="en-US" dirty="0"/>
              <a:t> </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3060.584 3092.067 -1524.292                        </a:t>
            </a:r>
          </a:p>
          <a:p>
            <a:r>
              <a:rPr lang="en-US" dirty="0"/>
              <a:t>tmod3     2  7 3066.652 3103.382 -1526.326 1 vs 2 4.067938  0.0437</a:t>
            </a:r>
          </a:p>
          <a:p>
            <a:endParaRPr lang="en-US" dirty="0"/>
          </a:p>
          <a:p>
            <a:r>
              <a:rPr lang="en-US" dirty="0"/>
              <a:t>#tmod2</a:t>
            </a:r>
          </a:p>
          <a:p>
            <a:r>
              <a:rPr lang="en-US" dirty="0"/>
              <a:t>Correlation Structure: AR(1)</a:t>
            </a:r>
          </a:p>
          <a:p>
            <a:r>
              <a:rPr lang="en-US" dirty="0"/>
              <a:t> Formula: ~1 | SUBNUM </a:t>
            </a:r>
          </a:p>
          <a:p>
            <a:r>
              <a:rPr lang="en-US" dirty="0"/>
              <a:t> Parameter estimate(s):</a:t>
            </a:r>
          </a:p>
          <a:p>
            <a:r>
              <a:rPr lang="en-US" dirty="0"/>
              <a:t>      Phi </a:t>
            </a:r>
          </a:p>
          <a:p>
            <a:r>
              <a:rPr lang="en-US" dirty="0"/>
              <a:t>0.0993108</a:t>
            </a:r>
          </a:p>
          <a:p>
            <a:endParaRPr lang="en-US" dirty="0"/>
          </a:p>
          <a:p>
            <a:r>
              <a:rPr lang="en-US" dirty="0"/>
              <a:t>#tmod3</a:t>
            </a:r>
          </a:p>
          <a:p>
            <a:r>
              <a:rPr lang="en-US" dirty="0"/>
              <a:t>Correlation Structure: Continuous AR(1)</a:t>
            </a:r>
          </a:p>
          <a:p>
            <a:r>
              <a:rPr lang="en-US" dirty="0"/>
              <a:t> Formula: ~TIME | SUBNUM </a:t>
            </a:r>
          </a:p>
          <a:p>
            <a:r>
              <a:rPr lang="en-US" dirty="0"/>
              <a:t> Parameter estimate(s):</a:t>
            </a:r>
          </a:p>
          <a:p>
            <a:r>
              <a:rPr lang="en-US" dirty="0"/>
              <a:t>      Phi </a:t>
            </a:r>
          </a:p>
          <a:p>
            <a:r>
              <a:rPr lang="en-US" dirty="0"/>
              <a:t>0.1231631</a:t>
            </a:r>
          </a:p>
          <a:p>
            <a:endParaRPr lang="en-US" dirty="0"/>
          </a:p>
          <a:p>
            <a:r>
              <a:rPr lang="en-US" dirty="0"/>
              <a:t>###############Random</a:t>
            </a:r>
          </a:p>
          <a:p>
            <a:r>
              <a:rPr lang="en-US" dirty="0"/>
              <a:t>&gt; </a:t>
            </a:r>
            <a:r>
              <a:rPr lang="en-US" dirty="0" err="1"/>
              <a:t>univbct.r</a:t>
            </a:r>
            <a:r>
              <a:rPr lang="en-US" dirty="0"/>
              <a:t>&lt;-</a:t>
            </a:r>
            <a:r>
              <a:rPr lang="en-US" dirty="0" err="1"/>
              <a:t>univbct</a:t>
            </a:r>
            <a:r>
              <a:rPr lang="en-US" dirty="0"/>
              <a:t>[sample(1:1485),]</a:t>
            </a:r>
          </a:p>
          <a:p>
            <a:r>
              <a:rPr lang="en-US" dirty="0"/>
              <a:t>&gt; </a:t>
            </a:r>
            <a:r>
              <a:rPr lang="en-US" dirty="0" err="1"/>
              <a:t>tmod</a:t>
            </a:r>
            <a:r>
              <a:rPr lang="en-US" dirty="0"/>
              <a:t>&lt;-</a:t>
            </a:r>
            <a:r>
              <a:rPr lang="en-US" dirty="0" err="1"/>
              <a:t>lme</a:t>
            </a:r>
            <a:r>
              <a:rPr lang="en-US" dirty="0"/>
              <a:t>(</a:t>
            </a:r>
            <a:r>
              <a:rPr lang="en-US" dirty="0" err="1"/>
              <a:t>COMMIT~TIME,random</a:t>
            </a:r>
            <a:r>
              <a:rPr lang="en-US" dirty="0"/>
              <a:t>=~</a:t>
            </a:r>
            <a:r>
              <a:rPr lang="en-US" dirty="0" err="1"/>
              <a:t>TIME|SUBNUM,univbct.r,na.action</a:t>
            </a:r>
            <a:r>
              <a:rPr lang="en-US" dirty="0"/>
              <a:t>=</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  #changes with different runs, but is surprisingly consistent</a:t>
            </a:r>
          </a:p>
          <a:p>
            <a:r>
              <a:rPr lang="en-US" dirty="0"/>
              <a:t>  lag        ACF</a:t>
            </a:r>
          </a:p>
          <a:p>
            <a:r>
              <a:rPr lang="en-US" dirty="0"/>
              <a:t>1   0  1.0000000</a:t>
            </a:r>
          </a:p>
          <a:p>
            <a:r>
              <a:rPr lang="en-US" dirty="0"/>
              <a:t>2   1 -0.3545285</a:t>
            </a:r>
          </a:p>
          <a:p>
            <a:r>
              <a:rPr lang="en-US" dirty="0"/>
              <a:t>3   2 -0.3952375</a:t>
            </a:r>
          </a:p>
          <a:p>
            <a:endParaRPr lang="en-US" dirty="0"/>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3060.584 3092.067 -1524.292                         </a:t>
            </a:r>
          </a:p>
          <a:p>
            <a:r>
              <a:rPr lang="en-US" dirty="0"/>
              <a:t>tmod2     2  7 3062.084 3098.813 -1524.042 1 vs 2 0.5009399  0.4791</a:t>
            </a:r>
          </a:p>
          <a:p>
            <a:r>
              <a:rPr lang="en-US" dirty="0"/>
              <a:t> </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6 3060.584 3092.067 -1524.292                        </a:t>
            </a:r>
          </a:p>
          <a:p>
            <a:r>
              <a:rPr lang="en-US" dirty="0"/>
              <a:t>tmod3     2  7 3066.652 3103.382 -1526.326 1 vs 2 4.067938  0.0437</a:t>
            </a:r>
          </a:p>
          <a:p>
            <a:endParaRPr lang="en-US" dirty="0"/>
          </a:p>
          <a:p>
            <a:r>
              <a:rPr lang="en-US" dirty="0"/>
              <a:t>#tmod2</a:t>
            </a:r>
          </a:p>
          <a:p>
            <a:r>
              <a:rPr lang="en-US" dirty="0"/>
              <a:t>Correlation Structure: AR(1)</a:t>
            </a:r>
          </a:p>
          <a:p>
            <a:r>
              <a:rPr lang="en-US" dirty="0"/>
              <a:t> Formula: ~1 | SUBNUM </a:t>
            </a:r>
          </a:p>
          <a:p>
            <a:r>
              <a:rPr lang="en-US" dirty="0"/>
              <a:t> Parameter estimate(s):</a:t>
            </a:r>
          </a:p>
          <a:p>
            <a:r>
              <a:rPr lang="en-US" dirty="0"/>
              <a:t>      Phi </a:t>
            </a:r>
          </a:p>
          <a:p>
            <a:r>
              <a:rPr lang="en-US" dirty="0"/>
              <a:t>0.0516888 </a:t>
            </a:r>
          </a:p>
          <a:p>
            <a:endParaRPr lang="en-US" dirty="0"/>
          </a:p>
          <a:p>
            <a:r>
              <a:rPr lang="en-US" dirty="0"/>
              <a:t>#tmod3</a:t>
            </a:r>
          </a:p>
          <a:p>
            <a:r>
              <a:rPr lang="en-US" dirty="0"/>
              <a:t>Correlation Structure: Continuous AR(1)</a:t>
            </a:r>
          </a:p>
          <a:p>
            <a:r>
              <a:rPr lang="en-US" dirty="0"/>
              <a:t> Formula: ~TIME | SUBNUM </a:t>
            </a:r>
          </a:p>
          <a:p>
            <a:r>
              <a:rPr lang="en-US" dirty="0"/>
              <a:t> Parameter estimate(s):</a:t>
            </a:r>
          </a:p>
          <a:p>
            <a:r>
              <a:rPr lang="en-US" dirty="0"/>
              <a:t>      Phi </a:t>
            </a:r>
          </a:p>
          <a:p>
            <a:r>
              <a:rPr lang="en-US" dirty="0"/>
              <a:t>0.1231631</a:t>
            </a:r>
          </a:p>
          <a:p>
            <a:endParaRPr lang="en-US" dirty="0"/>
          </a:p>
          <a:p>
            <a:endParaRPr lang="en-US" dirty="0"/>
          </a:p>
          <a:p>
            <a:endParaRPr lang="en-US" dirty="0"/>
          </a:p>
          <a:p>
            <a:r>
              <a:rPr lang="en-US" dirty="0"/>
              <a:t>######################</a:t>
            </a:r>
          </a:p>
          <a:p>
            <a:r>
              <a:rPr lang="en-US" dirty="0"/>
              <a:t>##  Random Intercept</a:t>
            </a:r>
          </a:p>
          <a:p>
            <a:r>
              <a:rPr lang="en-US" dirty="0"/>
              <a:t>######################</a:t>
            </a:r>
          </a:p>
          <a:p>
            <a:endParaRPr lang="en-US" dirty="0"/>
          </a:p>
          <a:p>
            <a:r>
              <a:rPr lang="en-US" dirty="0"/>
              <a:t>&gt; </a:t>
            </a:r>
            <a:r>
              <a:rPr lang="en-US" dirty="0" err="1"/>
              <a:t>tmod</a:t>
            </a:r>
            <a:r>
              <a:rPr lang="en-US" dirty="0"/>
              <a:t>&lt;-</a:t>
            </a:r>
            <a:r>
              <a:rPr lang="en-US" dirty="0" err="1"/>
              <a:t>lme</a:t>
            </a:r>
            <a:r>
              <a:rPr lang="en-US" dirty="0"/>
              <a:t>(</a:t>
            </a:r>
            <a:r>
              <a:rPr lang="en-US" dirty="0" err="1"/>
              <a:t>JSAT~TIME,random</a:t>
            </a:r>
            <a:r>
              <a:rPr lang="en-US" dirty="0"/>
              <a:t>=~1|SUBNUM,univbct,na.action=</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a:t>
            </a:r>
          </a:p>
          <a:p>
            <a:r>
              <a:rPr lang="en-US" dirty="0"/>
              <a:t>  lag        ACF</a:t>
            </a:r>
          </a:p>
          <a:p>
            <a:r>
              <a:rPr lang="en-US" dirty="0"/>
              <a:t>1   0  1.0000000</a:t>
            </a:r>
          </a:p>
          <a:p>
            <a:r>
              <a:rPr lang="en-US" dirty="0"/>
              <a:t>2   1 -0.2352506</a:t>
            </a:r>
          </a:p>
          <a:p>
            <a:r>
              <a:rPr lang="en-US" dirty="0"/>
              <a:t>3   2 -0.5778118</a:t>
            </a:r>
          </a:p>
          <a:p>
            <a:r>
              <a:rPr lang="en-US" dirty="0"/>
              <a:t>&gt; </a:t>
            </a:r>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4 3461.234 3482.194 -1726.617                        </a:t>
            </a:r>
          </a:p>
          <a:p>
            <a:r>
              <a:rPr lang="en-US" dirty="0"/>
              <a:t>tmod2     2  5 3434.312 3460.512 -1712.156 1 vs 2 28.92209  &lt;.0001</a:t>
            </a:r>
          </a:p>
          <a:p>
            <a:r>
              <a:rPr lang="en-US" dirty="0"/>
              <a:t>&gt; </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4 3461.234 3482.194 -1726.617                        </a:t>
            </a:r>
          </a:p>
          <a:p>
            <a:r>
              <a:rPr lang="en-US" dirty="0"/>
              <a:t>tmod3     2  5 3432.827 3459.026 -1711.413 1 vs 2 30.40774  &lt;.0001</a:t>
            </a:r>
          </a:p>
          <a:p>
            <a:endParaRPr lang="en-US" dirty="0"/>
          </a:p>
          <a:p>
            <a:r>
              <a:rPr lang="en-US" dirty="0"/>
              <a:t>#tmod2</a:t>
            </a:r>
          </a:p>
          <a:p>
            <a:r>
              <a:rPr lang="en-US" dirty="0"/>
              <a:t>Correlation Structure: AR(1)</a:t>
            </a:r>
          </a:p>
          <a:p>
            <a:r>
              <a:rPr lang="en-US" dirty="0"/>
              <a:t> Formula: ~1 | SUBNUM </a:t>
            </a:r>
          </a:p>
          <a:p>
            <a:r>
              <a:rPr lang="en-US" dirty="0"/>
              <a:t> Parameter estimate(s):</a:t>
            </a:r>
          </a:p>
          <a:p>
            <a:r>
              <a:rPr lang="en-US" dirty="0"/>
              <a:t>      Phi </a:t>
            </a:r>
          </a:p>
          <a:p>
            <a:r>
              <a:rPr lang="en-US" dirty="0"/>
              <a:t>0.418306</a:t>
            </a:r>
          </a:p>
          <a:p>
            <a:endParaRPr lang="en-US" dirty="0"/>
          </a:p>
          <a:p>
            <a:r>
              <a:rPr lang="en-US" dirty="0"/>
              <a:t>#tmod3</a:t>
            </a:r>
          </a:p>
          <a:p>
            <a:r>
              <a:rPr lang="en-US" dirty="0"/>
              <a:t>Correlation Structure: Continuous AR(1)</a:t>
            </a:r>
          </a:p>
          <a:p>
            <a:r>
              <a:rPr lang="en-US" dirty="0"/>
              <a:t> Formula: ~TIME | SUBNUM </a:t>
            </a:r>
          </a:p>
          <a:p>
            <a:r>
              <a:rPr lang="en-US" dirty="0"/>
              <a:t> Parameter estimate(s):</a:t>
            </a:r>
          </a:p>
          <a:p>
            <a:r>
              <a:rPr lang="en-US" dirty="0"/>
              <a:t>      Phi </a:t>
            </a:r>
          </a:p>
          <a:p>
            <a:r>
              <a:rPr lang="en-US" dirty="0"/>
              <a:t>0.422750</a:t>
            </a:r>
          </a:p>
          <a:p>
            <a:endParaRPr lang="en-US" dirty="0"/>
          </a:p>
          <a:p>
            <a:r>
              <a:rPr lang="en-US" dirty="0"/>
              <a:t>########################</a:t>
            </a:r>
          </a:p>
          <a:p>
            <a:endParaRPr lang="en-US" dirty="0"/>
          </a:p>
          <a:p>
            <a:r>
              <a:rPr lang="en-US" dirty="0"/>
              <a:t>&gt; </a:t>
            </a:r>
            <a:r>
              <a:rPr lang="en-US" dirty="0" err="1"/>
              <a:t>tmod</a:t>
            </a:r>
            <a:r>
              <a:rPr lang="en-US" dirty="0"/>
              <a:t>&lt;-</a:t>
            </a:r>
            <a:r>
              <a:rPr lang="en-US" dirty="0" err="1"/>
              <a:t>lme</a:t>
            </a:r>
            <a:r>
              <a:rPr lang="en-US" dirty="0"/>
              <a:t>(</a:t>
            </a:r>
            <a:r>
              <a:rPr lang="en-US" dirty="0" err="1"/>
              <a:t>COMMIT~TIME,random</a:t>
            </a:r>
            <a:r>
              <a:rPr lang="en-US" dirty="0"/>
              <a:t>=~1|SUBNUM,univbct,na.action=</a:t>
            </a:r>
            <a:r>
              <a:rPr lang="en-US" dirty="0" err="1"/>
              <a:t>na.omit,control</a:t>
            </a:r>
            <a:r>
              <a:rPr lang="en-US" dirty="0"/>
              <a:t>=list(opt="</a:t>
            </a:r>
            <a:r>
              <a:rPr lang="en-US" dirty="0" err="1"/>
              <a:t>optim</a:t>
            </a:r>
            <a:r>
              <a:rPr lang="en-US" dirty="0"/>
              <a:t>"))</a:t>
            </a:r>
          </a:p>
          <a:p>
            <a:r>
              <a:rPr lang="en-US" dirty="0"/>
              <a:t>&gt; ACF(</a:t>
            </a:r>
            <a:r>
              <a:rPr lang="en-US" dirty="0" err="1"/>
              <a:t>tmod</a:t>
            </a:r>
            <a:r>
              <a:rPr lang="en-US" dirty="0"/>
              <a:t>)</a:t>
            </a:r>
          </a:p>
          <a:p>
            <a:r>
              <a:rPr lang="en-US" dirty="0"/>
              <a:t>  lag        ACF</a:t>
            </a:r>
          </a:p>
          <a:p>
            <a:r>
              <a:rPr lang="en-US" dirty="0"/>
              <a:t>1   0  1.0000000</a:t>
            </a:r>
          </a:p>
          <a:p>
            <a:r>
              <a:rPr lang="en-US" dirty="0"/>
              <a:t>2   1 -0.3371089</a:t>
            </a:r>
          </a:p>
          <a:p>
            <a:r>
              <a:rPr lang="en-US" dirty="0"/>
              <a:t>3   2 -0.4347658</a:t>
            </a:r>
          </a:p>
          <a:p>
            <a:r>
              <a:rPr lang="en-US" dirty="0"/>
              <a:t>&gt; </a:t>
            </a:r>
          </a:p>
          <a:p>
            <a:r>
              <a:rPr lang="en-US" dirty="0"/>
              <a:t>&gt; tmod2&lt;-update(</a:t>
            </a:r>
            <a:r>
              <a:rPr lang="en-US" dirty="0" err="1"/>
              <a:t>tmod,correlation</a:t>
            </a:r>
            <a:r>
              <a:rPr lang="en-US" dirty="0"/>
              <a:t>=corAR1(form=~1|SUBNUM))</a:t>
            </a:r>
          </a:p>
          <a:p>
            <a:r>
              <a:rPr lang="en-US" dirty="0"/>
              <a:t>&gt; </a:t>
            </a:r>
            <a:r>
              <a:rPr lang="en-US" dirty="0" err="1"/>
              <a:t>anova</a:t>
            </a:r>
            <a:r>
              <a:rPr lang="en-US" dirty="0"/>
              <a:t>(tmod,tmod2)</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4 3063.503 3084.491 -1527.751                        </a:t>
            </a:r>
          </a:p>
          <a:p>
            <a:r>
              <a:rPr lang="en-US" dirty="0"/>
              <a:t>tmod2     2  5 3062.914 3089.149 -1526.457 1 vs 2 2.588706  0.1076</a:t>
            </a:r>
          </a:p>
          <a:p>
            <a:r>
              <a:rPr lang="en-US" dirty="0"/>
              <a:t>&gt; </a:t>
            </a:r>
          </a:p>
          <a:p>
            <a:r>
              <a:rPr lang="en-US" dirty="0"/>
              <a:t>&gt; tmod3&lt;-update(</a:t>
            </a:r>
            <a:r>
              <a:rPr lang="en-US" dirty="0" err="1"/>
              <a:t>tmod,correlation</a:t>
            </a:r>
            <a:r>
              <a:rPr lang="en-US" dirty="0"/>
              <a:t>=corCAR1(form=~TIME|SUBNUM))</a:t>
            </a:r>
          </a:p>
          <a:p>
            <a:r>
              <a:rPr lang="en-US" dirty="0"/>
              <a:t>&gt; </a:t>
            </a:r>
            <a:r>
              <a:rPr lang="en-US" dirty="0" err="1"/>
              <a:t>anova</a:t>
            </a:r>
            <a:r>
              <a:rPr lang="en-US" dirty="0"/>
              <a:t>(tmod,tmod3)</a:t>
            </a:r>
          </a:p>
          <a:p>
            <a:r>
              <a:rPr lang="en-US" dirty="0"/>
              <a:t>      Model </a:t>
            </a:r>
            <a:r>
              <a:rPr lang="en-US" dirty="0" err="1"/>
              <a:t>df</a:t>
            </a:r>
            <a:r>
              <a:rPr lang="en-US" dirty="0"/>
              <a:t>      AIC      BIC    </a:t>
            </a:r>
            <a:r>
              <a:rPr lang="en-US" dirty="0" err="1"/>
              <a:t>logLik</a:t>
            </a:r>
            <a:r>
              <a:rPr lang="en-US" dirty="0"/>
              <a:t>   Test </a:t>
            </a:r>
            <a:r>
              <a:rPr lang="en-US" dirty="0" err="1"/>
              <a:t>L.Ratio</a:t>
            </a:r>
            <a:r>
              <a:rPr lang="en-US" dirty="0"/>
              <a:t> p-value</a:t>
            </a:r>
          </a:p>
          <a:p>
            <a:r>
              <a:rPr lang="en-US" dirty="0" err="1"/>
              <a:t>tmod</a:t>
            </a:r>
            <a:r>
              <a:rPr lang="en-US" dirty="0"/>
              <a:t>      1  4 3063.503 3084.491 -1527.751                       </a:t>
            </a:r>
          </a:p>
          <a:p>
            <a:r>
              <a:rPr lang="en-US" dirty="0"/>
              <a:t>tmod3     2  5 3062.661 3088.896 -1526.330 1 vs 2 2.84203  0.091</a:t>
            </a:r>
          </a:p>
          <a:p>
            <a:endParaRPr lang="en-US" dirty="0"/>
          </a:p>
          <a:p>
            <a:r>
              <a:rPr lang="en-US" dirty="0"/>
              <a:t>#tmod2</a:t>
            </a:r>
          </a:p>
          <a:p>
            <a:r>
              <a:rPr lang="en-US" dirty="0"/>
              <a:t>Correlation Structure: AR(1)</a:t>
            </a:r>
          </a:p>
          <a:p>
            <a:r>
              <a:rPr lang="en-US" dirty="0"/>
              <a:t> Formula: ~1 | SUBNUM </a:t>
            </a:r>
          </a:p>
          <a:p>
            <a:r>
              <a:rPr lang="en-US" dirty="0"/>
              <a:t> Parameter estimate(s):</a:t>
            </a:r>
          </a:p>
          <a:p>
            <a:r>
              <a:rPr lang="en-US" dirty="0"/>
              <a:t>      Phi </a:t>
            </a:r>
          </a:p>
          <a:p>
            <a:r>
              <a:rPr lang="en-US" dirty="0"/>
              <a:t>0.1181567</a:t>
            </a:r>
          </a:p>
          <a:p>
            <a:endParaRPr lang="en-US" dirty="0"/>
          </a:p>
          <a:p>
            <a:r>
              <a:rPr lang="en-US" dirty="0"/>
              <a:t>#tmod3</a:t>
            </a:r>
          </a:p>
          <a:p>
            <a:r>
              <a:rPr lang="en-US" dirty="0"/>
              <a:t>Correlation Structure: Continuous AR(1)</a:t>
            </a:r>
          </a:p>
          <a:p>
            <a:r>
              <a:rPr lang="en-US" dirty="0"/>
              <a:t> Formula: ~TIME | SUBNUM </a:t>
            </a:r>
          </a:p>
          <a:p>
            <a:r>
              <a:rPr lang="en-US" dirty="0"/>
              <a:t> Parameter estimate(s):</a:t>
            </a:r>
          </a:p>
          <a:p>
            <a:r>
              <a:rPr lang="en-US" dirty="0"/>
              <a:t>      Phi </a:t>
            </a:r>
          </a:p>
          <a:p>
            <a:r>
              <a:rPr lang="en-US" dirty="0"/>
              <a:t>0.1298088</a:t>
            </a:r>
          </a:p>
          <a:p>
            <a:endParaRPr lang="en-US" dirty="0"/>
          </a:p>
        </p:txBody>
      </p:sp>
      <p:sp>
        <p:nvSpPr>
          <p:cNvPr id="4" name="Slide Number Placeholder 3"/>
          <p:cNvSpPr>
            <a:spLocks noGrp="1"/>
          </p:cNvSpPr>
          <p:nvPr>
            <p:ph type="sldNum" sz="quarter" idx="10"/>
          </p:nvPr>
        </p:nvSpPr>
        <p:spPr/>
        <p:txBody>
          <a:bodyPr/>
          <a:lstStyle/>
          <a:p>
            <a:fld id="{EB8B24CA-633D-4905-A7F6-73268FB9BA91}" type="slidenum">
              <a:rPr lang="en-US" altLang="en-US" smtClean="0"/>
              <a:pPr/>
              <a:t>230</a:t>
            </a:fld>
            <a:endParaRPr lang="en-US" altLang="en-US"/>
          </a:p>
        </p:txBody>
      </p:sp>
    </p:spTree>
    <p:extLst>
      <p:ext uri="{BB962C8B-B14F-4D97-AF65-F5344CB8AC3E}">
        <p14:creationId xmlns:p14="http://schemas.microsoft.com/office/powerpoint/2010/main" val="4015040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7096BC-5447-46B9-BF64-CB3E108B18AF}" type="slidenum">
              <a:rPr lang="en-US" altLang="en-US" sz="1000"/>
              <a:pPr>
                <a:spcBef>
                  <a:spcPct val="0"/>
                </a:spcBef>
              </a:pPr>
              <a:t>231</a:t>
            </a:fld>
            <a:endParaRPr lang="en-US" altLang="en-US" sz="1000"/>
          </a:p>
        </p:txBody>
      </p:sp>
      <p:sp>
        <p:nvSpPr>
          <p:cNvPr id="290819" name="Rectangle 2"/>
          <p:cNvSpPr>
            <a:spLocks noGrp="1" noRot="1" noChangeAspect="1" noChangeArrowheads="1" noTextEdit="1"/>
          </p:cNvSpPr>
          <p:nvPr>
            <p:ph type="sldImg"/>
          </p:nvPr>
        </p:nvSpPr>
        <p:spPr>
          <a:xfrm>
            <a:off x="411163" y="701675"/>
            <a:ext cx="6127750" cy="3448050"/>
          </a:xfrm>
          <a:ln/>
        </p:spPr>
      </p:sp>
      <p:sp>
        <p:nvSpPr>
          <p:cNvPr id="290820" name="Rectangle 3"/>
          <p:cNvSpPr>
            <a:spLocks noGrp="1" noChangeArrowheads="1"/>
          </p:cNvSpPr>
          <p:nvPr>
            <p:ph type="body" idx="1"/>
          </p:nvPr>
        </p:nvSpPr>
        <p:spPr>
          <a:xfrm>
            <a:off x="927100" y="4386263"/>
            <a:ext cx="5095875" cy="4154487"/>
          </a:xfrm>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Jonas suggests that wrapping the function in </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 sometimes helps avoid</a:t>
            </a:r>
            <a:r>
              <a:rPr lang="en-US" sz="1200" b="0" i="0" kern="1200" baseline="0" dirty="0">
                <a:solidFill>
                  <a:schemeClr val="tx1"/>
                </a:solidFill>
                <a:effectLst/>
                <a:latin typeface="Times New Roman" pitchFamily="18" charset="0"/>
                <a:ea typeface="+mn-ea"/>
                <a:cs typeface="+mn-cs"/>
              </a:rPr>
              <a:t> convergence problems as in </a:t>
            </a:r>
            <a:r>
              <a:rPr lang="en-US" sz="1200" b="0" i="0" kern="1200" dirty="0">
                <a:solidFill>
                  <a:schemeClr val="tx1"/>
                </a:solidFill>
                <a:effectLst/>
                <a:latin typeface="Times New Roman" pitchFamily="18" charset="0"/>
                <a:ea typeface="+mn-ea"/>
                <a:cs typeface="+mn-cs"/>
              </a:rPr>
              <a:t>weights=</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varExp</a:t>
            </a:r>
            <a:r>
              <a:rPr lang="en-US" sz="1200" b="0" i="0" kern="1200" dirty="0">
                <a:solidFill>
                  <a:schemeClr val="tx1"/>
                </a:solidFill>
                <a:effectLst/>
                <a:latin typeface="Times New Roman" pitchFamily="18" charset="0"/>
                <a:ea typeface="+mn-ea"/>
                <a:cs typeface="+mn-cs"/>
              </a:rPr>
              <a:t>( form = ~ TIME)).  Also doing so lets</a:t>
            </a:r>
            <a:r>
              <a:rPr lang="en-US" sz="1200" b="0" i="0" kern="1200" baseline="0" dirty="0">
                <a:solidFill>
                  <a:schemeClr val="tx1"/>
                </a:solidFill>
                <a:effectLst/>
                <a:latin typeface="Times New Roman" pitchFamily="18" charset="0"/>
                <a:ea typeface="+mn-ea"/>
                <a:cs typeface="+mn-cs"/>
              </a:rPr>
              <a:t> you mess with TIME as in </a:t>
            </a:r>
            <a:r>
              <a:rPr lang="en-US" sz="1200" b="0" i="0" kern="1200" dirty="0">
                <a:solidFill>
                  <a:schemeClr val="tx1"/>
                </a:solidFill>
                <a:effectLst/>
                <a:latin typeface="Times New Roman" pitchFamily="18" charset="0"/>
                <a:ea typeface="+mn-ea"/>
                <a:cs typeface="+mn-cs"/>
              </a:rPr>
              <a:t>weights=</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varExp</a:t>
            </a:r>
            <a:r>
              <a:rPr lang="en-US" sz="1200" b="0" i="0" kern="1200" dirty="0">
                <a:solidFill>
                  <a:schemeClr val="tx1"/>
                </a:solidFill>
                <a:effectLst/>
                <a:latin typeface="Times New Roman" pitchFamily="18" charset="0"/>
                <a:ea typeface="+mn-ea"/>
                <a:cs typeface="+mn-cs"/>
              </a:rPr>
              <a:t>( form = ~ scale(TIME)))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i="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0" i="0" kern="1200" dirty="0">
                <a:solidFill>
                  <a:schemeClr val="tx1"/>
                </a:solidFill>
                <a:effectLst/>
                <a:latin typeface="Times New Roman" pitchFamily="18" charset="0"/>
                <a:ea typeface="+mn-ea"/>
                <a:cs typeface="+mn-cs"/>
              </a:rPr>
              <a:t>Did</a:t>
            </a:r>
            <a:r>
              <a:rPr lang="en-US" altLang="en-US" sz="1200" b="0" i="0" kern="1200" baseline="0" dirty="0">
                <a:solidFill>
                  <a:schemeClr val="tx1"/>
                </a:solidFill>
                <a:effectLst/>
                <a:latin typeface="Times New Roman" pitchFamily="18" charset="0"/>
                <a:ea typeface="+mn-ea"/>
                <a:cs typeface="+mn-cs"/>
              </a:rPr>
              <a:t> not make </a:t>
            </a:r>
            <a:r>
              <a:rPr lang="en-US" altLang="en-US" sz="1200" b="0" i="0" kern="1200" baseline="0">
                <a:solidFill>
                  <a:schemeClr val="tx1"/>
                </a:solidFill>
                <a:effectLst/>
                <a:latin typeface="Times New Roman" pitchFamily="18" charset="0"/>
                <a:ea typeface="+mn-ea"/>
                <a:cs typeface="+mn-cs"/>
              </a:rPr>
              <a:t>much difference here…</a:t>
            </a:r>
            <a:endParaRPr lang="en-US" altLang="en-US" dirty="0"/>
          </a:p>
          <a:p>
            <a:endParaRPr lang="en-US" altLang="en-US" dirty="0"/>
          </a:p>
        </p:txBody>
      </p:sp>
    </p:spTree>
    <p:extLst>
      <p:ext uri="{BB962C8B-B14F-4D97-AF65-F5344CB8AC3E}">
        <p14:creationId xmlns:p14="http://schemas.microsoft.com/office/powerpoint/2010/main" val="355883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&gt; RWG.OUT&lt;-</a:t>
            </a:r>
            <a:r>
              <a:rPr lang="en-US" altLang="en-US" dirty="0" err="1"/>
              <a:t>rwg.sim</a:t>
            </a:r>
            <a:r>
              <a:rPr lang="en-US" altLang="en-US" dirty="0"/>
              <a:t>(</a:t>
            </a:r>
            <a:r>
              <a:rPr lang="en-US" altLang="en-US" dirty="0" err="1"/>
              <a:t>gsize</a:t>
            </a:r>
            <a:r>
              <a:rPr lang="en-US" altLang="en-US" dirty="0"/>
              <a:t>=5,nresp=5,nrep=10000)</a:t>
            </a:r>
          </a:p>
          <a:p>
            <a:r>
              <a:rPr lang="en-US" altLang="en-US" dirty="0"/>
              <a:t>&gt; quantile(RWG.OUT,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1            0.95             0.85</a:t>
            </a:r>
          </a:p>
          <a:p>
            <a:r>
              <a:rPr lang="en-US" altLang="en-US" dirty="0"/>
              <a:t>2            0.99             1.00</a:t>
            </a:r>
          </a:p>
          <a:p>
            <a:r>
              <a:rPr lang="en-US" altLang="en-US" dirty="0"/>
              <a:t>&gt; histogram(</a:t>
            </a:r>
            <a:r>
              <a:rPr lang="en-US" altLang="en-US" dirty="0" err="1"/>
              <a:t>RWG.OUT$rwg,col</a:t>
            </a:r>
            <a:r>
              <a:rPr lang="en-US" altLang="en-US" dirty="0"/>
              <a:t>="</a:t>
            </a:r>
            <a:r>
              <a:rPr lang="en-US" altLang="en-US" dirty="0" err="1"/>
              <a:t>lightsteelblue</a:t>
            </a:r>
            <a:r>
              <a:rPr lang="en-US" altLang="en-US" dirty="0"/>
              <a:t>",</a:t>
            </a:r>
            <a:r>
              <a:rPr lang="en-US" altLang="en-US" dirty="0" err="1"/>
              <a:t>xlab</a:t>
            </a:r>
            <a:r>
              <a:rPr lang="en-US" altLang="en-US" dirty="0"/>
              <a:t>=list("Group size =5 \n 95% Confidence Interval = 0.85",cex=1.5))</a:t>
            </a:r>
          </a:p>
          <a:p>
            <a:endParaRPr lang="en-US" altLang="en-US" dirty="0"/>
          </a:p>
          <a:p>
            <a:r>
              <a:rPr lang="en-US" altLang="en-US" dirty="0"/>
              <a:t>&gt; RWG.OUT2&lt;-</a:t>
            </a:r>
            <a:r>
              <a:rPr lang="en-US" altLang="en-US" dirty="0" err="1"/>
              <a:t>rwg.sim</a:t>
            </a:r>
            <a:r>
              <a:rPr lang="en-US" altLang="en-US" dirty="0"/>
              <a:t>(</a:t>
            </a:r>
            <a:r>
              <a:rPr lang="en-US" altLang="en-US" dirty="0" err="1"/>
              <a:t>gsize</a:t>
            </a:r>
            <a:r>
              <a:rPr lang="en-US" altLang="en-US" dirty="0"/>
              <a:t>=30,nresp=5,nrep=10000)</a:t>
            </a:r>
          </a:p>
          <a:p>
            <a:r>
              <a:rPr lang="en-US" altLang="en-US" dirty="0"/>
              <a:t>&gt; quantile(RWG.OUT2,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1            0.95        0.2620690</a:t>
            </a:r>
          </a:p>
          <a:p>
            <a:r>
              <a:rPr lang="en-US" altLang="en-US" dirty="0"/>
              <a:t>2            0.99        0.3672414</a:t>
            </a:r>
          </a:p>
          <a:p>
            <a:r>
              <a:rPr lang="en-US" altLang="en-US" dirty="0"/>
              <a:t>&gt; histogram(RWG.OUT2$rwg,col="</a:t>
            </a:r>
            <a:r>
              <a:rPr lang="en-US" altLang="en-US" dirty="0" err="1"/>
              <a:t>lightsteelblue</a:t>
            </a:r>
            <a:r>
              <a:rPr lang="en-US" altLang="en-US" dirty="0"/>
              <a:t>",</a:t>
            </a:r>
            <a:r>
              <a:rPr lang="en-US" altLang="en-US" dirty="0" err="1"/>
              <a:t>xlab</a:t>
            </a:r>
            <a:r>
              <a:rPr lang="en-US" altLang="en-US" dirty="0"/>
              <a:t>=list("Group size =30 \n 95% Confidence Interval = 0.26",cex=1.5))</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89</a:t>
            </a:fld>
            <a:endParaRPr lang="en-US" dirty="0"/>
          </a:p>
        </p:txBody>
      </p:sp>
    </p:spTree>
    <p:extLst>
      <p:ext uri="{BB962C8B-B14F-4D97-AF65-F5344CB8AC3E}">
        <p14:creationId xmlns:p14="http://schemas.microsoft.com/office/powerpoint/2010/main" val="39468196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7096BC-5447-46B9-BF64-CB3E108B18AF}" type="slidenum">
              <a:rPr lang="en-US" altLang="en-US" sz="1000"/>
              <a:pPr>
                <a:spcBef>
                  <a:spcPct val="0"/>
                </a:spcBef>
              </a:pPr>
              <a:t>232</a:t>
            </a:fld>
            <a:endParaRPr lang="en-US" altLang="en-US" sz="1000"/>
          </a:p>
        </p:txBody>
      </p:sp>
      <p:sp>
        <p:nvSpPr>
          <p:cNvPr id="290819" name="Rectangle 2"/>
          <p:cNvSpPr>
            <a:spLocks noGrp="1" noRot="1" noChangeAspect="1" noChangeArrowheads="1" noTextEdit="1"/>
          </p:cNvSpPr>
          <p:nvPr>
            <p:ph type="sldImg"/>
          </p:nvPr>
        </p:nvSpPr>
        <p:spPr>
          <a:xfrm>
            <a:off x="411163" y="701675"/>
            <a:ext cx="6127750" cy="3448050"/>
          </a:xfrm>
          <a:ln/>
        </p:spPr>
      </p:sp>
      <p:sp>
        <p:nvSpPr>
          <p:cNvPr id="290820" name="Rectangle 3"/>
          <p:cNvSpPr>
            <a:spLocks noGrp="1" noChangeArrowheads="1"/>
          </p:cNvSpPr>
          <p:nvPr>
            <p:ph type="body" idx="1"/>
          </p:nvPr>
        </p:nvSpPr>
        <p:spPr>
          <a:xfrm>
            <a:off x="927100" y="4386263"/>
            <a:ext cx="5095875" cy="4154487"/>
          </a:xfrm>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Jonas suggests that wrapping the function in </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 sometimes helps avoid</a:t>
            </a:r>
            <a:r>
              <a:rPr lang="en-US" sz="1200" b="0" i="0" kern="1200" baseline="0" dirty="0">
                <a:solidFill>
                  <a:schemeClr val="tx1"/>
                </a:solidFill>
                <a:effectLst/>
                <a:latin typeface="Times New Roman" pitchFamily="18" charset="0"/>
                <a:ea typeface="+mn-ea"/>
                <a:cs typeface="+mn-cs"/>
              </a:rPr>
              <a:t> convergence problems as in </a:t>
            </a:r>
            <a:r>
              <a:rPr lang="en-US" sz="1200" b="0" i="0" kern="1200" dirty="0">
                <a:solidFill>
                  <a:schemeClr val="tx1"/>
                </a:solidFill>
                <a:effectLst/>
                <a:latin typeface="Times New Roman" pitchFamily="18" charset="0"/>
                <a:ea typeface="+mn-ea"/>
                <a:cs typeface="+mn-cs"/>
              </a:rPr>
              <a:t>weights=</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varExp</a:t>
            </a:r>
            <a:r>
              <a:rPr lang="en-US" sz="1200" b="0" i="0" kern="1200" dirty="0">
                <a:solidFill>
                  <a:schemeClr val="tx1"/>
                </a:solidFill>
                <a:effectLst/>
                <a:latin typeface="Times New Roman" pitchFamily="18" charset="0"/>
                <a:ea typeface="+mn-ea"/>
                <a:cs typeface="+mn-cs"/>
              </a:rPr>
              <a:t>( form = ~ TIME)).  Also doing so lets</a:t>
            </a:r>
            <a:r>
              <a:rPr lang="en-US" sz="1200" b="0" i="0" kern="1200" baseline="0" dirty="0">
                <a:solidFill>
                  <a:schemeClr val="tx1"/>
                </a:solidFill>
                <a:effectLst/>
                <a:latin typeface="Times New Roman" pitchFamily="18" charset="0"/>
                <a:ea typeface="+mn-ea"/>
                <a:cs typeface="+mn-cs"/>
              </a:rPr>
              <a:t> you mess with TIME as in </a:t>
            </a:r>
            <a:r>
              <a:rPr lang="en-US" sz="1200" b="0" i="0" kern="1200" dirty="0">
                <a:solidFill>
                  <a:schemeClr val="tx1"/>
                </a:solidFill>
                <a:effectLst/>
                <a:latin typeface="Times New Roman" pitchFamily="18" charset="0"/>
                <a:ea typeface="+mn-ea"/>
                <a:cs typeface="+mn-cs"/>
              </a:rPr>
              <a:t>weights=</a:t>
            </a:r>
            <a:r>
              <a:rPr lang="en-US" sz="1200" b="0" i="0" kern="1200" dirty="0" err="1">
                <a:solidFill>
                  <a:schemeClr val="tx1"/>
                </a:solidFill>
                <a:effectLst/>
                <a:latin typeface="Times New Roman" pitchFamily="18" charset="0"/>
                <a:ea typeface="+mn-ea"/>
                <a:cs typeface="+mn-cs"/>
              </a:rPr>
              <a:t>varComb</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varExp</a:t>
            </a:r>
            <a:r>
              <a:rPr lang="en-US" sz="1200" b="0" i="0" kern="1200" dirty="0">
                <a:solidFill>
                  <a:schemeClr val="tx1"/>
                </a:solidFill>
                <a:effectLst/>
                <a:latin typeface="Times New Roman" pitchFamily="18" charset="0"/>
                <a:ea typeface="+mn-ea"/>
                <a:cs typeface="+mn-cs"/>
              </a:rPr>
              <a:t>( form = ~ scale(TIME)))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i="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0" i="0" kern="1200" dirty="0">
                <a:solidFill>
                  <a:schemeClr val="tx1"/>
                </a:solidFill>
                <a:effectLst/>
                <a:latin typeface="Times New Roman" pitchFamily="18" charset="0"/>
                <a:ea typeface="+mn-ea"/>
                <a:cs typeface="+mn-cs"/>
              </a:rPr>
              <a:t>Did</a:t>
            </a:r>
            <a:r>
              <a:rPr lang="en-US" altLang="en-US" sz="1200" b="0" i="0" kern="1200" baseline="0" dirty="0">
                <a:solidFill>
                  <a:schemeClr val="tx1"/>
                </a:solidFill>
                <a:effectLst/>
                <a:latin typeface="Times New Roman" pitchFamily="18" charset="0"/>
                <a:ea typeface="+mn-ea"/>
                <a:cs typeface="+mn-cs"/>
              </a:rPr>
              <a:t> not make </a:t>
            </a:r>
            <a:r>
              <a:rPr lang="en-US" altLang="en-US" sz="1200" b="0" i="0" kern="1200" baseline="0">
                <a:solidFill>
                  <a:schemeClr val="tx1"/>
                </a:solidFill>
                <a:effectLst/>
                <a:latin typeface="Times New Roman" pitchFamily="18" charset="0"/>
                <a:ea typeface="+mn-ea"/>
                <a:cs typeface="+mn-cs"/>
              </a:rPr>
              <a:t>much difference here…</a:t>
            </a:r>
            <a:endParaRPr lang="en-US" altLang="en-US" dirty="0"/>
          </a:p>
          <a:p>
            <a:endParaRPr lang="en-US" altLang="en-US" dirty="0"/>
          </a:p>
        </p:txBody>
      </p:sp>
    </p:spTree>
    <p:extLst>
      <p:ext uri="{BB962C8B-B14F-4D97-AF65-F5344CB8AC3E}">
        <p14:creationId xmlns:p14="http://schemas.microsoft.com/office/powerpoint/2010/main" val="3558830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02DCDDF-75D5-4471-9B02-518391447C7D}" type="slidenum">
              <a:rPr lang="en-US" altLang="en-US" sz="1000"/>
              <a:pPr>
                <a:spcBef>
                  <a:spcPct val="0"/>
                </a:spcBef>
              </a:pPr>
              <a:t>233</a:t>
            </a:fld>
            <a:endParaRPr lang="en-US" altLang="en-US" sz="1000"/>
          </a:p>
        </p:txBody>
      </p:sp>
      <p:sp>
        <p:nvSpPr>
          <p:cNvPr id="292867" name="Rectangle 2"/>
          <p:cNvSpPr>
            <a:spLocks noGrp="1" noRot="1" noChangeAspect="1" noChangeArrowheads="1" noTextEdit="1"/>
          </p:cNvSpPr>
          <p:nvPr>
            <p:ph type="sldImg"/>
          </p:nvPr>
        </p:nvSpPr>
        <p:spPr>
          <a:xfrm>
            <a:off x="411163" y="701675"/>
            <a:ext cx="6127750" cy="3448050"/>
          </a:xfrm>
          <a:ln/>
        </p:spPr>
      </p:sp>
      <p:sp>
        <p:nvSpPr>
          <p:cNvPr id="292868"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8843478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3DF618-5F1D-467D-83D2-A0CD7EA80B7F}" type="slidenum">
              <a:rPr lang="en-US" altLang="en-US" sz="1000"/>
              <a:pPr>
                <a:spcBef>
                  <a:spcPct val="0"/>
                </a:spcBef>
              </a:pPr>
              <a:t>234</a:t>
            </a:fld>
            <a:endParaRPr lang="en-US" altLang="en-US" sz="1000"/>
          </a:p>
        </p:txBody>
      </p:sp>
      <p:sp>
        <p:nvSpPr>
          <p:cNvPr id="294915" name="Rectangle 2"/>
          <p:cNvSpPr>
            <a:spLocks noGrp="1" noRot="1" noChangeAspect="1" noChangeArrowheads="1" noTextEdit="1"/>
          </p:cNvSpPr>
          <p:nvPr>
            <p:ph type="sldImg"/>
          </p:nvPr>
        </p:nvSpPr>
        <p:spPr>
          <a:xfrm>
            <a:off x="411163" y="701675"/>
            <a:ext cx="6127750" cy="3448050"/>
          </a:xfrm>
          <a:ln/>
        </p:spPr>
      </p:sp>
      <p:sp>
        <p:nvSpPr>
          <p:cNvPr id="294916"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3638674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1869551-15AA-41A6-9399-202426B9AA89}" type="slidenum">
              <a:rPr lang="en-US" altLang="en-US" sz="1000"/>
              <a:pPr>
                <a:spcBef>
                  <a:spcPct val="0"/>
                </a:spcBef>
              </a:pPr>
              <a:t>235</a:t>
            </a:fld>
            <a:endParaRPr lang="en-US" altLang="en-US" sz="1000"/>
          </a:p>
        </p:txBody>
      </p:sp>
      <p:sp>
        <p:nvSpPr>
          <p:cNvPr id="296963" name="Rectangle 2"/>
          <p:cNvSpPr>
            <a:spLocks noGrp="1" noRot="1" noChangeAspect="1" noChangeArrowheads="1" noTextEdit="1"/>
          </p:cNvSpPr>
          <p:nvPr>
            <p:ph type="sldImg"/>
          </p:nvPr>
        </p:nvSpPr>
        <p:spPr>
          <a:xfrm>
            <a:off x="411163" y="701675"/>
            <a:ext cx="6127750" cy="3448050"/>
          </a:xfrm>
          <a:ln/>
        </p:spPr>
      </p:sp>
      <p:sp>
        <p:nvSpPr>
          <p:cNvPr id="296964"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3002940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71C511E-9047-4572-A616-843AB8DA339E}" type="slidenum">
              <a:rPr lang="en-US" altLang="en-US" sz="1000"/>
              <a:pPr>
                <a:spcBef>
                  <a:spcPct val="0"/>
                </a:spcBef>
              </a:pPr>
              <a:t>236</a:t>
            </a:fld>
            <a:endParaRPr lang="en-US" altLang="en-US" sz="1000"/>
          </a:p>
        </p:txBody>
      </p:sp>
      <p:sp>
        <p:nvSpPr>
          <p:cNvPr id="299011" name="Rectangle 2"/>
          <p:cNvSpPr>
            <a:spLocks noGrp="1" noRot="1" noChangeAspect="1" noChangeArrowheads="1" noTextEdit="1"/>
          </p:cNvSpPr>
          <p:nvPr>
            <p:ph type="sldImg"/>
          </p:nvPr>
        </p:nvSpPr>
        <p:spPr>
          <a:xfrm>
            <a:off x="411163" y="701675"/>
            <a:ext cx="6127750" cy="3448050"/>
          </a:xfrm>
          <a:ln/>
        </p:spPr>
      </p:sp>
      <p:sp>
        <p:nvSpPr>
          <p:cNvPr id="299012"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300012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960546-5C61-433D-AF91-9C36E9D86150}" type="slidenum">
              <a:rPr lang="en-US" altLang="en-US" sz="1000"/>
              <a:pPr>
                <a:spcBef>
                  <a:spcPct val="0"/>
                </a:spcBef>
              </a:pPr>
              <a:t>237</a:t>
            </a:fld>
            <a:endParaRPr lang="en-US" altLang="en-US" sz="1000"/>
          </a:p>
        </p:txBody>
      </p:sp>
      <p:sp>
        <p:nvSpPr>
          <p:cNvPr id="301059" name="Rectangle 2"/>
          <p:cNvSpPr>
            <a:spLocks noGrp="1" noRot="1" noChangeAspect="1" noChangeArrowheads="1" noTextEdit="1"/>
          </p:cNvSpPr>
          <p:nvPr>
            <p:ph type="sldImg"/>
          </p:nvPr>
        </p:nvSpPr>
        <p:spPr>
          <a:xfrm>
            <a:off x="411163" y="701675"/>
            <a:ext cx="6127750" cy="3448050"/>
          </a:xfrm>
          <a:ln/>
        </p:spPr>
      </p:sp>
      <p:sp>
        <p:nvSpPr>
          <p:cNvPr id="301060"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12693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238</a:t>
            </a:fld>
            <a:endParaRPr lang="en-US" altLang="en-US" sz="1000"/>
          </a:p>
        </p:txBody>
      </p:sp>
      <p:sp>
        <p:nvSpPr>
          <p:cNvPr id="303107" name="Rectangle 2"/>
          <p:cNvSpPr>
            <a:spLocks noGrp="1" noRot="1" noChangeAspect="1" noChangeArrowheads="1" noTextEdit="1"/>
          </p:cNvSpPr>
          <p:nvPr>
            <p:ph type="sldImg"/>
          </p:nvPr>
        </p:nvSpPr>
        <p:spPr>
          <a:xfrm>
            <a:off x="411163" y="701675"/>
            <a:ext cx="6127750" cy="3448050"/>
          </a:xfrm>
          <a:ln/>
        </p:spPr>
      </p:sp>
      <p:sp>
        <p:nvSpPr>
          <p:cNvPr id="303108"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004180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A746647-D747-4208-B32D-5BF320B56E56}" type="slidenum">
              <a:rPr lang="en-US" altLang="en-US" sz="1000"/>
              <a:pPr>
                <a:spcBef>
                  <a:spcPct val="0"/>
                </a:spcBef>
              </a:pPr>
              <a:t>239</a:t>
            </a:fld>
            <a:endParaRPr lang="en-US" altLang="en-US" sz="1000"/>
          </a:p>
        </p:txBody>
      </p:sp>
      <p:sp>
        <p:nvSpPr>
          <p:cNvPr id="305155" name="Rectangle 2"/>
          <p:cNvSpPr>
            <a:spLocks noGrp="1" noRot="1" noChangeAspect="1" noChangeArrowheads="1" noTextEdit="1"/>
          </p:cNvSpPr>
          <p:nvPr>
            <p:ph type="sldImg"/>
          </p:nvPr>
        </p:nvSpPr>
        <p:spPr>
          <a:xfrm>
            <a:off x="411163" y="701675"/>
            <a:ext cx="6127750" cy="3448050"/>
          </a:xfrm>
          <a:ln/>
        </p:spPr>
      </p:sp>
      <p:sp>
        <p:nvSpPr>
          <p:cNvPr id="305156"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14205503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8395681-11D8-4142-9DD2-C13D408787F3}" type="slidenum">
              <a:rPr lang="en-US" altLang="en-US" sz="1000"/>
              <a:pPr>
                <a:spcBef>
                  <a:spcPct val="0"/>
                </a:spcBef>
              </a:pPr>
              <a:t>240</a:t>
            </a:fld>
            <a:endParaRPr lang="en-US" altLang="en-US" sz="1000"/>
          </a:p>
        </p:txBody>
      </p:sp>
      <p:sp>
        <p:nvSpPr>
          <p:cNvPr id="303107" name="Rectangle 2"/>
          <p:cNvSpPr>
            <a:spLocks noGrp="1" noRot="1" noChangeAspect="1" noChangeArrowheads="1" noTextEdit="1"/>
          </p:cNvSpPr>
          <p:nvPr>
            <p:ph type="sldImg"/>
          </p:nvPr>
        </p:nvSpPr>
        <p:spPr>
          <a:xfrm>
            <a:off x="411163" y="701675"/>
            <a:ext cx="6127750" cy="3448050"/>
          </a:xfrm>
          <a:ln/>
        </p:spPr>
      </p:sp>
      <p:sp>
        <p:nvSpPr>
          <p:cNvPr id="303108" name="Rectangle 3"/>
          <p:cNvSpPr>
            <a:spLocks noGrp="1" noChangeArrowheads="1"/>
          </p:cNvSpPr>
          <p:nvPr>
            <p:ph type="body" idx="1"/>
          </p:nvPr>
        </p:nvSpPr>
        <p:spPr>
          <a:xfrm>
            <a:off x="927100" y="4386263"/>
            <a:ext cx="5095875" cy="4154487"/>
          </a:xfrm>
          <a:noFill/>
        </p:spPr>
        <p:txBody>
          <a:bodyPr/>
          <a:lstStyle/>
          <a:p>
            <a:endParaRPr lang="en-US" altLang="en-US"/>
          </a:p>
        </p:txBody>
      </p:sp>
    </p:spTree>
    <p:extLst>
      <p:ext uri="{BB962C8B-B14F-4D97-AF65-F5344CB8AC3E}">
        <p14:creationId xmlns:p14="http://schemas.microsoft.com/office/powerpoint/2010/main" val="2105770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23863" y="717550"/>
            <a:ext cx="6102350" cy="3433763"/>
          </a:xfrm>
          <a:ln/>
        </p:spPr>
      </p:sp>
      <p:sp>
        <p:nvSpPr>
          <p:cNvPr id="313347" name="Notes Placeholder 2"/>
          <p:cNvSpPr>
            <a:spLocks noGrp="1"/>
          </p:cNvSpPr>
          <p:nvPr>
            <p:ph type="body" idx="1"/>
          </p:nvPr>
        </p:nvSpPr>
        <p:spPr>
          <a:noFill/>
        </p:spPr>
        <p:txBody>
          <a:bodyPr/>
          <a:lstStyle/>
          <a:p>
            <a:r>
              <a:rPr lang="en-US" altLang="en-US" dirty="0"/>
              <a:t>TDAT&lt;-</a:t>
            </a:r>
            <a:r>
              <a:rPr lang="en-US" altLang="en-US" dirty="0" err="1"/>
              <a:t>univbct</a:t>
            </a:r>
            <a:r>
              <a:rPr lang="en-US" altLang="en-US" dirty="0"/>
              <a:t>[,c("SUBNUM","AGE","TIME","JSAT")]</a:t>
            </a:r>
          </a:p>
          <a:p>
            <a:r>
              <a:rPr lang="en-US" altLang="en-US" dirty="0"/>
              <a:t>TDAT$JS.COM&lt;-1</a:t>
            </a:r>
          </a:p>
          <a:p>
            <a:r>
              <a:rPr lang="en-US" altLang="en-US" dirty="0"/>
              <a:t>names(TDAT)&lt;-c("SUBNUM","AGE","TIME","DV","JS.COM")</a:t>
            </a:r>
          </a:p>
          <a:p>
            <a:endParaRPr lang="en-US" altLang="en-US" dirty="0"/>
          </a:p>
          <a:p>
            <a:r>
              <a:rPr lang="en-US" altLang="en-US" dirty="0"/>
              <a:t>TDAT2&lt;-</a:t>
            </a:r>
            <a:r>
              <a:rPr lang="en-US" altLang="en-US" dirty="0" err="1"/>
              <a:t>univbct</a:t>
            </a:r>
            <a:r>
              <a:rPr lang="en-US" altLang="en-US" dirty="0"/>
              <a:t>[,c("SUBNUM","AGE","TIME","COMMIT")]</a:t>
            </a:r>
          </a:p>
          <a:p>
            <a:r>
              <a:rPr lang="en-US" altLang="en-US" dirty="0"/>
              <a:t>TDAT2$JS.COM&lt;-0</a:t>
            </a:r>
          </a:p>
          <a:p>
            <a:r>
              <a:rPr lang="en-US" altLang="en-US" dirty="0"/>
              <a:t>names(TDAT2)&lt;-c("SUBNUM","AGE","TIME","DV","JS.COM")</a:t>
            </a:r>
          </a:p>
          <a:p>
            <a:r>
              <a:rPr lang="en-US" altLang="en-US" dirty="0"/>
              <a:t>ALLDAT&lt;-</a:t>
            </a:r>
            <a:r>
              <a:rPr lang="en-US" altLang="en-US" dirty="0" err="1"/>
              <a:t>rbind</a:t>
            </a:r>
            <a:r>
              <a:rPr lang="en-US" altLang="en-US" dirty="0"/>
              <a:t>(TDAT,TDAT2)</a:t>
            </a:r>
          </a:p>
          <a:p>
            <a:endParaRPr lang="en-US" altLang="en-US" dirty="0"/>
          </a:p>
          <a:p>
            <a:r>
              <a:rPr lang="en-US" altLang="en-US" dirty="0"/>
              <a:t>names(ALLDAT)</a:t>
            </a:r>
          </a:p>
          <a:p>
            <a:endParaRPr lang="en-US" altLang="en-US" dirty="0"/>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(TIME,2),random=~1|SUBNUM,ALLDAT,na.action=</a:t>
            </a:r>
            <a:r>
              <a:rPr lang="en-US" altLang="en-US" dirty="0" err="1"/>
              <a:t>na.omit</a:t>
            </a:r>
            <a:r>
              <a:rPr lang="en-US" altLang="en-US" dirty="0"/>
              <a:t>)</a:t>
            </a:r>
          </a:p>
          <a:p>
            <a:r>
              <a:rPr lang="en-US" altLang="en-US" dirty="0"/>
              <a:t>tmod2&lt;-update(</a:t>
            </a:r>
            <a:r>
              <a:rPr lang="en-US" altLang="en-US" dirty="0" err="1"/>
              <a:t>tmod,random</a:t>
            </a:r>
            <a:r>
              <a:rPr lang="en-US" altLang="en-US" dirty="0"/>
              <a:t>=~poly(TIME,1)|SUBNUM)</a:t>
            </a:r>
          </a:p>
          <a:p>
            <a:r>
              <a:rPr lang="en-US" altLang="en-US" dirty="0"/>
              <a:t>tmod3&lt;-update(</a:t>
            </a:r>
            <a:r>
              <a:rPr lang="en-US" altLang="en-US" dirty="0" err="1"/>
              <a:t>tmod,random</a:t>
            </a:r>
            <a:r>
              <a:rPr lang="en-US" altLang="en-US" dirty="0"/>
              <a:t>=~poly(TIME,2)|SUBNUM)</a:t>
            </a:r>
          </a:p>
          <a:p>
            <a:r>
              <a:rPr lang="en-US" altLang="en-US" dirty="0" err="1"/>
              <a:t>anova</a:t>
            </a:r>
            <a:r>
              <a:rPr lang="en-US" altLang="en-US" dirty="0"/>
              <a:t>(tmod,tmod2,tmod3)</a:t>
            </a:r>
          </a:p>
          <a:p>
            <a:endParaRPr lang="en-US" altLang="en-US" dirty="0"/>
          </a:p>
          <a:p>
            <a:endParaRPr lang="en-US" altLang="en-US" dirty="0"/>
          </a:p>
          <a:p>
            <a:r>
              <a:rPr lang="en-US" altLang="en-US" dirty="0"/>
              <a:t># </a:t>
            </a:r>
            <a:r>
              <a:rPr lang="en-US" altLang="en-US" dirty="0" err="1"/>
              <a:t>JobSat</a:t>
            </a:r>
            <a:r>
              <a:rPr lang="en-US" altLang="en-US" dirty="0"/>
              <a:t> scores significantly lower than commitment scores.</a:t>
            </a:r>
          </a:p>
          <a:p>
            <a:r>
              <a:rPr lang="en-US" altLang="en-US" dirty="0"/>
              <a:t># Older individuals higher average scores (total)</a:t>
            </a:r>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a:t>
            </a:r>
            <a:r>
              <a:rPr lang="en-US" altLang="en-US" dirty="0" err="1"/>
              <a:t>JS.COM+AGE,random</a:t>
            </a:r>
            <a:r>
              <a:rPr lang="en-US" altLang="en-US" dirty="0"/>
              <a:t>=~poly(TIME,2)|</a:t>
            </a:r>
            <a:r>
              <a:rPr lang="en-US" altLang="en-US" dirty="0" err="1"/>
              <a:t>SUBNUM,ALLDAT,na.action</a:t>
            </a:r>
            <a:r>
              <a:rPr lang="en-US" altLang="en-US" dirty="0"/>
              <a:t>=</a:t>
            </a:r>
            <a:r>
              <a:rPr lang="en-US" altLang="en-US" dirty="0" err="1"/>
              <a:t>na.omit</a:t>
            </a:r>
            <a:r>
              <a:rPr lang="en-US" altLang="en-US" dirty="0"/>
              <a:t>)</a:t>
            </a:r>
          </a:p>
          <a:p>
            <a:r>
              <a:rPr lang="en-US" altLang="en-US" dirty="0"/>
              <a:t>summary(</a:t>
            </a:r>
            <a:r>
              <a:rPr lang="en-US" altLang="en-US" dirty="0" err="1"/>
              <a:t>tmod</a:t>
            </a:r>
            <a:r>
              <a:rPr lang="en-US" altLang="en-US" dirty="0"/>
              <a:t>)$</a:t>
            </a:r>
            <a:r>
              <a:rPr lang="en-US" altLang="en-US" dirty="0" err="1"/>
              <a:t>tTable</a:t>
            </a:r>
            <a:r>
              <a:rPr lang="en-US" altLang="en-US" dirty="0"/>
              <a:t> </a:t>
            </a:r>
          </a:p>
          <a:p>
            <a:endParaRPr lang="en-US" altLang="en-US" dirty="0"/>
          </a:p>
          <a:p>
            <a:r>
              <a:rPr lang="en-US" altLang="en-US" dirty="0"/>
              <a:t>#Age is not differentially related to average levels of Job Sat vs Commitment</a:t>
            </a:r>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(TIME,2)+JS.COM*</a:t>
            </a:r>
            <a:r>
              <a:rPr lang="en-US" altLang="en-US" dirty="0" err="1"/>
              <a:t>AGE,random</a:t>
            </a:r>
            <a:r>
              <a:rPr lang="en-US" altLang="en-US" dirty="0"/>
              <a:t>=~poly(TIME,2)|</a:t>
            </a:r>
            <a:r>
              <a:rPr lang="en-US" altLang="en-US" dirty="0" err="1"/>
              <a:t>SUBNUM,ALLDAT,na.action</a:t>
            </a:r>
            <a:r>
              <a:rPr lang="en-US" altLang="en-US" dirty="0"/>
              <a:t>=</a:t>
            </a:r>
            <a:r>
              <a:rPr lang="en-US" altLang="en-US" dirty="0" err="1"/>
              <a:t>na.omit</a:t>
            </a:r>
            <a:r>
              <a:rPr lang="en-US" altLang="en-US" dirty="0"/>
              <a:t>)</a:t>
            </a:r>
          </a:p>
          <a:p>
            <a:r>
              <a:rPr lang="en-US" altLang="en-US" dirty="0"/>
              <a:t>summary(</a:t>
            </a:r>
            <a:r>
              <a:rPr lang="en-US" altLang="en-US" dirty="0" err="1"/>
              <a:t>tmod</a:t>
            </a:r>
            <a:r>
              <a:rPr lang="en-US" altLang="en-US" dirty="0"/>
              <a:t>)$</a:t>
            </a:r>
            <a:r>
              <a:rPr lang="en-US" altLang="en-US" dirty="0" err="1"/>
              <a:t>tTable</a:t>
            </a:r>
            <a:r>
              <a:rPr lang="en-US" altLang="en-US" dirty="0"/>
              <a:t> </a:t>
            </a:r>
          </a:p>
          <a:p>
            <a:endParaRPr lang="en-US" altLang="en-US" dirty="0"/>
          </a:p>
          <a:p>
            <a:r>
              <a:rPr lang="en-US" altLang="en-US" dirty="0"/>
              <a:t># The linear slope for Job Sat significantly differs from the linear slope for commitment</a:t>
            </a:r>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a:t>
            </a:r>
            <a:r>
              <a:rPr lang="en-US" altLang="en-US" dirty="0" err="1"/>
              <a:t>JS.COM+AGE,random</a:t>
            </a:r>
            <a:r>
              <a:rPr lang="en-US" altLang="en-US" dirty="0"/>
              <a:t>=~poly(TIME,2)|</a:t>
            </a:r>
            <a:r>
              <a:rPr lang="en-US" altLang="en-US" dirty="0" err="1"/>
              <a:t>SUBNUM,ALLDAT,na.action</a:t>
            </a:r>
            <a:r>
              <a:rPr lang="en-US" altLang="en-US" dirty="0"/>
              <a:t>=</a:t>
            </a:r>
            <a:r>
              <a:rPr lang="en-US" altLang="en-US" dirty="0" err="1"/>
              <a:t>na.omit</a:t>
            </a:r>
            <a:r>
              <a:rPr lang="en-US" altLang="en-US" dirty="0"/>
              <a:t>)</a:t>
            </a:r>
          </a:p>
          <a:p>
            <a:r>
              <a:rPr lang="en-US" altLang="en-US" dirty="0"/>
              <a:t>summary(</a:t>
            </a:r>
            <a:r>
              <a:rPr lang="en-US" altLang="en-US" dirty="0" err="1"/>
              <a:t>tmod</a:t>
            </a:r>
            <a:r>
              <a:rPr lang="en-US" altLang="en-US" dirty="0"/>
              <a:t>)$</a:t>
            </a:r>
            <a:r>
              <a:rPr lang="en-US" altLang="en-US" dirty="0" err="1"/>
              <a:t>tTable</a:t>
            </a:r>
            <a:r>
              <a:rPr lang="en-US" altLang="en-US" dirty="0"/>
              <a:t> </a:t>
            </a:r>
          </a:p>
          <a:p>
            <a:endParaRPr lang="en-US" altLang="en-US" dirty="0"/>
          </a:p>
          <a:p>
            <a:r>
              <a:rPr lang="en-US" altLang="en-US" dirty="0"/>
              <a:t># The linear and quadratic slopes (combined) do not vary by age (close though for linear)</a:t>
            </a:r>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a:t>
            </a:r>
            <a:r>
              <a:rPr lang="en-US" altLang="en-US" dirty="0" err="1"/>
              <a:t>AGE+JS.COM,random</a:t>
            </a:r>
            <a:r>
              <a:rPr lang="en-US" altLang="en-US" dirty="0"/>
              <a:t>=~poly(TIME,2)|</a:t>
            </a:r>
            <a:r>
              <a:rPr lang="en-US" altLang="en-US" dirty="0" err="1"/>
              <a:t>SUBNUM,ALLDAT,na.action</a:t>
            </a:r>
            <a:r>
              <a:rPr lang="en-US" altLang="en-US" dirty="0"/>
              <a:t>=</a:t>
            </a:r>
            <a:r>
              <a:rPr lang="en-US" altLang="en-US" dirty="0" err="1"/>
              <a:t>na.omit</a:t>
            </a:r>
            <a:r>
              <a:rPr lang="en-US" altLang="en-US" dirty="0"/>
              <a:t>)</a:t>
            </a:r>
          </a:p>
          <a:p>
            <a:r>
              <a:rPr lang="en-US" altLang="en-US" dirty="0"/>
              <a:t>summary(</a:t>
            </a:r>
            <a:r>
              <a:rPr lang="en-US" altLang="en-US" dirty="0" err="1"/>
              <a:t>tmod</a:t>
            </a:r>
            <a:r>
              <a:rPr lang="en-US" altLang="en-US" dirty="0"/>
              <a:t>)$</a:t>
            </a:r>
            <a:r>
              <a:rPr lang="en-US" altLang="en-US" dirty="0" err="1"/>
              <a:t>tTable</a:t>
            </a:r>
            <a:endParaRPr lang="en-US" altLang="en-US" dirty="0"/>
          </a:p>
          <a:p>
            <a:endParaRPr lang="en-US" altLang="en-US" dirty="0"/>
          </a:p>
          <a:p>
            <a:r>
              <a:rPr lang="en-US" altLang="en-US" dirty="0"/>
              <a:t># The linear and quadratic slopes for the two scales do not differentially interact with age</a:t>
            </a:r>
          </a:p>
          <a:p>
            <a:r>
              <a:rPr lang="en-US" altLang="en-US" dirty="0" err="1"/>
              <a:t>tmod</a:t>
            </a:r>
            <a:r>
              <a:rPr lang="en-US" altLang="en-US" dirty="0"/>
              <a:t>&lt;-</a:t>
            </a:r>
            <a:r>
              <a:rPr lang="en-US" altLang="en-US" dirty="0" err="1"/>
              <a:t>lme</a:t>
            </a:r>
            <a:r>
              <a:rPr lang="en-US" altLang="en-US" dirty="0"/>
              <a:t>(</a:t>
            </a:r>
            <a:r>
              <a:rPr lang="en-US" altLang="en-US" dirty="0" err="1"/>
              <a:t>DV~poly</a:t>
            </a:r>
            <a:r>
              <a:rPr lang="en-US" altLang="en-US" dirty="0"/>
              <a:t>(TIME,2)*AGE*</a:t>
            </a:r>
            <a:r>
              <a:rPr lang="en-US" altLang="en-US" dirty="0" err="1"/>
              <a:t>JS.COM,random</a:t>
            </a:r>
            <a:r>
              <a:rPr lang="en-US" altLang="en-US" dirty="0"/>
              <a:t>=~poly(TIME,2)|</a:t>
            </a:r>
            <a:r>
              <a:rPr lang="en-US" altLang="en-US" dirty="0" err="1"/>
              <a:t>SUBNUM,ALLDAT,na.action</a:t>
            </a:r>
            <a:r>
              <a:rPr lang="en-US" altLang="en-US" dirty="0"/>
              <a:t>=</a:t>
            </a:r>
            <a:r>
              <a:rPr lang="en-US" altLang="en-US" dirty="0" err="1"/>
              <a:t>na.omit</a:t>
            </a:r>
            <a:r>
              <a:rPr lang="en-US" altLang="en-US" dirty="0"/>
              <a:t>)</a:t>
            </a:r>
          </a:p>
          <a:p>
            <a:r>
              <a:rPr lang="en-US" altLang="en-US" dirty="0"/>
              <a:t>summary(</a:t>
            </a:r>
            <a:r>
              <a:rPr lang="en-US" altLang="en-US" dirty="0" err="1"/>
              <a:t>tmod</a:t>
            </a:r>
            <a:r>
              <a:rPr lang="en-US" altLang="en-US" dirty="0"/>
              <a:t>)$</a:t>
            </a:r>
            <a:r>
              <a:rPr lang="en-US" altLang="en-US" dirty="0" err="1"/>
              <a:t>tTable</a:t>
            </a:r>
            <a:endParaRPr lang="en-US" altLang="en-US" dirty="0"/>
          </a:p>
          <a:p>
            <a:endParaRPr lang="en-US" altLang="en-US" dirty="0"/>
          </a:p>
        </p:txBody>
      </p:sp>
      <p:sp>
        <p:nvSpPr>
          <p:cNvPr id="313348" name="Slide Number Placeholder 3"/>
          <p:cNvSpPr>
            <a:spLocks noGrp="1"/>
          </p:cNvSpPr>
          <p:nvPr>
            <p:ph type="sldNum" sz="quarter" idx="5"/>
          </p:nvPr>
        </p:nvSpPr>
        <p:spPr>
          <a:noFill/>
        </p:spPr>
        <p:txBody>
          <a:bodyPr/>
          <a:lstStyle>
            <a:lvl1pPr defTabSz="920750">
              <a:defRPr>
                <a:solidFill>
                  <a:schemeClr val="tx1"/>
                </a:solidFill>
                <a:latin typeface="Times New Roman" pitchFamily="18" charset="0"/>
                <a:cs typeface="Arial" charset="0"/>
              </a:defRPr>
            </a:lvl1pPr>
            <a:lvl2pPr marL="742950" indent="-285750" defTabSz="920750">
              <a:defRPr>
                <a:solidFill>
                  <a:schemeClr val="tx1"/>
                </a:solidFill>
                <a:latin typeface="Times New Roman" pitchFamily="18" charset="0"/>
                <a:cs typeface="Arial" charset="0"/>
              </a:defRPr>
            </a:lvl2pPr>
            <a:lvl3pPr marL="1143000" indent="-228600" defTabSz="920750">
              <a:defRPr>
                <a:solidFill>
                  <a:schemeClr val="tx1"/>
                </a:solidFill>
                <a:latin typeface="Times New Roman" pitchFamily="18" charset="0"/>
                <a:cs typeface="Arial" charset="0"/>
              </a:defRPr>
            </a:lvl3pPr>
            <a:lvl4pPr marL="1600200" indent="-228600" defTabSz="920750">
              <a:defRPr>
                <a:solidFill>
                  <a:schemeClr val="tx1"/>
                </a:solidFill>
                <a:latin typeface="Times New Roman" pitchFamily="18" charset="0"/>
                <a:cs typeface="Arial" charset="0"/>
              </a:defRPr>
            </a:lvl4pPr>
            <a:lvl5pPr marL="2057400" indent="-228600" defTabSz="920750">
              <a:defRPr>
                <a:solidFill>
                  <a:schemeClr val="tx1"/>
                </a:solidFill>
                <a:latin typeface="Times New Roman" pitchFamily="18" charset="0"/>
                <a:cs typeface="Arial" charset="0"/>
              </a:defRPr>
            </a:lvl5pPr>
            <a:lvl6pPr marL="2514600" indent="-228600" defTabSz="920750" eaLnBrk="0" fontAlgn="base" hangingPunct="0">
              <a:spcBef>
                <a:spcPct val="0"/>
              </a:spcBef>
              <a:spcAft>
                <a:spcPct val="0"/>
              </a:spcAft>
              <a:defRPr>
                <a:solidFill>
                  <a:schemeClr val="tx1"/>
                </a:solidFill>
                <a:latin typeface="Times New Roman" pitchFamily="18" charset="0"/>
                <a:cs typeface="Arial" charset="0"/>
              </a:defRPr>
            </a:lvl6pPr>
            <a:lvl7pPr marL="2971800" indent="-228600" defTabSz="920750" eaLnBrk="0" fontAlgn="base" hangingPunct="0">
              <a:spcBef>
                <a:spcPct val="0"/>
              </a:spcBef>
              <a:spcAft>
                <a:spcPct val="0"/>
              </a:spcAft>
              <a:defRPr>
                <a:solidFill>
                  <a:schemeClr val="tx1"/>
                </a:solidFill>
                <a:latin typeface="Times New Roman" pitchFamily="18" charset="0"/>
                <a:cs typeface="Arial" charset="0"/>
              </a:defRPr>
            </a:lvl7pPr>
            <a:lvl8pPr marL="3429000" indent="-228600" defTabSz="920750" eaLnBrk="0" fontAlgn="base" hangingPunct="0">
              <a:spcBef>
                <a:spcPct val="0"/>
              </a:spcBef>
              <a:spcAft>
                <a:spcPct val="0"/>
              </a:spcAft>
              <a:defRPr>
                <a:solidFill>
                  <a:schemeClr val="tx1"/>
                </a:solidFill>
                <a:latin typeface="Times New Roman" pitchFamily="18" charset="0"/>
                <a:cs typeface="Arial" charset="0"/>
              </a:defRPr>
            </a:lvl8pPr>
            <a:lvl9pPr marL="3886200" indent="-228600" defTabSz="920750" eaLnBrk="0" fontAlgn="base" hangingPunct="0">
              <a:spcBef>
                <a:spcPct val="0"/>
              </a:spcBef>
              <a:spcAft>
                <a:spcPct val="0"/>
              </a:spcAft>
              <a:defRPr>
                <a:solidFill>
                  <a:schemeClr val="tx1"/>
                </a:solidFill>
                <a:latin typeface="Times New Roman" pitchFamily="18" charset="0"/>
                <a:cs typeface="Arial" charset="0"/>
              </a:defRPr>
            </a:lvl9pPr>
          </a:lstStyle>
          <a:p>
            <a:fld id="{E3D2D4DC-872C-4E94-B585-259F68EBA282}" type="slidenum">
              <a:rPr lang="en-US" altLang="en-US"/>
              <a:pPr/>
              <a:t>243</a:t>
            </a:fld>
            <a:endParaRPr lang="en-US" altLang="en-US"/>
          </a:p>
        </p:txBody>
      </p:sp>
    </p:spTree>
    <p:extLst>
      <p:ext uri="{BB962C8B-B14F-4D97-AF65-F5344CB8AC3E}">
        <p14:creationId xmlns:p14="http://schemas.microsoft.com/office/powerpoint/2010/main" val="48998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&gt; RWG.J.OUT&lt;-</a:t>
            </a:r>
            <a:r>
              <a:rPr lang="en-US" altLang="en-US" dirty="0" err="1"/>
              <a:t>rwg.j.sim</a:t>
            </a:r>
            <a:r>
              <a:rPr lang="en-US" altLang="en-US" dirty="0"/>
              <a:t>(</a:t>
            </a:r>
            <a:r>
              <a:rPr lang="en-US" altLang="en-US" dirty="0" err="1"/>
              <a:t>gsize</a:t>
            </a:r>
            <a:r>
              <a:rPr lang="en-US" altLang="en-US" dirty="0"/>
              <a:t>=30,nitems=3,nresp=5,nrep=10000)</a:t>
            </a:r>
          </a:p>
          <a:p>
            <a:r>
              <a:rPr lang="en-US" altLang="en-US" dirty="0"/>
              <a:t>&gt; quantile(</a:t>
            </a:r>
            <a:r>
              <a:rPr lang="en-US" altLang="en-US" dirty="0" err="1"/>
              <a:t>RWG.J.OUT,c</a:t>
            </a:r>
            <a:r>
              <a:rPr lang="en-US" altLang="en-US" dirty="0"/>
              <a:t>(.95,.99))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1            0.95        0.3522427</a:t>
            </a:r>
          </a:p>
          <a:p>
            <a:r>
              <a:rPr lang="en-US" altLang="en-US" dirty="0"/>
              <a:t>2            0.99        0.4506835</a:t>
            </a:r>
          </a:p>
          <a:p>
            <a:r>
              <a:rPr lang="en-US" altLang="en-US" dirty="0"/>
              <a:t>&gt; RWG.J.OUT2&lt;-</a:t>
            </a:r>
            <a:r>
              <a:rPr lang="en-US" altLang="en-US" dirty="0" err="1"/>
              <a:t>rwg.j.sim</a:t>
            </a:r>
            <a:r>
              <a:rPr lang="en-US" altLang="en-US" dirty="0"/>
              <a:t>(</a:t>
            </a:r>
            <a:r>
              <a:rPr lang="en-US" altLang="en-US" dirty="0" err="1"/>
              <a:t>gsize</a:t>
            </a:r>
            <a:r>
              <a:rPr lang="en-US" altLang="en-US" dirty="0"/>
              <a:t>=30,nitems=10,nresp=5,nrep=10000)</a:t>
            </a:r>
          </a:p>
          <a:p>
            <a:r>
              <a:rPr lang="en-US" altLang="en-US" dirty="0"/>
              <a:t>&gt; quantile(RWG.J.OUT2,c(.95,.99))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1            0.95         0.475627</a:t>
            </a:r>
          </a:p>
          <a:p>
            <a:r>
              <a:rPr lang="en-US" altLang="en-US" dirty="0"/>
              <a:t>2            0.99         0.569925</a:t>
            </a:r>
          </a:p>
          <a:p>
            <a:r>
              <a:rPr lang="en-US" altLang="en-US" dirty="0"/>
              <a:t>&gt; histogram(</a:t>
            </a:r>
            <a:r>
              <a:rPr lang="en-US" altLang="en-US" dirty="0" err="1"/>
              <a:t>RWG.J.OUT$rwg,col</a:t>
            </a:r>
            <a:r>
              <a:rPr lang="en-US" altLang="en-US" dirty="0"/>
              <a:t>="</a:t>
            </a:r>
            <a:r>
              <a:rPr lang="en-US" altLang="en-US" dirty="0" err="1"/>
              <a:t>lightsteelblue</a:t>
            </a:r>
            <a:r>
              <a:rPr lang="en-US" altLang="en-US" dirty="0"/>
              <a:t>",</a:t>
            </a:r>
            <a:r>
              <a:rPr lang="en-US" altLang="en-US" dirty="0" err="1"/>
              <a:t>xlab</a:t>
            </a:r>
            <a:r>
              <a:rPr lang="en-US" altLang="en-US" dirty="0"/>
              <a:t>=list("Group size = 30 with 3-item scale \n 95% Confidence Interval = 0.35",cex=1.5))</a:t>
            </a:r>
          </a:p>
          <a:p>
            <a:r>
              <a:rPr lang="en-US" altLang="en-US" dirty="0"/>
              <a:t>&gt; histogram(RWG.J.OUT2$rwg,col="</a:t>
            </a:r>
            <a:r>
              <a:rPr lang="en-US" altLang="en-US" dirty="0" err="1"/>
              <a:t>lightsteelblue</a:t>
            </a:r>
            <a:r>
              <a:rPr lang="en-US" altLang="en-US" dirty="0"/>
              <a:t>",</a:t>
            </a:r>
            <a:r>
              <a:rPr lang="en-US" altLang="en-US" dirty="0" err="1"/>
              <a:t>xlab</a:t>
            </a:r>
            <a:r>
              <a:rPr lang="en-US" altLang="en-US" dirty="0"/>
              <a:t>=list("Group size = 30 with 10-item scale \n 95% Confidence Interval = 0.48",cex=1.5))</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90</a:t>
            </a:fld>
            <a:endParaRPr lang="en-US" dirty="0"/>
          </a:p>
        </p:txBody>
      </p:sp>
    </p:spTree>
    <p:extLst>
      <p:ext uri="{BB962C8B-B14F-4D97-AF65-F5344CB8AC3E}">
        <p14:creationId xmlns:p14="http://schemas.microsoft.com/office/powerpoint/2010/main" val="4048520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423863" y="717550"/>
            <a:ext cx="6102350" cy="3433763"/>
          </a:xfrm>
          <a:ln/>
        </p:spPr>
      </p:sp>
      <p:sp>
        <p:nvSpPr>
          <p:cNvPr id="94211" name="Notes Placeholder 2"/>
          <p:cNvSpPr>
            <a:spLocks noGrp="1"/>
          </p:cNvSpPr>
          <p:nvPr>
            <p:ph type="body" idx="1"/>
          </p:nvPr>
        </p:nvSpPr>
        <p:spPr>
          <a:noFill/>
        </p:spPr>
        <p:txBody>
          <a:bodyPr/>
          <a:lstStyle/>
          <a:p>
            <a:r>
              <a:rPr lang="en-US" altLang="en-US"/>
              <a:t>library(lattice)</a:t>
            </a:r>
          </a:p>
          <a:p>
            <a:r>
              <a:rPr lang="en-US" altLang="en-US"/>
              <a:t>xyplot(gdp1k~I(TIME+1997)|as.factor(Area),</a:t>
            </a:r>
          </a:p>
          <a:p>
            <a:r>
              <a:rPr lang="en-US" altLang="en-US"/>
              <a:t>       data=gdp.univ[1:240,],</a:t>
            </a:r>
          </a:p>
          <a:p>
            <a:r>
              <a:rPr lang="en-US" altLang="en-US"/>
              <a:t>       layout = c(4,4),</a:t>
            </a:r>
          </a:p>
          <a:p>
            <a:r>
              <a:rPr lang="en-US" altLang="en-US"/>
              <a:t>       type=c("p","g"),cex=1.2,pch=20,</a:t>
            </a:r>
          </a:p>
          <a:p>
            <a:r>
              <a:rPr lang="en-US" altLang="en-US"/>
              <a:t>       col="black",</a:t>
            </a:r>
          </a:p>
          <a:p>
            <a:r>
              <a:rPr lang="en-US" altLang="en-US"/>
              <a:t>       xlab=list("YEAR",cex=1.5),</a:t>
            </a:r>
          </a:p>
          <a:p>
            <a:r>
              <a:rPr lang="en-US" altLang="en-US"/>
              <a:t>       ylab=list("GDP / 100K",cex=1.5))</a:t>
            </a:r>
          </a:p>
          <a:p>
            <a:endParaRPr lang="en-US" altLang="en-US"/>
          </a:p>
        </p:txBody>
      </p:sp>
      <p:sp>
        <p:nvSpPr>
          <p:cNvPr id="9421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EB2C9B-EA4C-4239-B92D-5CED764033B9}" type="slidenum">
              <a:rPr lang="en-US" altLang="en-US" sz="1000"/>
              <a:pPr>
                <a:spcBef>
                  <a:spcPct val="0"/>
                </a:spcBef>
              </a:pPr>
              <a:t>248</a:t>
            </a:fld>
            <a:endParaRPr lang="en-US" altLang="en-US" sz="1000"/>
          </a:p>
        </p:txBody>
      </p:sp>
    </p:spTree>
    <p:extLst>
      <p:ext uri="{BB962C8B-B14F-4D97-AF65-F5344CB8AC3E}">
        <p14:creationId xmlns:p14="http://schemas.microsoft.com/office/powerpoint/2010/main" val="1091702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8E42DBE-A8A0-4A20-9A52-FCD9E406B379}" type="slidenum">
              <a:rPr lang="en-US" altLang="en-US" sz="1000"/>
              <a:pPr>
                <a:spcBef>
                  <a:spcPct val="0"/>
                </a:spcBef>
              </a:pPr>
              <a:t>249</a:t>
            </a:fld>
            <a:endParaRPr lang="en-US" altLang="en-US" sz="1000"/>
          </a:p>
        </p:txBody>
      </p:sp>
      <p:sp>
        <p:nvSpPr>
          <p:cNvPr id="95235" name="Rectangle 2"/>
          <p:cNvSpPr>
            <a:spLocks noGrp="1" noRot="1" noChangeAspect="1" noChangeArrowheads="1" noTextEdit="1"/>
          </p:cNvSpPr>
          <p:nvPr>
            <p:ph type="sldImg"/>
          </p:nvPr>
        </p:nvSpPr>
        <p:spPr>
          <a:xfrm>
            <a:off x="423863" y="717550"/>
            <a:ext cx="6102350" cy="3433763"/>
          </a:xfrm>
          <a:ln/>
        </p:spPr>
      </p:sp>
      <p:sp>
        <p:nvSpPr>
          <p:cNvPr id="95236"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1411648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D5094CF-3BE9-46AC-B903-2120CF755001}" type="slidenum">
              <a:rPr lang="en-US" altLang="en-US" sz="1000"/>
              <a:pPr>
                <a:spcBef>
                  <a:spcPct val="0"/>
                </a:spcBef>
              </a:pPr>
              <a:t>250</a:t>
            </a:fld>
            <a:endParaRPr lang="en-US" altLang="en-US" sz="1000"/>
          </a:p>
        </p:txBody>
      </p:sp>
      <p:sp>
        <p:nvSpPr>
          <p:cNvPr id="96259" name="Rectangle 2"/>
          <p:cNvSpPr>
            <a:spLocks noGrp="1" noRot="1" noChangeAspect="1" noChangeArrowheads="1" noTextEdit="1"/>
          </p:cNvSpPr>
          <p:nvPr>
            <p:ph type="sldImg"/>
          </p:nvPr>
        </p:nvSpPr>
        <p:spPr>
          <a:xfrm>
            <a:off x="423863" y="717550"/>
            <a:ext cx="6102350" cy="3433763"/>
          </a:xfrm>
          <a:ln/>
        </p:spPr>
      </p:sp>
      <p:sp>
        <p:nvSpPr>
          <p:cNvPr id="96260"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2741197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844E133-CF8C-4FD6-A580-29A23BA90E03}" type="slidenum">
              <a:rPr lang="en-US" altLang="en-US" sz="1000"/>
              <a:pPr>
                <a:spcBef>
                  <a:spcPct val="0"/>
                </a:spcBef>
              </a:pPr>
              <a:t>251</a:t>
            </a:fld>
            <a:endParaRPr lang="en-US" altLang="en-US" sz="1000"/>
          </a:p>
        </p:txBody>
      </p:sp>
      <p:sp>
        <p:nvSpPr>
          <p:cNvPr id="97283" name="Rectangle 2"/>
          <p:cNvSpPr>
            <a:spLocks noGrp="1" noRot="1" noChangeAspect="1" noChangeArrowheads="1" noTextEdit="1"/>
          </p:cNvSpPr>
          <p:nvPr>
            <p:ph type="sldImg"/>
          </p:nvPr>
        </p:nvSpPr>
        <p:spPr>
          <a:xfrm>
            <a:off x="423863" y="717550"/>
            <a:ext cx="6102350" cy="3433763"/>
          </a:xfrm>
          <a:ln/>
        </p:spPr>
      </p:sp>
      <p:sp>
        <p:nvSpPr>
          <p:cNvPr id="97284"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32843837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09613" indent="-273050" defTabSz="920750">
              <a:spcBef>
                <a:spcPct val="30000"/>
              </a:spcBef>
              <a:defRPr sz="1200">
                <a:solidFill>
                  <a:schemeClr val="tx1"/>
                </a:solidFill>
                <a:latin typeface="Times New Roman" pitchFamily="18" charset="0"/>
              </a:defRPr>
            </a:lvl2pPr>
            <a:lvl3pPr marL="1092200" indent="-217488" defTabSz="920750">
              <a:spcBef>
                <a:spcPct val="30000"/>
              </a:spcBef>
              <a:defRPr sz="1200">
                <a:solidFill>
                  <a:schemeClr val="tx1"/>
                </a:solidFill>
                <a:latin typeface="Times New Roman" pitchFamily="18" charset="0"/>
              </a:defRPr>
            </a:lvl3pPr>
            <a:lvl4pPr marL="1530350" indent="-217488" defTabSz="920750">
              <a:spcBef>
                <a:spcPct val="30000"/>
              </a:spcBef>
              <a:defRPr sz="1200">
                <a:solidFill>
                  <a:schemeClr val="tx1"/>
                </a:solidFill>
                <a:latin typeface="Times New Roman" pitchFamily="18" charset="0"/>
              </a:defRPr>
            </a:lvl4pPr>
            <a:lvl5pPr marL="1968500" indent="-217488" defTabSz="920750">
              <a:spcBef>
                <a:spcPct val="30000"/>
              </a:spcBef>
              <a:defRPr sz="1200">
                <a:solidFill>
                  <a:schemeClr val="tx1"/>
                </a:solidFill>
                <a:latin typeface="Times New Roman" pitchFamily="18" charset="0"/>
              </a:defRPr>
            </a:lvl5pPr>
            <a:lvl6pPr marL="2425700" indent="-217488" defTabSz="920750" eaLnBrk="0" fontAlgn="base" hangingPunct="0">
              <a:spcBef>
                <a:spcPct val="30000"/>
              </a:spcBef>
              <a:spcAft>
                <a:spcPct val="0"/>
              </a:spcAft>
              <a:defRPr sz="1200">
                <a:solidFill>
                  <a:schemeClr val="tx1"/>
                </a:solidFill>
                <a:latin typeface="Times New Roman" pitchFamily="18" charset="0"/>
              </a:defRPr>
            </a:lvl6pPr>
            <a:lvl7pPr marL="2882900" indent="-217488" defTabSz="920750" eaLnBrk="0" fontAlgn="base" hangingPunct="0">
              <a:spcBef>
                <a:spcPct val="30000"/>
              </a:spcBef>
              <a:spcAft>
                <a:spcPct val="0"/>
              </a:spcAft>
              <a:defRPr sz="1200">
                <a:solidFill>
                  <a:schemeClr val="tx1"/>
                </a:solidFill>
                <a:latin typeface="Times New Roman" pitchFamily="18" charset="0"/>
              </a:defRPr>
            </a:lvl7pPr>
            <a:lvl8pPr marL="3340100" indent="-217488" defTabSz="920750" eaLnBrk="0" fontAlgn="base" hangingPunct="0">
              <a:spcBef>
                <a:spcPct val="30000"/>
              </a:spcBef>
              <a:spcAft>
                <a:spcPct val="0"/>
              </a:spcAft>
              <a:defRPr sz="1200">
                <a:solidFill>
                  <a:schemeClr val="tx1"/>
                </a:solidFill>
                <a:latin typeface="Times New Roman" pitchFamily="18" charset="0"/>
              </a:defRPr>
            </a:lvl8pPr>
            <a:lvl9pPr marL="3797300" indent="-217488"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0587F14-636A-421E-9D3F-E3A18B19E7AC}" type="slidenum">
              <a:rPr lang="en-US" altLang="en-US" sz="1000"/>
              <a:pPr>
                <a:spcBef>
                  <a:spcPct val="0"/>
                </a:spcBef>
              </a:pPr>
              <a:t>253</a:t>
            </a:fld>
            <a:endParaRPr lang="en-US" altLang="en-US" sz="1000"/>
          </a:p>
        </p:txBody>
      </p:sp>
      <p:sp>
        <p:nvSpPr>
          <p:cNvPr id="98307" name="Rectangle 2"/>
          <p:cNvSpPr>
            <a:spLocks noGrp="1" noRot="1" noChangeAspect="1" noChangeArrowheads="1" noTextEdit="1"/>
          </p:cNvSpPr>
          <p:nvPr>
            <p:ph type="sldImg"/>
          </p:nvPr>
        </p:nvSpPr>
        <p:spPr>
          <a:xfrm>
            <a:off x="398463" y="693738"/>
            <a:ext cx="6153150" cy="3462337"/>
          </a:xfrm>
          <a:ln/>
        </p:spPr>
      </p:sp>
      <p:sp>
        <p:nvSpPr>
          <p:cNvPr id="98308" name="Rectangle 3"/>
          <p:cNvSpPr>
            <a:spLocks noGrp="1" noChangeArrowheads="1"/>
          </p:cNvSpPr>
          <p:nvPr>
            <p:ph type="body" idx="1"/>
          </p:nvPr>
        </p:nvSpPr>
        <p:spPr>
          <a:xfrm>
            <a:off x="925513" y="4387850"/>
            <a:ext cx="5099050" cy="4154488"/>
          </a:xfrm>
          <a:noFill/>
        </p:spPr>
        <p:txBody>
          <a:bodyPr/>
          <a:lstStyle/>
          <a:p>
            <a:r>
              <a:rPr lang="en-US" altLang="en-US"/>
              <a:t>######### using 5,5,5,5,5,5 instead of zeros for PERIOD1XC</a:t>
            </a:r>
          </a:p>
          <a:p>
            <a:endParaRPr lang="en-US" altLang="en-US"/>
          </a:p>
          <a:p>
            <a:r>
              <a:rPr lang="en-US" altLang="en-US"/>
              <a:t>soardata[1:12,c("PERIOD1C","TRANSC","PERIOD2C","PERIOD1XC")]</a:t>
            </a:r>
          </a:p>
          <a:p>
            <a:endParaRPr lang="en-US" altLang="en-US"/>
          </a:p>
          <a:p>
            <a:r>
              <a:rPr lang="en-US" altLang="en-US"/>
              <a:t>tmod3&lt;-lme(score~PERIOD1C+TRANSC+PERIOD2C+I(PERIOD1XC^2)+I(PERIOD2C^2)+GMF+</a:t>
            </a:r>
          </a:p>
          <a:p>
            <a:r>
              <a:rPr lang="en-US" altLang="en-US"/>
              <a:t>                  PERIOD1C:GMF+TRANSC:GMF+PERIOD2C:GMF+I(PERIOD1XC^2):GMF+</a:t>
            </a:r>
          </a:p>
          <a:p>
            <a:r>
              <a:rPr lang="en-US" altLang="en-US"/>
              <a:t>                  I(PERIOD2C^2):GMF,random=~1|ID,data=soardata)</a:t>
            </a:r>
          </a:p>
          <a:p>
            <a:r>
              <a:rPr lang="en-US" altLang="en-US"/>
              <a:t>summary(tmod3)$tTable</a:t>
            </a:r>
          </a:p>
          <a:p>
            <a:endParaRPr lang="en-US" altLang="en-US"/>
          </a:p>
          <a:p>
            <a:r>
              <a:rPr lang="en-US" altLang="en-US"/>
              <a:t>#Low</a:t>
            </a:r>
          </a:p>
          <a:p>
            <a:r>
              <a:rPr lang="en-US" altLang="en-US"/>
              <a:t>TDAT&lt;-data.frame(GMF=-1,soardata[1:12,c("PERIOD1C","TRANSC","PERIOD2C","PERIOD1XC")])</a:t>
            </a:r>
          </a:p>
          <a:p>
            <a:r>
              <a:rPr lang="en-US" altLang="en-US"/>
              <a:t>VALS&lt;-predict(tmod3,TDAT,level=0)</a:t>
            </a:r>
          </a:p>
          <a:p>
            <a:r>
              <a:rPr lang="en-US" altLang="en-US"/>
              <a:t>write.table(t(VALS),file="clipboard",sep="\t",row.names=F,col.names=F)</a:t>
            </a:r>
          </a:p>
          <a:p>
            <a:endParaRPr lang="en-US" altLang="en-US"/>
          </a:p>
          <a:p>
            <a:r>
              <a:rPr lang="en-US" altLang="en-US"/>
              <a:t>#Average</a:t>
            </a:r>
          </a:p>
          <a:p>
            <a:r>
              <a:rPr lang="en-US" altLang="en-US"/>
              <a:t>TDAT&lt;-data.frame(GMF=0,soardata[1:12,c("PERIOD1C","TRANSC","PERIOD2C","PERIOD1XC")])</a:t>
            </a:r>
          </a:p>
          <a:p>
            <a:r>
              <a:rPr lang="en-US" altLang="en-US"/>
              <a:t>VALS&lt;-predict(tmod3,TDAT,level=0)</a:t>
            </a:r>
          </a:p>
          <a:p>
            <a:r>
              <a:rPr lang="en-US" altLang="en-US"/>
              <a:t>write.table(t(VALS),file="clipboard",sep="\t",row.names=F,col.names=F)</a:t>
            </a:r>
          </a:p>
          <a:p>
            <a:endParaRPr lang="en-US" altLang="en-US"/>
          </a:p>
          <a:p>
            <a:r>
              <a:rPr lang="en-US" altLang="en-US"/>
              <a:t>#High</a:t>
            </a:r>
          </a:p>
          <a:p>
            <a:r>
              <a:rPr lang="en-US" altLang="en-US"/>
              <a:t>TDAT&lt;-data.frame(GMF=1,soardata[1:12,c("PERIOD1C","TRANSC","PERIOD2C","PERIOD1XC")])</a:t>
            </a:r>
          </a:p>
          <a:p>
            <a:r>
              <a:rPr lang="en-US" altLang="en-US"/>
              <a:t>VALS&lt;-predict(tmod3,TDAT,level=0)</a:t>
            </a:r>
          </a:p>
          <a:p>
            <a:r>
              <a:rPr lang="en-US" altLang="en-US"/>
              <a:t>write.table(t(VALS),file="clipboard",sep="\t",row.names=F,col.names=F)</a:t>
            </a:r>
          </a:p>
          <a:p>
            <a:endParaRPr lang="en-US" altLang="en-US"/>
          </a:p>
          <a:p>
            <a:endParaRPr lang="en-US" altLang="en-US"/>
          </a:p>
          <a:p>
            <a:endParaRPr lang="en-US" altLang="en-US">
              <a:latin typeface="Courier New" pitchFamily="49" charset="0"/>
            </a:endParaRPr>
          </a:p>
        </p:txBody>
      </p:sp>
    </p:spTree>
    <p:extLst>
      <p:ext uri="{BB962C8B-B14F-4D97-AF65-F5344CB8AC3E}">
        <p14:creationId xmlns:p14="http://schemas.microsoft.com/office/powerpoint/2010/main" val="514468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8B24CA-633D-4905-A7F6-73268FB9BA91}" type="slidenum">
              <a:rPr lang="en-US" altLang="en-US" smtClean="0"/>
              <a:pPr/>
              <a:t>258</a:t>
            </a:fld>
            <a:endParaRPr lang="en-US" altLang="en-US"/>
          </a:p>
        </p:txBody>
      </p:sp>
    </p:spTree>
    <p:extLst>
      <p:ext uri="{BB962C8B-B14F-4D97-AF65-F5344CB8AC3E}">
        <p14:creationId xmlns:p14="http://schemas.microsoft.com/office/powerpoint/2010/main" val="2582641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423863" y="717550"/>
            <a:ext cx="6102350" cy="3433763"/>
          </a:xfrm>
          <a:ln/>
        </p:spPr>
      </p:sp>
      <p:sp>
        <p:nvSpPr>
          <p:cNvPr id="99331" name="Notes Placeholder 2"/>
          <p:cNvSpPr>
            <a:spLocks noGrp="1"/>
          </p:cNvSpPr>
          <p:nvPr>
            <p:ph type="body" idx="1"/>
          </p:nvPr>
        </p:nvSpPr>
        <p:spPr>
          <a:noFill/>
        </p:spPr>
        <p:txBody>
          <a:bodyPr/>
          <a:lstStyle/>
          <a:p>
            <a:r>
              <a:rPr lang="en-US" altLang="en-US"/>
              <a:t>library(lattice)</a:t>
            </a:r>
          </a:p>
          <a:p>
            <a:r>
              <a:rPr lang="en-US" altLang="en-US"/>
              <a:t>xyplot(gdp1k~I(TIME+1997)|as.factor(Area),</a:t>
            </a:r>
          </a:p>
          <a:p>
            <a:r>
              <a:rPr lang="en-US" altLang="en-US"/>
              <a:t>       data=gdp.univ[1:240,],</a:t>
            </a:r>
          </a:p>
          <a:p>
            <a:r>
              <a:rPr lang="en-US" altLang="en-US"/>
              <a:t>       layout = c(4,4),</a:t>
            </a:r>
          </a:p>
          <a:p>
            <a:r>
              <a:rPr lang="en-US" altLang="en-US"/>
              <a:t>       type=c("p","g"),cex=1.2,pch=20,</a:t>
            </a:r>
          </a:p>
          <a:p>
            <a:r>
              <a:rPr lang="en-US" altLang="en-US"/>
              <a:t>       col="black",</a:t>
            </a:r>
          </a:p>
          <a:p>
            <a:r>
              <a:rPr lang="en-US" altLang="en-US"/>
              <a:t>       xlab=list("YEAR",cex=1.5),</a:t>
            </a:r>
          </a:p>
          <a:p>
            <a:r>
              <a:rPr lang="en-US" altLang="en-US"/>
              <a:t>       ylab=list("GDP / 100K",cex=1.5))</a:t>
            </a:r>
          </a:p>
          <a:p>
            <a:endParaRPr lang="en-US" altLang="en-US"/>
          </a:p>
        </p:txBody>
      </p:sp>
      <p:sp>
        <p:nvSpPr>
          <p:cNvPr id="9933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8867E43-EBC4-4ED4-B480-9E026D931EDF}" type="slidenum">
              <a:rPr lang="en-US" altLang="en-US" sz="1000"/>
              <a:pPr>
                <a:spcBef>
                  <a:spcPct val="0"/>
                </a:spcBef>
              </a:pPr>
              <a:t>265</a:t>
            </a:fld>
            <a:endParaRPr lang="en-US" altLang="en-US" sz="1000"/>
          </a:p>
        </p:txBody>
      </p:sp>
    </p:spTree>
    <p:extLst>
      <p:ext uri="{BB962C8B-B14F-4D97-AF65-F5344CB8AC3E}">
        <p14:creationId xmlns:p14="http://schemas.microsoft.com/office/powerpoint/2010/main" val="1071035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CA173D9-920D-4E37-BE72-80FA3F803976}" type="slidenum">
              <a:rPr lang="en-US" altLang="en-US" sz="1000"/>
              <a:pPr>
                <a:spcBef>
                  <a:spcPct val="0"/>
                </a:spcBef>
              </a:pPr>
              <a:t>269</a:t>
            </a:fld>
            <a:endParaRPr lang="en-US" altLang="en-US" sz="1000"/>
          </a:p>
        </p:txBody>
      </p:sp>
      <p:sp>
        <p:nvSpPr>
          <p:cNvPr id="100355" name="Rectangle 2"/>
          <p:cNvSpPr>
            <a:spLocks noGrp="1" noRot="1" noChangeAspect="1" noChangeArrowheads="1" noTextEdit="1"/>
          </p:cNvSpPr>
          <p:nvPr>
            <p:ph type="sldImg"/>
          </p:nvPr>
        </p:nvSpPr>
        <p:spPr>
          <a:xfrm>
            <a:off x="423863" y="717550"/>
            <a:ext cx="6102350" cy="3433763"/>
          </a:xfrm>
          <a:ln/>
        </p:spPr>
      </p:sp>
      <p:sp>
        <p:nvSpPr>
          <p:cNvPr id="100356"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36854707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90AAE6-2DB5-4BF0-9517-2AEB37C34801}" type="slidenum">
              <a:rPr lang="en-US" altLang="en-US" sz="1000"/>
              <a:pPr>
                <a:spcBef>
                  <a:spcPct val="0"/>
                </a:spcBef>
              </a:pPr>
              <a:t>281</a:t>
            </a:fld>
            <a:endParaRPr lang="en-US" altLang="en-US" sz="1000"/>
          </a:p>
        </p:txBody>
      </p:sp>
      <p:sp>
        <p:nvSpPr>
          <p:cNvPr id="101379" name="Rectangle 2"/>
          <p:cNvSpPr>
            <a:spLocks noGrp="1" noRot="1" noChangeAspect="1" noChangeArrowheads="1" noTextEdit="1"/>
          </p:cNvSpPr>
          <p:nvPr>
            <p:ph type="sldImg"/>
          </p:nvPr>
        </p:nvSpPr>
        <p:spPr>
          <a:xfrm>
            <a:off x="423863" y="717550"/>
            <a:ext cx="6102350" cy="3433763"/>
          </a:xfrm>
          <a:ln/>
        </p:spPr>
      </p:sp>
      <p:sp>
        <p:nvSpPr>
          <p:cNvPr id="101380"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3056279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423863" y="717550"/>
            <a:ext cx="6102350" cy="3433763"/>
          </a:xfrm>
          <a:ln/>
        </p:spPr>
      </p:sp>
      <p:sp>
        <p:nvSpPr>
          <p:cNvPr id="102403" name="Notes Placeholder 2"/>
          <p:cNvSpPr>
            <a:spLocks noGrp="1"/>
          </p:cNvSpPr>
          <p:nvPr>
            <p:ph type="body" idx="1"/>
          </p:nvPr>
        </p:nvSpPr>
        <p:spPr>
          <a:noFill/>
        </p:spPr>
        <p:txBody>
          <a:bodyPr/>
          <a:lstStyle/>
          <a:p>
            <a:r>
              <a:rPr lang="en-US" altLang="en-US"/>
              <a:t>library(lattice)</a:t>
            </a:r>
          </a:p>
          <a:p>
            <a:r>
              <a:rPr lang="en-US" altLang="en-US"/>
              <a:t>xyplot(gdp1k~I(TIME+1997)|as.factor(Area),</a:t>
            </a:r>
          </a:p>
          <a:p>
            <a:r>
              <a:rPr lang="en-US" altLang="en-US"/>
              <a:t>       data=gdp.univ[1:240,],</a:t>
            </a:r>
          </a:p>
          <a:p>
            <a:r>
              <a:rPr lang="en-US" altLang="en-US"/>
              <a:t>       layout = c(4,4),</a:t>
            </a:r>
          </a:p>
          <a:p>
            <a:r>
              <a:rPr lang="en-US" altLang="en-US"/>
              <a:t>       type=c("p","g"),cex=1.2,pch=20,</a:t>
            </a:r>
          </a:p>
          <a:p>
            <a:r>
              <a:rPr lang="en-US" altLang="en-US"/>
              <a:t>       col="black",</a:t>
            </a:r>
          </a:p>
          <a:p>
            <a:r>
              <a:rPr lang="en-US" altLang="en-US"/>
              <a:t>       xlab=list("YEAR",cex=1.5),</a:t>
            </a:r>
          </a:p>
          <a:p>
            <a:r>
              <a:rPr lang="en-US" altLang="en-US"/>
              <a:t>       ylab=list("GDP / 100K",cex=1.5))</a:t>
            </a:r>
          </a:p>
          <a:p>
            <a:endParaRPr lang="en-US" altLang="en-US"/>
          </a:p>
        </p:txBody>
      </p:sp>
      <p:sp>
        <p:nvSpPr>
          <p:cNvPr id="102404"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375D63-815B-4A2B-8C20-54DACDB2D846}" type="slidenum">
              <a:rPr lang="en-US" altLang="en-US" sz="1000"/>
              <a:pPr>
                <a:spcBef>
                  <a:spcPct val="0"/>
                </a:spcBef>
              </a:pPr>
              <a:t>283</a:t>
            </a:fld>
            <a:endParaRPr lang="en-US" altLang="en-US" sz="1000"/>
          </a:p>
        </p:txBody>
      </p:sp>
    </p:spTree>
    <p:extLst>
      <p:ext uri="{BB962C8B-B14F-4D97-AF65-F5344CB8AC3E}">
        <p14:creationId xmlns:p14="http://schemas.microsoft.com/office/powerpoint/2010/main" val="182808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&gt; RWG.OUT&lt;-</a:t>
            </a:r>
            <a:r>
              <a:rPr lang="en-US" altLang="en-US" dirty="0" err="1"/>
              <a:t>rwg.sim</a:t>
            </a:r>
            <a:r>
              <a:rPr lang="en-US" altLang="en-US" dirty="0"/>
              <a:t>(</a:t>
            </a:r>
            <a:r>
              <a:rPr lang="en-US" altLang="en-US" dirty="0" err="1"/>
              <a:t>gsize</a:t>
            </a:r>
            <a:r>
              <a:rPr lang="en-US" altLang="en-US" dirty="0"/>
              <a:t>=5,nresp=5,nrep=10000)</a:t>
            </a:r>
          </a:p>
          <a:p>
            <a:r>
              <a:rPr lang="en-US" altLang="en-US" dirty="0"/>
              <a:t>&gt; quantile(RWG.OUT,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1            0.95             0.85</a:t>
            </a:r>
          </a:p>
          <a:p>
            <a:r>
              <a:rPr lang="en-US" altLang="en-US" dirty="0"/>
              <a:t>2            0.99             1.00</a:t>
            </a:r>
          </a:p>
          <a:p>
            <a:r>
              <a:rPr lang="en-US" altLang="en-US" dirty="0"/>
              <a:t>&gt; histogram(</a:t>
            </a:r>
            <a:r>
              <a:rPr lang="en-US" altLang="en-US" dirty="0" err="1"/>
              <a:t>RWG.OUT$rwg,col</a:t>
            </a:r>
            <a:r>
              <a:rPr lang="en-US" altLang="en-US" dirty="0"/>
              <a:t>="</a:t>
            </a:r>
            <a:r>
              <a:rPr lang="en-US" altLang="en-US" dirty="0" err="1"/>
              <a:t>lightsteelblue</a:t>
            </a:r>
            <a:r>
              <a:rPr lang="en-US" altLang="en-US" dirty="0"/>
              <a:t>",</a:t>
            </a:r>
            <a:r>
              <a:rPr lang="en-US" altLang="en-US" dirty="0" err="1"/>
              <a:t>xlab</a:t>
            </a:r>
            <a:r>
              <a:rPr lang="en-US" altLang="en-US" dirty="0"/>
              <a:t>=list("Group size =5 \n 95% Confidence Interval = 0.85",cex=1.5))</a:t>
            </a:r>
          </a:p>
          <a:p>
            <a:endParaRPr lang="en-US" altLang="en-US" dirty="0"/>
          </a:p>
          <a:p>
            <a:r>
              <a:rPr lang="en-US" altLang="en-US" dirty="0"/>
              <a:t>&gt; RWG.OUT2&lt;-</a:t>
            </a:r>
            <a:r>
              <a:rPr lang="en-US" altLang="en-US" dirty="0" err="1"/>
              <a:t>rwg.sim</a:t>
            </a:r>
            <a:r>
              <a:rPr lang="en-US" altLang="en-US" dirty="0"/>
              <a:t>(</a:t>
            </a:r>
            <a:r>
              <a:rPr lang="en-US" altLang="en-US" dirty="0" err="1"/>
              <a:t>gsize</a:t>
            </a:r>
            <a:r>
              <a:rPr lang="en-US" altLang="en-US" dirty="0"/>
              <a:t>=30,nresp=5,nrep=10000)</a:t>
            </a:r>
          </a:p>
          <a:p>
            <a:r>
              <a:rPr lang="en-US" altLang="en-US" dirty="0"/>
              <a:t>&gt; quantile(RWG.OUT2,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1            0.95        0.2620690</a:t>
            </a:r>
          </a:p>
          <a:p>
            <a:r>
              <a:rPr lang="en-US" altLang="en-US" dirty="0"/>
              <a:t>2            0.99        0.3672414</a:t>
            </a:r>
          </a:p>
          <a:p>
            <a:r>
              <a:rPr lang="en-US" altLang="en-US" dirty="0"/>
              <a:t>&gt; histogram(RWG.OUT2$rwg,col="</a:t>
            </a:r>
            <a:r>
              <a:rPr lang="en-US" altLang="en-US" dirty="0" err="1"/>
              <a:t>lightsteelblue</a:t>
            </a:r>
            <a:r>
              <a:rPr lang="en-US" altLang="en-US" dirty="0"/>
              <a:t>",</a:t>
            </a:r>
            <a:r>
              <a:rPr lang="en-US" altLang="en-US" dirty="0" err="1"/>
              <a:t>xlab</a:t>
            </a:r>
            <a:r>
              <a:rPr lang="en-US" altLang="en-US" dirty="0"/>
              <a:t>=list("Group size =30 \n 95% Confidence Interval = 0.26",cex=1.5))</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91</a:t>
            </a:fld>
            <a:endParaRPr lang="en-US" dirty="0"/>
          </a:p>
        </p:txBody>
      </p:sp>
    </p:spTree>
    <p:extLst>
      <p:ext uri="{BB962C8B-B14F-4D97-AF65-F5344CB8AC3E}">
        <p14:creationId xmlns:p14="http://schemas.microsoft.com/office/powerpoint/2010/main" val="20083620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B640A53-AE25-4F2F-A5A7-82006E5461CF}" type="slidenum">
              <a:rPr lang="en-US" altLang="en-US" sz="1000"/>
              <a:pPr>
                <a:spcBef>
                  <a:spcPct val="0"/>
                </a:spcBef>
              </a:pPr>
              <a:t>292</a:t>
            </a:fld>
            <a:endParaRPr lang="en-US" altLang="en-US" sz="1000"/>
          </a:p>
        </p:txBody>
      </p:sp>
      <p:sp>
        <p:nvSpPr>
          <p:cNvPr id="103427" name="Rectangle 2"/>
          <p:cNvSpPr>
            <a:spLocks noGrp="1" noRot="1" noChangeAspect="1" noChangeArrowheads="1" noTextEdit="1"/>
          </p:cNvSpPr>
          <p:nvPr>
            <p:ph type="sldImg"/>
          </p:nvPr>
        </p:nvSpPr>
        <p:spPr>
          <a:xfrm>
            <a:off x="423863" y="717550"/>
            <a:ext cx="6102350" cy="3433763"/>
          </a:xfrm>
          <a:ln/>
        </p:spPr>
      </p:sp>
      <p:sp>
        <p:nvSpPr>
          <p:cNvPr id="103428"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write.table(t(predict(mod5.a,TDAT,level=0)),file="clipboard", sep="\t",col.names=F,row.names=F)</a:t>
            </a:r>
          </a:p>
          <a:p>
            <a:endParaRPr lang="en-US" altLang="en-US"/>
          </a:p>
        </p:txBody>
      </p:sp>
    </p:spTree>
    <p:extLst>
      <p:ext uri="{BB962C8B-B14F-4D97-AF65-F5344CB8AC3E}">
        <p14:creationId xmlns:p14="http://schemas.microsoft.com/office/powerpoint/2010/main" val="9827623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E32F415-C914-4553-90CC-10578A20898F}" type="slidenum">
              <a:rPr lang="en-US" altLang="en-US" sz="1000"/>
              <a:pPr>
                <a:spcBef>
                  <a:spcPct val="0"/>
                </a:spcBef>
              </a:pPr>
              <a:t>293</a:t>
            </a:fld>
            <a:endParaRPr lang="en-US" altLang="en-US" sz="1000"/>
          </a:p>
        </p:txBody>
      </p:sp>
      <p:sp>
        <p:nvSpPr>
          <p:cNvPr id="104451" name="Rectangle 2"/>
          <p:cNvSpPr>
            <a:spLocks noGrp="1" noRot="1" noChangeAspect="1" noChangeArrowheads="1" noTextEdit="1"/>
          </p:cNvSpPr>
          <p:nvPr>
            <p:ph type="sldImg"/>
          </p:nvPr>
        </p:nvSpPr>
        <p:spPr>
          <a:xfrm>
            <a:off x="423863" y="717550"/>
            <a:ext cx="6102350" cy="3433763"/>
          </a:xfrm>
          <a:ln/>
        </p:spPr>
      </p:sp>
      <p:sp>
        <p:nvSpPr>
          <p:cNvPr id="104452"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write.table(t(predict(mod5.a,TDAT,level=0)),file="clipboard", sep="\t",col.names=F,row.names=F)</a:t>
            </a:r>
          </a:p>
          <a:p>
            <a:endParaRPr lang="en-US" altLang="en-US"/>
          </a:p>
        </p:txBody>
      </p:sp>
    </p:spTree>
    <p:extLst>
      <p:ext uri="{BB962C8B-B14F-4D97-AF65-F5344CB8AC3E}">
        <p14:creationId xmlns:p14="http://schemas.microsoft.com/office/powerpoint/2010/main" val="4109533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6D1C9B-5256-4B2C-9F22-FE325869691C}" type="slidenum">
              <a:rPr lang="en-US" altLang="en-US" sz="1000"/>
              <a:pPr>
                <a:spcBef>
                  <a:spcPct val="0"/>
                </a:spcBef>
              </a:pPr>
              <a:t>295</a:t>
            </a:fld>
            <a:endParaRPr lang="en-US" altLang="en-US" sz="1000"/>
          </a:p>
        </p:txBody>
      </p:sp>
      <p:sp>
        <p:nvSpPr>
          <p:cNvPr id="105475" name="Rectangle 2"/>
          <p:cNvSpPr>
            <a:spLocks noGrp="1" noRot="1" noChangeAspect="1" noChangeArrowheads="1" noTextEdit="1"/>
          </p:cNvSpPr>
          <p:nvPr>
            <p:ph type="sldImg"/>
          </p:nvPr>
        </p:nvSpPr>
        <p:spPr>
          <a:xfrm>
            <a:off x="423863" y="717550"/>
            <a:ext cx="6102350" cy="3433763"/>
          </a:xfrm>
          <a:ln/>
        </p:spPr>
      </p:sp>
      <p:sp>
        <p:nvSpPr>
          <p:cNvPr id="105476"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write.table(t(predict(mod5.b,TDAT,level=0)),file="clipboard", sep="\t",col.names=F,row.names=F)</a:t>
            </a:r>
          </a:p>
          <a:p>
            <a:endParaRPr lang="en-US" altLang="en-US"/>
          </a:p>
        </p:txBody>
      </p:sp>
    </p:spTree>
    <p:extLst>
      <p:ext uri="{BB962C8B-B14F-4D97-AF65-F5344CB8AC3E}">
        <p14:creationId xmlns:p14="http://schemas.microsoft.com/office/powerpoint/2010/main" val="2941359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E6EE207-266C-48B6-906D-7D4FD246C9D4}" type="slidenum">
              <a:rPr lang="en-US" altLang="en-US" sz="1000"/>
              <a:pPr>
                <a:spcBef>
                  <a:spcPct val="0"/>
                </a:spcBef>
              </a:pPr>
              <a:t>296</a:t>
            </a:fld>
            <a:endParaRPr lang="en-US" altLang="en-US" sz="1000"/>
          </a:p>
        </p:txBody>
      </p:sp>
      <p:sp>
        <p:nvSpPr>
          <p:cNvPr id="106499" name="Rectangle 2"/>
          <p:cNvSpPr>
            <a:spLocks noGrp="1" noRot="1" noChangeAspect="1" noChangeArrowheads="1" noTextEdit="1"/>
          </p:cNvSpPr>
          <p:nvPr>
            <p:ph type="sldImg"/>
          </p:nvPr>
        </p:nvSpPr>
        <p:spPr>
          <a:xfrm>
            <a:off x="423863" y="717550"/>
            <a:ext cx="6102350" cy="3433763"/>
          </a:xfrm>
          <a:ln/>
        </p:spPr>
      </p:sp>
      <p:sp>
        <p:nvSpPr>
          <p:cNvPr id="106500"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write.table(t(predict(mod5.a,TDAT,level=0)),file="clipboard", sep="\t",col.names=F,row.names=F)</a:t>
            </a:r>
          </a:p>
          <a:p>
            <a:endParaRPr lang="en-US" altLang="en-US"/>
          </a:p>
        </p:txBody>
      </p:sp>
    </p:spTree>
    <p:extLst>
      <p:ext uri="{BB962C8B-B14F-4D97-AF65-F5344CB8AC3E}">
        <p14:creationId xmlns:p14="http://schemas.microsoft.com/office/powerpoint/2010/main" val="10492796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8385B0F-1511-442E-9C7B-3892E422CA1A}" type="slidenum">
              <a:rPr lang="en-US" altLang="en-US" sz="1000"/>
              <a:pPr>
                <a:spcBef>
                  <a:spcPct val="0"/>
                </a:spcBef>
              </a:pPr>
              <a:t>297</a:t>
            </a:fld>
            <a:endParaRPr lang="en-US" altLang="en-US" sz="1000"/>
          </a:p>
        </p:txBody>
      </p:sp>
      <p:sp>
        <p:nvSpPr>
          <p:cNvPr id="107523" name="Rectangle 2"/>
          <p:cNvSpPr>
            <a:spLocks noGrp="1" noRot="1" noChangeAspect="1" noChangeArrowheads="1" noTextEdit="1"/>
          </p:cNvSpPr>
          <p:nvPr>
            <p:ph type="sldImg"/>
          </p:nvPr>
        </p:nvSpPr>
        <p:spPr>
          <a:xfrm>
            <a:off x="423863" y="717550"/>
            <a:ext cx="6102350" cy="3433763"/>
          </a:xfrm>
          <a:ln/>
        </p:spPr>
      </p:sp>
      <p:sp>
        <p:nvSpPr>
          <p:cNvPr id="107524"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write.table(t(predict(mod5.a,TDAT,level=0)),file="clipboard", sep="\t",col.names=F,row.names=F)</a:t>
            </a:r>
          </a:p>
          <a:p>
            <a:endParaRPr lang="en-US" altLang="en-US"/>
          </a:p>
        </p:txBody>
      </p:sp>
    </p:spTree>
    <p:extLst>
      <p:ext uri="{BB962C8B-B14F-4D97-AF65-F5344CB8AC3E}">
        <p14:creationId xmlns:p14="http://schemas.microsoft.com/office/powerpoint/2010/main" val="1632387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BA7BC8A-A856-47E7-88E9-5F5ED60F0927}" type="slidenum">
              <a:rPr lang="en-US" altLang="en-US" sz="1000"/>
              <a:pPr>
                <a:spcBef>
                  <a:spcPct val="0"/>
                </a:spcBef>
              </a:pPr>
              <a:t>305</a:t>
            </a:fld>
            <a:endParaRPr lang="en-US" altLang="en-US" sz="1000"/>
          </a:p>
        </p:txBody>
      </p:sp>
      <p:sp>
        <p:nvSpPr>
          <p:cNvPr id="108547" name="Rectangle 2"/>
          <p:cNvSpPr>
            <a:spLocks noGrp="1" noRot="1" noChangeAspect="1" noChangeArrowheads="1" noTextEdit="1"/>
          </p:cNvSpPr>
          <p:nvPr>
            <p:ph type="sldImg"/>
          </p:nvPr>
        </p:nvSpPr>
        <p:spPr>
          <a:xfrm>
            <a:off x="423863" y="717550"/>
            <a:ext cx="6102350" cy="3433763"/>
          </a:xfrm>
          <a:ln/>
        </p:spPr>
      </p:sp>
      <p:sp>
        <p:nvSpPr>
          <p:cNvPr id="108548" name="Rectangle 3"/>
          <p:cNvSpPr>
            <a:spLocks noGrp="1" noChangeArrowheads="1"/>
          </p:cNvSpPr>
          <p:nvPr>
            <p:ph type="body" idx="1"/>
          </p:nvPr>
        </p:nvSpPr>
        <p:spPr>
          <a:noFill/>
        </p:spPr>
        <p:txBody>
          <a:bodyPr/>
          <a:lstStyle/>
          <a:p>
            <a:r>
              <a:rPr lang="en-US" altLang="en-US"/>
              <a:t>TDAT&lt;-gdpdata.univ[1:15,c("TIME","TRANS","RECOV")]</a:t>
            </a:r>
          </a:p>
          <a:p>
            <a:endParaRPr lang="en-US" altLang="en-US"/>
          </a:p>
          <a:p>
            <a:r>
              <a:rPr lang="en-US" altLang="en-US"/>
              <a:t>TDAT$state="Maryland"</a:t>
            </a:r>
          </a:p>
          <a:p>
            <a:endParaRPr lang="en-US" altLang="en-US"/>
          </a:p>
          <a:p>
            <a:r>
              <a:rPr lang="en-US" altLang="en-US"/>
              <a:t>write.table(t(predict(mod4,TDAT,level=1)),file="clipboard", sep="\t",col.names=F,row.names=F)</a:t>
            </a:r>
          </a:p>
          <a:p>
            <a:endParaRPr lang="en-US" altLang="en-US"/>
          </a:p>
          <a:p>
            <a:endParaRPr lang="en-US" altLang="en-US"/>
          </a:p>
          <a:p>
            <a:r>
              <a:rPr lang="en-US" altLang="en-US"/>
              <a:t>####</a:t>
            </a:r>
          </a:p>
          <a:p>
            <a:r>
              <a:rPr lang="en-US" altLang="en-US"/>
              <a:t>TDAT&lt;-gdpdata.univ[1:15,c("TIME","TRANS","RECOV")]</a:t>
            </a:r>
          </a:p>
          <a:p>
            <a:endParaRPr lang="en-US" altLang="en-US"/>
          </a:p>
          <a:p>
            <a:r>
              <a:rPr lang="en-US" altLang="en-US"/>
              <a:t>TDAT$state="South Carolina"</a:t>
            </a:r>
          </a:p>
          <a:p>
            <a:endParaRPr lang="en-US" altLang="en-US"/>
          </a:p>
          <a:p>
            <a:r>
              <a:rPr lang="en-US" altLang="en-US"/>
              <a:t>write.table(t(predict(mod4,TDAT,level=1)),file="clipboard", sep="\t",col.names=F,row.names=F)</a:t>
            </a:r>
          </a:p>
          <a:p>
            <a:endParaRPr lang="en-US" altLang="en-US"/>
          </a:p>
          <a:p>
            <a:r>
              <a:rPr lang="en-US" altLang="en-US"/>
              <a:t>####</a:t>
            </a:r>
          </a:p>
          <a:p>
            <a:r>
              <a:rPr lang="en-US" altLang="en-US"/>
              <a:t>TDAT&lt;-gdpdata.univ[1:15,c("TIME","TRANS","RECOV")]</a:t>
            </a:r>
          </a:p>
          <a:p>
            <a:endParaRPr lang="en-US" altLang="en-US"/>
          </a:p>
          <a:p>
            <a:r>
              <a:rPr lang="en-US" altLang="en-US"/>
              <a:t>TDAT$state="New Mexico"</a:t>
            </a:r>
          </a:p>
          <a:p>
            <a:endParaRPr lang="en-US" altLang="en-US"/>
          </a:p>
          <a:p>
            <a:r>
              <a:rPr lang="en-US" altLang="en-US"/>
              <a:t>write.table(t(predict(mod4,TDAT,level=1)),file="clipboard", sep="\t",col.names=F,row.names=F)</a:t>
            </a:r>
          </a:p>
          <a:p>
            <a:endParaRPr lang="en-US" altLang="en-US"/>
          </a:p>
          <a:p>
            <a:endParaRPr lang="en-US" altLang="en-US"/>
          </a:p>
          <a:p>
            <a:endParaRPr lang="en-US" altLang="en-US"/>
          </a:p>
        </p:txBody>
      </p:sp>
    </p:spTree>
    <p:extLst>
      <p:ext uri="{BB962C8B-B14F-4D97-AF65-F5344CB8AC3E}">
        <p14:creationId xmlns:p14="http://schemas.microsoft.com/office/powerpoint/2010/main" val="3308483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423863" y="717550"/>
            <a:ext cx="6102350" cy="3433763"/>
          </a:xfrm>
          <a:ln/>
        </p:spPr>
      </p:sp>
      <p:sp>
        <p:nvSpPr>
          <p:cNvPr id="109571" name="Notes Placeholder 2"/>
          <p:cNvSpPr>
            <a:spLocks noGrp="1"/>
          </p:cNvSpPr>
          <p:nvPr>
            <p:ph type="body" idx="1"/>
          </p:nvPr>
        </p:nvSpPr>
        <p:spPr>
          <a:noFill/>
        </p:spPr>
        <p:txBody>
          <a:bodyPr/>
          <a:lstStyle/>
          <a:p>
            <a:endParaRPr lang="en-US" altLang="en-US"/>
          </a:p>
        </p:txBody>
      </p:sp>
      <p:sp>
        <p:nvSpPr>
          <p:cNvPr id="109572" name="Slide Number Placeholder 3"/>
          <p:cNvSpPr>
            <a:spLocks noGrp="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051719-461B-47C7-ABE6-685F86071427}" type="slidenum">
              <a:rPr lang="en-US" altLang="en-US" sz="1000"/>
              <a:pPr>
                <a:spcBef>
                  <a:spcPct val="0"/>
                </a:spcBef>
              </a:pPr>
              <a:t>311</a:t>
            </a:fld>
            <a:endParaRPr lang="en-US" altLang="en-US" sz="1000"/>
          </a:p>
        </p:txBody>
      </p:sp>
    </p:spTree>
    <p:extLst>
      <p:ext uri="{BB962C8B-B14F-4D97-AF65-F5344CB8AC3E}">
        <p14:creationId xmlns:p14="http://schemas.microsoft.com/office/powerpoint/2010/main" val="34331373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20750">
              <a:spcBef>
                <a:spcPct val="30000"/>
              </a:spcBef>
              <a:defRPr sz="1200">
                <a:solidFill>
                  <a:schemeClr val="tx1"/>
                </a:solidFill>
                <a:latin typeface="Times New Roman" pitchFamily="18" charset="0"/>
              </a:defRPr>
            </a:lvl1pPr>
            <a:lvl2pPr marL="742950" indent="-285750" defTabSz="920750">
              <a:spcBef>
                <a:spcPct val="30000"/>
              </a:spcBef>
              <a:defRPr sz="1200">
                <a:solidFill>
                  <a:schemeClr val="tx1"/>
                </a:solidFill>
                <a:latin typeface="Times New Roman" pitchFamily="18" charset="0"/>
              </a:defRPr>
            </a:lvl2pPr>
            <a:lvl3pPr marL="1143000" indent="-228600" defTabSz="920750">
              <a:spcBef>
                <a:spcPct val="30000"/>
              </a:spcBef>
              <a:defRPr sz="1200">
                <a:solidFill>
                  <a:schemeClr val="tx1"/>
                </a:solidFill>
                <a:latin typeface="Times New Roman" pitchFamily="18" charset="0"/>
              </a:defRPr>
            </a:lvl3pPr>
            <a:lvl4pPr marL="1600200" indent="-228600" defTabSz="920750">
              <a:spcBef>
                <a:spcPct val="30000"/>
              </a:spcBef>
              <a:defRPr sz="1200">
                <a:solidFill>
                  <a:schemeClr val="tx1"/>
                </a:solidFill>
                <a:latin typeface="Times New Roman" pitchFamily="18" charset="0"/>
              </a:defRPr>
            </a:lvl4pPr>
            <a:lvl5pPr marL="2057400" indent="-228600" defTabSz="920750">
              <a:spcBef>
                <a:spcPct val="30000"/>
              </a:spcBef>
              <a:defRPr sz="1200">
                <a:solidFill>
                  <a:schemeClr val="tx1"/>
                </a:solidFill>
                <a:latin typeface="Times New Roman" pitchFamily="18" charset="0"/>
              </a:defRPr>
            </a:lvl5pPr>
            <a:lvl6pPr marL="2514600" indent="-228600" defTabSz="920750" eaLnBrk="0" fontAlgn="base" hangingPunct="0">
              <a:spcBef>
                <a:spcPct val="30000"/>
              </a:spcBef>
              <a:spcAft>
                <a:spcPct val="0"/>
              </a:spcAft>
              <a:defRPr sz="1200">
                <a:solidFill>
                  <a:schemeClr val="tx1"/>
                </a:solidFill>
                <a:latin typeface="Times New Roman" pitchFamily="18" charset="0"/>
              </a:defRPr>
            </a:lvl6pPr>
            <a:lvl7pPr marL="2971800" indent="-228600" defTabSz="920750" eaLnBrk="0" fontAlgn="base" hangingPunct="0">
              <a:spcBef>
                <a:spcPct val="30000"/>
              </a:spcBef>
              <a:spcAft>
                <a:spcPct val="0"/>
              </a:spcAft>
              <a:defRPr sz="1200">
                <a:solidFill>
                  <a:schemeClr val="tx1"/>
                </a:solidFill>
                <a:latin typeface="Times New Roman" pitchFamily="18" charset="0"/>
              </a:defRPr>
            </a:lvl7pPr>
            <a:lvl8pPr marL="3429000" indent="-228600" defTabSz="920750" eaLnBrk="0" fontAlgn="base" hangingPunct="0">
              <a:spcBef>
                <a:spcPct val="30000"/>
              </a:spcBef>
              <a:spcAft>
                <a:spcPct val="0"/>
              </a:spcAft>
              <a:defRPr sz="1200">
                <a:solidFill>
                  <a:schemeClr val="tx1"/>
                </a:solidFill>
                <a:latin typeface="Times New Roman" pitchFamily="18" charset="0"/>
              </a:defRPr>
            </a:lvl8pPr>
            <a:lvl9pPr marL="3886200" indent="-228600" defTabSz="9207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90AAE6-2DB5-4BF0-9517-2AEB37C34801}" type="slidenum">
              <a:rPr lang="en-US" altLang="en-US" sz="1000"/>
              <a:pPr>
                <a:spcBef>
                  <a:spcPct val="0"/>
                </a:spcBef>
              </a:pPr>
              <a:t>317</a:t>
            </a:fld>
            <a:endParaRPr lang="en-US" altLang="en-US" sz="1000"/>
          </a:p>
        </p:txBody>
      </p:sp>
      <p:sp>
        <p:nvSpPr>
          <p:cNvPr id="101379" name="Rectangle 2"/>
          <p:cNvSpPr>
            <a:spLocks noGrp="1" noRot="1" noChangeAspect="1" noChangeArrowheads="1" noTextEdit="1"/>
          </p:cNvSpPr>
          <p:nvPr>
            <p:ph type="sldImg"/>
          </p:nvPr>
        </p:nvSpPr>
        <p:spPr>
          <a:xfrm>
            <a:off x="423863" y="717550"/>
            <a:ext cx="6102350" cy="3433763"/>
          </a:xfrm>
          <a:ln/>
        </p:spPr>
      </p:sp>
      <p:sp>
        <p:nvSpPr>
          <p:cNvPr id="101380" name="Rectangle 3"/>
          <p:cNvSpPr>
            <a:spLocks noGrp="1" noChangeArrowheads="1"/>
          </p:cNvSpPr>
          <p:nvPr>
            <p:ph type="body" idx="1"/>
          </p:nvPr>
        </p:nvSpPr>
        <p:spPr>
          <a:noFill/>
        </p:spPr>
        <p:txBody>
          <a:bodyPr/>
          <a:lstStyle/>
          <a:p>
            <a:r>
              <a:rPr lang="en-US" altLang="en-US"/>
              <a:t>TDAT&lt;-gdp.univ[1:15,c("TIME","Trans","Recov")]</a:t>
            </a:r>
          </a:p>
          <a:p>
            <a:endParaRPr lang="en-US" altLang="en-US"/>
          </a:p>
          <a:p>
            <a:r>
              <a:rPr lang="en-US" altLang="en-US"/>
              <a:t>quantile(pinc[,2],c(.33,.66))/1000</a:t>
            </a:r>
          </a:p>
          <a:p>
            <a:endParaRPr lang="en-US" altLang="en-US"/>
          </a:p>
          <a:p>
            <a:r>
              <a:rPr lang="en-US" altLang="en-US"/>
              <a:t>median(pinc[,2])/1000</a:t>
            </a:r>
          </a:p>
          <a:p>
            <a:endParaRPr lang="en-US" altLang="en-US"/>
          </a:p>
          <a:p>
            <a:r>
              <a:rPr lang="en-US" altLang="en-US"/>
              <a:t>TDAT$Pinc20081k=149324.7</a:t>
            </a:r>
          </a:p>
          <a:p>
            <a:endParaRPr lang="en-US" altLang="en-US"/>
          </a:p>
          <a:p>
            <a:r>
              <a:rPr lang="en-US" altLang="en-US"/>
              <a:t>write.table(t(predict(mod4,TDAT,level=0)),file="clipboard", sep="\t",col.names=F,row.names=F)</a:t>
            </a:r>
          </a:p>
          <a:p>
            <a:endParaRPr lang="en-US" altLang="en-US"/>
          </a:p>
        </p:txBody>
      </p:sp>
    </p:spTree>
    <p:extLst>
      <p:ext uri="{BB962C8B-B14F-4D97-AF65-F5344CB8AC3E}">
        <p14:creationId xmlns:p14="http://schemas.microsoft.com/office/powerpoint/2010/main" val="19074902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DD6EB4-B573-41A4-BDAB-E5958CBDF2DC}" type="slidenum">
              <a:rPr lang="en-US" smtClean="0"/>
              <a:t>333</a:t>
            </a:fld>
            <a:endParaRPr lang="en-US"/>
          </a:p>
        </p:txBody>
      </p:sp>
    </p:spTree>
    <p:extLst>
      <p:ext uri="{BB962C8B-B14F-4D97-AF65-F5344CB8AC3E}">
        <p14:creationId xmlns:p14="http://schemas.microsoft.com/office/powerpoint/2010/main" val="3830760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r>
              <a:rPr lang="en-US" sz="1100" dirty="0"/>
              <a:t>&gt; </a:t>
            </a:r>
            <a:r>
              <a:rPr lang="en-US" sz="1100" dirty="0" err="1"/>
              <a:t>xyplot</a:t>
            </a:r>
            <a:r>
              <a:rPr lang="en-US" sz="1100" dirty="0"/>
              <a:t>(JSAT~TIME|UNIT,univbct2[1:432,],</a:t>
            </a:r>
          </a:p>
          <a:p>
            <a:r>
              <a:rPr lang="en-US" sz="1100" dirty="0"/>
              <a:t>+ groups=</a:t>
            </a:r>
            <a:r>
              <a:rPr lang="en-US" sz="1100" dirty="0" err="1"/>
              <a:t>SUBNUM,type</a:t>
            </a:r>
            <a:r>
              <a:rPr lang="en-US" sz="1100" dirty="0"/>
              <a:t>=c("</a:t>
            </a:r>
            <a:r>
              <a:rPr lang="en-US" sz="1100" dirty="0" err="1"/>
              <a:t>p","l</a:t>
            </a:r>
            <a:r>
              <a:rPr lang="en-US" sz="1100" dirty="0"/>
              <a:t>"))</a:t>
            </a:r>
          </a:p>
          <a:p>
            <a:r>
              <a:rPr lang="en-US" sz="1100" dirty="0"/>
              <a:t>&gt; </a:t>
            </a:r>
            <a:r>
              <a:rPr lang="en-US" sz="1100" dirty="0" err="1"/>
              <a:t>tmod</a:t>
            </a:r>
            <a:r>
              <a:rPr lang="en-US" sz="1100" dirty="0"/>
              <a:t>&lt;-</a:t>
            </a:r>
            <a:r>
              <a:rPr lang="en-US" sz="1100" dirty="0" err="1"/>
              <a:t>lme</a:t>
            </a:r>
            <a:r>
              <a:rPr lang="en-US" sz="1100" dirty="0"/>
              <a:t>(JSAT~1,random=~1|UNIT,univbct2,subset=TIME==0,na.action=</a:t>
            </a:r>
            <a:r>
              <a:rPr lang="en-US" sz="1100" dirty="0" err="1"/>
              <a:t>na.omit</a:t>
            </a:r>
            <a:r>
              <a:rPr lang="en-US" sz="1100" dirty="0"/>
              <a:t>)</a:t>
            </a:r>
          </a:p>
          <a:p>
            <a:r>
              <a:rPr lang="en-US" sz="1100" dirty="0"/>
              <a:t>&gt; </a:t>
            </a:r>
            <a:r>
              <a:rPr lang="en-US" sz="1100" dirty="0" err="1"/>
              <a:t>VarCorr</a:t>
            </a:r>
            <a:r>
              <a:rPr lang="en-US" sz="1100" dirty="0"/>
              <a:t>(</a:t>
            </a:r>
            <a:r>
              <a:rPr lang="en-US" sz="1100" dirty="0" err="1"/>
              <a:t>tmod</a:t>
            </a:r>
            <a:r>
              <a:rPr lang="en-US" sz="1100" dirty="0"/>
              <a:t>)</a:t>
            </a:r>
          </a:p>
          <a:p>
            <a:r>
              <a:rPr lang="en-US" sz="1100" dirty="0"/>
              <a:t>UNIT = </a:t>
            </a:r>
            <a:r>
              <a:rPr lang="en-US" sz="1100" dirty="0" err="1"/>
              <a:t>pdLogChol</a:t>
            </a:r>
            <a:r>
              <a:rPr lang="en-US" sz="1100" dirty="0"/>
              <a:t>(1) </a:t>
            </a:r>
          </a:p>
          <a:p>
            <a:r>
              <a:rPr lang="en-US" sz="1100" dirty="0"/>
              <a:t>            Variance   </a:t>
            </a:r>
            <a:r>
              <a:rPr lang="en-US" sz="1100" dirty="0" err="1"/>
              <a:t>StdDev</a:t>
            </a:r>
            <a:r>
              <a:rPr lang="en-US" sz="1100" dirty="0"/>
              <a:t>   </a:t>
            </a:r>
          </a:p>
          <a:p>
            <a:r>
              <a:rPr lang="en-US" sz="1100" dirty="0"/>
              <a:t>(Intercept) 0.07743963 0.2782798</a:t>
            </a:r>
          </a:p>
          <a:p>
            <a:r>
              <a:rPr lang="en-US" sz="1100" dirty="0"/>
              <a:t>Residual    0.88796423 0.9423185</a:t>
            </a:r>
          </a:p>
          <a:p>
            <a:r>
              <a:rPr lang="en-US" sz="1100" dirty="0"/>
              <a:t>&gt; 0.07743963/(0.07743963+0.88796423)</a:t>
            </a:r>
          </a:p>
          <a:p>
            <a:r>
              <a:rPr lang="en-US" sz="1100" dirty="0"/>
              <a:t>[1] 0.08021475</a:t>
            </a:r>
          </a:p>
          <a:p>
            <a:r>
              <a:rPr lang="en-US" sz="1100" dirty="0"/>
              <a:t>&gt; </a:t>
            </a:r>
            <a:r>
              <a:rPr lang="en-US" sz="1100" dirty="0" err="1"/>
              <a:t>tmod</a:t>
            </a:r>
            <a:r>
              <a:rPr lang="en-US" sz="1100" dirty="0"/>
              <a:t>&lt;-</a:t>
            </a:r>
            <a:r>
              <a:rPr lang="en-US" sz="1100" dirty="0" err="1"/>
              <a:t>lme</a:t>
            </a:r>
            <a:r>
              <a:rPr lang="en-US" sz="1100" dirty="0"/>
              <a:t>(JSAT~1,random=~1|UNIT,univbct2,subset=TIME==1,na.action=</a:t>
            </a:r>
            <a:r>
              <a:rPr lang="en-US" sz="1100" dirty="0" err="1"/>
              <a:t>na.omit</a:t>
            </a:r>
            <a:r>
              <a:rPr lang="en-US" sz="1100" dirty="0"/>
              <a:t>)</a:t>
            </a:r>
          </a:p>
          <a:p>
            <a:r>
              <a:rPr lang="en-US" sz="1100" dirty="0"/>
              <a:t>&gt; </a:t>
            </a:r>
            <a:r>
              <a:rPr lang="en-US" sz="1100" dirty="0" err="1"/>
              <a:t>VarCorr</a:t>
            </a:r>
            <a:r>
              <a:rPr lang="en-US" sz="1100" dirty="0"/>
              <a:t>(</a:t>
            </a:r>
            <a:r>
              <a:rPr lang="en-US" sz="1100" dirty="0" err="1"/>
              <a:t>tmod</a:t>
            </a:r>
            <a:r>
              <a:rPr lang="en-US" sz="1100" dirty="0"/>
              <a:t>)</a:t>
            </a:r>
          </a:p>
          <a:p>
            <a:r>
              <a:rPr lang="en-US" sz="1100" dirty="0"/>
              <a:t>UNIT = </a:t>
            </a:r>
            <a:r>
              <a:rPr lang="en-US" sz="1100" dirty="0" err="1"/>
              <a:t>pdLogChol</a:t>
            </a:r>
            <a:r>
              <a:rPr lang="en-US" sz="1100" dirty="0"/>
              <a:t>(1) </a:t>
            </a:r>
          </a:p>
          <a:p>
            <a:r>
              <a:rPr lang="en-US" sz="1100" dirty="0"/>
              <a:t>            Variance   </a:t>
            </a:r>
            <a:r>
              <a:rPr lang="en-US" sz="1100" dirty="0" err="1"/>
              <a:t>StdDev</a:t>
            </a:r>
            <a:r>
              <a:rPr lang="en-US" sz="1100" dirty="0"/>
              <a:t>   </a:t>
            </a:r>
          </a:p>
          <a:p>
            <a:r>
              <a:rPr lang="en-US" sz="1100" dirty="0"/>
              <a:t>(Intercept) 0.01812596 0.1346327</a:t>
            </a:r>
          </a:p>
          <a:p>
            <a:r>
              <a:rPr lang="en-US" sz="1100" dirty="0"/>
              <a:t>Residual    0.86234759 0.9286267</a:t>
            </a:r>
          </a:p>
          <a:p>
            <a:r>
              <a:rPr lang="en-US" sz="1100" dirty="0"/>
              <a:t>&gt; 0.01812596/(0.01812596+0.86234759)</a:t>
            </a:r>
          </a:p>
          <a:p>
            <a:r>
              <a:rPr lang="en-US" sz="1100" dirty="0"/>
              <a:t>[1] 0.0205866</a:t>
            </a:r>
          </a:p>
          <a:p>
            <a:r>
              <a:rPr lang="en-US" sz="1100" dirty="0"/>
              <a:t>&gt; </a:t>
            </a:r>
            <a:r>
              <a:rPr lang="en-US" sz="1100" dirty="0" err="1"/>
              <a:t>tmod</a:t>
            </a:r>
            <a:r>
              <a:rPr lang="en-US" sz="1100" dirty="0"/>
              <a:t>&lt;-</a:t>
            </a:r>
            <a:r>
              <a:rPr lang="en-US" sz="1100" dirty="0" err="1"/>
              <a:t>lme</a:t>
            </a:r>
            <a:r>
              <a:rPr lang="en-US" sz="1100" dirty="0"/>
              <a:t>(JSAT~1,random=~1|UNIT,univbct2,subset=TIME==2,na.action=</a:t>
            </a:r>
            <a:r>
              <a:rPr lang="en-US" sz="1100" dirty="0" err="1"/>
              <a:t>na.omit</a:t>
            </a:r>
            <a:r>
              <a:rPr lang="en-US" sz="1100" dirty="0"/>
              <a:t>)</a:t>
            </a:r>
          </a:p>
          <a:p>
            <a:r>
              <a:rPr lang="en-US" sz="1100" dirty="0"/>
              <a:t>&gt; </a:t>
            </a:r>
            <a:r>
              <a:rPr lang="en-US" sz="1100" dirty="0" err="1"/>
              <a:t>VarCorr</a:t>
            </a:r>
            <a:r>
              <a:rPr lang="en-US" sz="1100" dirty="0"/>
              <a:t>(</a:t>
            </a:r>
            <a:r>
              <a:rPr lang="en-US" sz="1100" dirty="0" err="1"/>
              <a:t>tmod</a:t>
            </a:r>
            <a:r>
              <a:rPr lang="en-US" sz="1100" dirty="0"/>
              <a:t>)</a:t>
            </a:r>
          </a:p>
          <a:p>
            <a:r>
              <a:rPr lang="en-US" sz="1100" dirty="0"/>
              <a:t>UNIT = </a:t>
            </a:r>
            <a:r>
              <a:rPr lang="en-US" sz="1100" dirty="0" err="1"/>
              <a:t>pdLogChol</a:t>
            </a:r>
            <a:r>
              <a:rPr lang="en-US" sz="1100" dirty="0"/>
              <a:t>(1) </a:t>
            </a:r>
          </a:p>
          <a:p>
            <a:r>
              <a:rPr lang="en-US" sz="1100" dirty="0"/>
              <a:t>            Variance    </a:t>
            </a:r>
            <a:r>
              <a:rPr lang="en-US" sz="1100" dirty="0" err="1"/>
              <a:t>StdDev</a:t>
            </a:r>
            <a:r>
              <a:rPr lang="en-US" sz="1100" dirty="0"/>
              <a:t>    </a:t>
            </a:r>
          </a:p>
          <a:p>
            <a:r>
              <a:rPr lang="en-US" sz="1100" dirty="0"/>
              <a:t>(Intercept) 0.008336679 0.09130542</a:t>
            </a:r>
          </a:p>
          <a:p>
            <a:r>
              <a:rPr lang="en-US" sz="1100" dirty="0"/>
              <a:t>Residual    0.718433001 0.84760427</a:t>
            </a:r>
          </a:p>
          <a:p>
            <a:r>
              <a:rPr lang="en-US" sz="1100" dirty="0"/>
              <a:t>&gt; 0.008336679/(0.008336679+0.718433001)</a:t>
            </a:r>
          </a:p>
          <a:p>
            <a:r>
              <a:rPr lang="en-US" sz="1100" dirty="0"/>
              <a:t>[1] 0.01147087</a:t>
            </a:r>
          </a:p>
          <a:p>
            <a:r>
              <a:rPr lang="en-US" sz="1100" dirty="0"/>
              <a:t>&gt; M2a&lt;-</a:t>
            </a:r>
            <a:r>
              <a:rPr lang="en-US" sz="1100" dirty="0" err="1"/>
              <a:t>lme</a:t>
            </a:r>
            <a:r>
              <a:rPr lang="en-US" sz="1100" dirty="0"/>
              <a:t>(</a:t>
            </a:r>
            <a:r>
              <a:rPr lang="en-US" sz="1100" dirty="0" err="1"/>
              <a:t>JSAT</a:t>
            </a:r>
            <a:r>
              <a:rPr lang="en-US" sz="1100" dirty="0"/>
              <a:t> ~ TIME, random = list(UNIT=</a:t>
            </a:r>
            <a:r>
              <a:rPr lang="en-US" sz="1100" dirty="0" err="1"/>
              <a:t>pdSymm</a:t>
            </a:r>
            <a:r>
              <a:rPr lang="en-US" sz="1100" dirty="0"/>
              <a:t>(~TIME),</a:t>
            </a:r>
            <a:r>
              <a:rPr lang="en-US" sz="1100" dirty="0" err="1"/>
              <a:t>SUBNUM</a:t>
            </a:r>
            <a:r>
              <a:rPr lang="en-US" sz="1100" dirty="0"/>
              <a:t>=</a:t>
            </a:r>
            <a:r>
              <a:rPr lang="en-US" sz="1100" dirty="0" err="1"/>
              <a:t>pdIdent</a:t>
            </a:r>
            <a:r>
              <a:rPr lang="en-US" sz="1100" dirty="0"/>
              <a:t>(~1)),</a:t>
            </a:r>
          </a:p>
          <a:p>
            <a:r>
              <a:rPr lang="en-US" sz="1100" dirty="0"/>
              <a:t>+ data = univbct2,na.action=</a:t>
            </a:r>
            <a:r>
              <a:rPr lang="en-US" sz="1100" dirty="0" err="1"/>
              <a:t>na.omit,control</a:t>
            </a:r>
            <a:r>
              <a:rPr lang="en-US" sz="1100" dirty="0"/>
              <a:t>=</a:t>
            </a:r>
            <a:r>
              <a:rPr lang="en-US" sz="1100" dirty="0" err="1"/>
              <a:t>csettings</a:t>
            </a:r>
            <a:r>
              <a:rPr lang="en-US" sz="1100" dirty="0"/>
              <a:t>)</a:t>
            </a:r>
          </a:p>
          <a:p>
            <a:r>
              <a:rPr lang="en-US" sz="1100" dirty="0"/>
              <a:t>&gt; M2b&lt;-update(M2a,weights=</a:t>
            </a:r>
            <a:r>
              <a:rPr lang="en-US" sz="1100" dirty="0" err="1"/>
              <a:t>varExp</a:t>
            </a:r>
            <a:r>
              <a:rPr lang="en-US" sz="1100" dirty="0"/>
              <a:t>( form = ~ TIME))</a:t>
            </a:r>
          </a:p>
          <a:p>
            <a:r>
              <a:rPr lang="en-US" sz="1100" dirty="0"/>
              <a:t>&gt; </a:t>
            </a:r>
            <a:r>
              <a:rPr lang="en-US" sz="1100" dirty="0" err="1"/>
              <a:t>anova</a:t>
            </a:r>
            <a:r>
              <a:rPr lang="en-US" sz="1100" dirty="0"/>
              <a:t>(M2a,M2b)</a:t>
            </a:r>
          </a:p>
          <a:p>
            <a:r>
              <a:rPr lang="en-US" sz="1100" dirty="0"/>
              <a:t>    Model </a:t>
            </a:r>
            <a:r>
              <a:rPr lang="en-US" sz="1100" dirty="0" err="1"/>
              <a:t>df</a:t>
            </a:r>
            <a:r>
              <a:rPr lang="en-US" sz="1100" dirty="0"/>
              <a:t>      AIC      BIC    </a:t>
            </a:r>
            <a:r>
              <a:rPr lang="en-US" sz="1100" dirty="0" err="1"/>
              <a:t>logLik</a:t>
            </a:r>
            <a:r>
              <a:rPr lang="en-US" sz="1100" dirty="0"/>
              <a:t>   Test  </a:t>
            </a:r>
            <a:r>
              <a:rPr lang="en-US" sz="1100" dirty="0" err="1"/>
              <a:t>L.Ratio</a:t>
            </a:r>
            <a:r>
              <a:rPr lang="en-US" sz="1100" dirty="0"/>
              <a:t> p-value</a:t>
            </a:r>
          </a:p>
          <a:p>
            <a:r>
              <a:rPr lang="en-US" sz="1100" dirty="0"/>
              <a:t>M2a     1  7 3333.408 3369.858 -1659.704                        </a:t>
            </a:r>
          </a:p>
          <a:p>
            <a:r>
              <a:rPr lang="en-US" sz="1100" dirty="0"/>
              <a:t>M2b     2  8 3327.897 3369.554 -1655.949 1 vs 2 7.510725  0.0061</a:t>
            </a:r>
          </a:p>
        </p:txBody>
      </p:sp>
      <p:sp>
        <p:nvSpPr>
          <p:cNvPr id="4" name="Slide Number Placeholder 3"/>
          <p:cNvSpPr>
            <a:spLocks noGrp="1"/>
          </p:cNvSpPr>
          <p:nvPr>
            <p:ph type="sldNum" sz="quarter" idx="10"/>
          </p:nvPr>
        </p:nvSpPr>
        <p:spPr/>
        <p:txBody>
          <a:bodyPr/>
          <a:lstStyle/>
          <a:p>
            <a:fld id="{59DD6EB4-B573-41A4-BDAB-E5958CBDF2DC}" type="slidenum">
              <a:rPr lang="en-US" smtClean="0"/>
              <a:t>334</a:t>
            </a:fld>
            <a:endParaRPr lang="en-US"/>
          </a:p>
        </p:txBody>
      </p:sp>
    </p:spTree>
    <p:extLst>
      <p:ext uri="{BB962C8B-B14F-4D97-AF65-F5344CB8AC3E}">
        <p14:creationId xmlns:p14="http://schemas.microsoft.com/office/powerpoint/2010/main" val="804201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&gt; RWG.OUT&lt;-</a:t>
            </a:r>
            <a:r>
              <a:rPr lang="en-US" altLang="en-US" dirty="0" err="1"/>
              <a:t>rwg.sim</a:t>
            </a:r>
            <a:r>
              <a:rPr lang="en-US" altLang="en-US" dirty="0"/>
              <a:t>(</a:t>
            </a:r>
            <a:r>
              <a:rPr lang="en-US" altLang="en-US" dirty="0" err="1"/>
              <a:t>gsize</a:t>
            </a:r>
            <a:r>
              <a:rPr lang="en-US" altLang="en-US" dirty="0"/>
              <a:t>=5,nresp=5,nrep=10000)</a:t>
            </a:r>
          </a:p>
          <a:p>
            <a:r>
              <a:rPr lang="en-US" altLang="en-US" dirty="0"/>
              <a:t>&gt; quantile(RWG.OUT,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1            0.95             0.85</a:t>
            </a:r>
          </a:p>
          <a:p>
            <a:r>
              <a:rPr lang="en-US" altLang="en-US" dirty="0"/>
              <a:t>2            0.99             1.00</a:t>
            </a:r>
          </a:p>
          <a:p>
            <a:r>
              <a:rPr lang="en-US" altLang="en-US" dirty="0"/>
              <a:t>&gt; histogram(</a:t>
            </a:r>
            <a:r>
              <a:rPr lang="en-US" altLang="en-US" dirty="0" err="1"/>
              <a:t>RWG.OUT$rwg,col</a:t>
            </a:r>
            <a:r>
              <a:rPr lang="en-US" altLang="en-US" dirty="0"/>
              <a:t>="</a:t>
            </a:r>
            <a:r>
              <a:rPr lang="en-US" altLang="en-US" dirty="0" err="1"/>
              <a:t>lightsteelblue</a:t>
            </a:r>
            <a:r>
              <a:rPr lang="en-US" altLang="en-US" dirty="0"/>
              <a:t>",</a:t>
            </a:r>
            <a:r>
              <a:rPr lang="en-US" altLang="en-US" dirty="0" err="1"/>
              <a:t>xlab</a:t>
            </a:r>
            <a:r>
              <a:rPr lang="en-US" altLang="en-US" dirty="0"/>
              <a:t>=list("Group size =5 \n 95% Confidence Interval = 0.85",cex=1.5))</a:t>
            </a:r>
          </a:p>
          <a:p>
            <a:endParaRPr lang="en-US" altLang="en-US" dirty="0"/>
          </a:p>
          <a:p>
            <a:r>
              <a:rPr lang="en-US" altLang="en-US" dirty="0"/>
              <a:t>&gt; RWG.OUT2&lt;-</a:t>
            </a:r>
            <a:r>
              <a:rPr lang="en-US" altLang="en-US" dirty="0" err="1"/>
              <a:t>rwg.sim</a:t>
            </a:r>
            <a:r>
              <a:rPr lang="en-US" altLang="en-US" dirty="0"/>
              <a:t>(</a:t>
            </a:r>
            <a:r>
              <a:rPr lang="en-US" altLang="en-US" dirty="0" err="1"/>
              <a:t>gsize</a:t>
            </a:r>
            <a:r>
              <a:rPr lang="en-US" altLang="en-US" dirty="0"/>
              <a:t>=30,nresp=5,nrep=10000)</a:t>
            </a:r>
          </a:p>
          <a:p>
            <a:r>
              <a:rPr lang="en-US" altLang="en-US" dirty="0"/>
              <a:t>&gt; quantile(RWG.OUT2, c(.95,.99))</a:t>
            </a:r>
          </a:p>
          <a:p>
            <a:r>
              <a:rPr lang="en-US" altLang="en-US" dirty="0"/>
              <a:t>  </a:t>
            </a:r>
            <a:r>
              <a:rPr lang="en-US" altLang="en-US" dirty="0" err="1"/>
              <a:t>quantile.values</a:t>
            </a:r>
            <a:r>
              <a:rPr lang="en-US" altLang="en-US" dirty="0"/>
              <a:t> </a:t>
            </a:r>
            <a:r>
              <a:rPr lang="en-US" altLang="en-US" dirty="0" err="1"/>
              <a:t>confint.estimate</a:t>
            </a:r>
            <a:endParaRPr lang="en-US" altLang="en-US" dirty="0"/>
          </a:p>
          <a:p>
            <a:r>
              <a:rPr lang="en-US" altLang="en-US" dirty="0"/>
              <a:t>1            0.95        0.2620690</a:t>
            </a:r>
          </a:p>
          <a:p>
            <a:r>
              <a:rPr lang="en-US" altLang="en-US" dirty="0"/>
              <a:t>2            0.99        0.3672414</a:t>
            </a:r>
          </a:p>
          <a:p>
            <a:r>
              <a:rPr lang="en-US" altLang="en-US" dirty="0"/>
              <a:t>&gt; histogram(RWG.OUT2$rwg,col="</a:t>
            </a:r>
            <a:r>
              <a:rPr lang="en-US" altLang="en-US" dirty="0" err="1"/>
              <a:t>lightsteelblue</a:t>
            </a:r>
            <a:r>
              <a:rPr lang="en-US" altLang="en-US" dirty="0"/>
              <a:t>",</a:t>
            </a:r>
            <a:r>
              <a:rPr lang="en-US" altLang="en-US" dirty="0" err="1"/>
              <a:t>xlab</a:t>
            </a:r>
            <a:r>
              <a:rPr lang="en-US" altLang="en-US" dirty="0"/>
              <a:t>=list("Group size =30 \n 95% Confidence Interval = 0.26",cex=1.5))</a:t>
            </a:r>
          </a:p>
          <a:p>
            <a:endParaRPr lang="en-US" dirty="0"/>
          </a:p>
        </p:txBody>
      </p:sp>
      <p:sp>
        <p:nvSpPr>
          <p:cNvPr id="4" name="Slide Number Placeholder 3"/>
          <p:cNvSpPr>
            <a:spLocks noGrp="1"/>
          </p:cNvSpPr>
          <p:nvPr>
            <p:ph type="sldNum" sz="quarter" idx="5"/>
          </p:nvPr>
        </p:nvSpPr>
        <p:spPr/>
        <p:txBody>
          <a:bodyPr/>
          <a:lstStyle/>
          <a:p>
            <a:fld id="{C149EEB9-1E5D-4336-B1B3-152F63E4D131}" type="slidenum">
              <a:rPr lang="en-US" smtClean="0"/>
              <a:t>92</a:t>
            </a:fld>
            <a:endParaRPr lang="en-US" dirty="0"/>
          </a:p>
        </p:txBody>
      </p:sp>
    </p:spTree>
    <p:extLst>
      <p:ext uri="{BB962C8B-B14F-4D97-AF65-F5344CB8AC3E}">
        <p14:creationId xmlns:p14="http://schemas.microsoft.com/office/powerpoint/2010/main" val="29276815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17550"/>
            <a:ext cx="6102350" cy="3433763"/>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59DD6EB4-B573-41A4-BDAB-E5958CBDF2DC}" type="slidenum">
              <a:rPr lang="en-US" smtClean="0"/>
              <a:t>335</a:t>
            </a:fld>
            <a:endParaRPr lang="en-US"/>
          </a:p>
        </p:txBody>
      </p:sp>
    </p:spTree>
    <p:extLst>
      <p:ext uri="{BB962C8B-B14F-4D97-AF65-F5344CB8AC3E}">
        <p14:creationId xmlns:p14="http://schemas.microsoft.com/office/powerpoint/2010/main" val="3106128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Emblem">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109224" y="585894"/>
            <a:ext cx="1973552" cy="1973552"/>
          </a:xfrm>
          <a:prstGeom prst="rect">
            <a:avLst/>
          </a:prstGeom>
        </p:spPr>
      </p:pic>
    </p:spTree>
    <p:extLst>
      <p:ext uri="{BB962C8B-B14F-4D97-AF65-F5344CB8AC3E}">
        <p14:creationId xmlns:p14="http://schemas.microsoft.com/office/powerpoint/2010/main" val="266479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1C92F-20CE-B356-ABBC-23631B939A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840F2-6A85-C541-D122-47676CA35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1AF04-5D6E-07FA-3E96-7BE481139167}"/>
              </a:ext>
            </a:extLst>
          </p:cNvPr>
          <p:cNvSpPr>
            <a:spLocks noGrp="1"/>
          </p:cNvSpPr>
          <p:nvPr>
            <p:ph type="dt" sz="half" idx="10"/>
          </p:nvPr>
        </p:nvSpPr>
        <p:spPr/>
        <p:txBody>
          <a:bodyPr/>
          <a:lstStyle/>
          <a:p>
            <a:fld id="{E368D23D-D6DE-489B-8448-7C4867B5B2AE}" type="datetimeFigureOut">
              <a:rPr lang="en-US" smtClean="0"/>
              <a:t>9/13/2022</a:t>
            </a:fld>
            <a:endParaRPr lang="en-US"/>
          </a:p>
        </p:txBody>
      </p:sp>
      <p:sp>
        <p:nvSpPr>
          <p:cNvPr id="5" name="Footer Placeholder 4">
            <a:extLst>
              <a:ext uri="{FF2B5EF4-FFF2-40B4-BE49-F238E27FC236}">
                <a16:creationId xmlns:a16="http://schemas.microsoft.com/office/drawing/2014/main" id="{87409FD3-4D99-33FF-8293-7561F48A2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F17E7-E661-19CC-D08D-5C28FD6DB0CF}"/>
              </a:ext>
            </a:extLst>
          </p:cNvPr>
          <p:cNvSpPr>
            <a:spLocks noGrp="1"/>
          </p:cNvSpPr>
          <p:nvPr>
            <p:ph type="sldNum" sz="quarter" idx="12"/>
          </p:nvPr>
        </p:nvSpPr>
        <p:spPr/>
        <p:txBody>
          <a:bodyPr/>
          <a:lstStyle/>
          <a:p>
            <a:fld id="{6BFA00B8-F5B5-4048-A574-3535B8E2B651}" type="slidenum">
              <a:rPr lang="en-US" smtClean="0"/>
              <a:t>‹#›</a:t>
            </a:fld>
            <a:endParaRPr lang="en-US"/>
          </a:p>
        </p:txBody>
      </p:sp>
    </p:spTree>
    <p:extLst>
      <p:ext uri="{BB962C8B-B14F-4D97-AF65-F5344CB8AC3E}">
        <p14:creationId xmlns:p14="http://schemas.microsoft.com/office/powerpoint/2010/main" val="72891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onogram 2 Color">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110934" y="585894"/>
            <a:ext cx="1970131" cy="1973552"/>
          </a:xfrm>
          <a:prstGeom prst="rect">
            <a:avLst/>
          </a:prstGeom>
        </p:spPr>
      </p:pic>
    </p:spTree>
    <p:extLst>
      <p:ext uri="{BB962C8B-B14F-4D97-AF65-F5344CB8AC3E}">
        <p14:creationId xmlns:p14="http://schemas.microsoft.com/office/powerpoint/2010/main" val="2011464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onogram Orang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110934" y="585894"/>
            <a:ext cx="1970131" cy="1973551"/>
          </a:xfrm>
          <a:prstGeom prst="rect">
            <a:avLst/>
          </a:prstGeom>
        </p:spPr>
      </p:pic>
    </p:spTree>
    <p:extLst>
      <p:ext uri="{BB962C8B-B14F-4D97-AF65-F5344CB8AC3E}">
        <p14:creationId xmlns:p14="http://schemas.microsoft.com/office/powerpoint/2010/main" val="2013388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nogram Wordmark">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75897" y="205964"/>
            <a:ext cx="5240206" cy="2096081"/>
          </a:xfrm>
          <a:prstGeom prst="rect">
            <a:avLst/>
          </a:prstGeom>
        </p:spPr>
      </p:pic>
    </p:spTree>
    <p:extLst>
      <p:ext uri="{BB962C8B-B14F-4D97-AF65-F5344CB8AC3E}">
        <p14:creationId xmlns:p14="http://schemas.microsoft.com/office/powerpoint/2010/main" val="187138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Wordmark Footer">
    <p:spTree>
      <p:nvGrpSpPr>
        <p:cNvPr id="1" name=""/>
        <p:cNvGrpSpPr/>
        <p:nvPr/>
      </p:nvGrpSpPr>
      <p:grpSpPr>
        <a:xfrm>
          <a:off x="0" y="0"/>
          <a:ext cx="0" cy="0"/>
          <a:chOff x="0" y="0"/>
          <a:chExt cx="0" cy="0"/>
        </a:xfrm>
      </p:grpSpPr>
      <p:sp>
        <p:nvSpPr>
          <p:cNvPr id="7" name="Rectangle 6"/>
          <p:cNvSpPr/>
          <p:nvPr userDrawn="1"/>
        </p:nvSpPr>
        <p:spPr>
          <a:xfrm>
            <a:off x="0" y="6228863"/>
            <a:ext cx="12192000" cy="620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579419"/>
            <a:ext cx="10515600" cy="43620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353800" y="6464043"/>
            <a:ext cx="457200" cy="190307"/>
          </a:xfrm>
        </p:spPr>
        <p:txBody>
          <a:bodyPr/>
          <a:lstStyle>
            <a:lvl1pPr>
              <a:defRPr>
                <a:solidFill>
                  <a:schemeClr val="bg1"/>
                </a:solidFill>
              </a:defRPr>
            </a:lvl1pPr>
          </a:lstStyle>
          <a:p>
            <a:fld id="{C68DACDF-E1A9-A04C-A5FF-FC2443684BF5}" type="slidenum">
              <a:rPr lang="en-US" smtClean="0"/>
              <a:pPr/>
              <a:t>‹#›</a:t>
            </a:fld>
            <a:endParaRPr lang="en-US" dirty="0"/>
          </a:p>
        </p:txBody>
      </p:sp>
      <p:cxnSp>
        <p:nvCxnSpPr>
          <p:cNvPr id="8" name="Straight Connector 7"/>
          <p:cNvCxnSpPr/>
          <p:nvPr userDrawn="1"/>
        </p:nvCxnSpPr>
        <p:spPr>
          <a:xfrm>
            <a:off x="0" y="6138438"/>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225" y="6228863"/>
            <a:ext cx="3432175" cy="600320"/>
          </a:xfrm>
          <a:prstGeom prst="rect">
            <a:avLst/>
          </a:prstGeom>
        </p:spPr>
      </p:pic>
      <p:sp>
        <p:nvSpPr>
          <p:cNvPr id="4" name="Footer Placeholder 3">
            <a:extLst>
              <a:ext uri="{FF2B5EF4-FFF2-40B4-BE49-F238E27FC236}">
                <a16:creationId xmlns:a16="http://schemas.microsoft.com/office/drawing/2014/main" id="{53810611-3124-B245-E4E9-E68FD79A28B3}"/>
              </a:ext>
            </a:extLst>
          </p:cNvPr>
          <p:cNvSpPr>
            <a:spLocks noGrp="1"/>
          </p:cNvSpPr>
          <p:nvPr>
            <p:ph type="ftr" sz="quarter" idx="11"/>
          </p:nvPr>
        </p:nvSpPr>
        <p:spPr>
          <a:xfrm>
            <a:off x="4038600" y="6461729"/>
            <a:ext cx="7315200" cy="190307"/>
          </a:xfrm>
        </p:spPr>
        <p:txBody>
          <a:bodyPr/>
          <a:lstStyle>
            <a:lvl1pPr>
              <a:defRPr>
                <a:solidFill>
                  <a:schemeClr val="bg1"/>
                </a:solidFill>
              </a:defRPr>
            </a:lvl1pPr>
          </a:lstStyle>
          <a:p>
            <a:r>
              <a:rPr lang="en-US" dirty="0"/>
              <a:t>Kautz – Intro to Methods BLITZ Slides</a:t>
            </a:r>
          </a:p>
        </p:txBody>
      </p:sp>
    </p:spTree>
    <p:extLst>
      <p:ext uri="{BB962C8B-B14F-4D97-AF65-F5344CB8AC3E}">
        <p14:creationId xmlns:p14="http://schemas.microsoft.com/office/powerpoint/2010/main" val="106586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rcle Foo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74E77A-F3AF-2642-9310-AD4C753862B7}"/>
              </a:ext>
            </a:extLst>
          </p:cNvPr>
          <p:cNvSpPr/>
          <p:nvPr userDrawn="1"/>
        </p:nvSpPr>
        <p:spPr>
          <a:xfrm>
            <a:off x="0" y="6228863"/>
            <a:ext cx="12192000" cy="6201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cxnSp>
        <p:nvCxnSpPr>
          <p:cNvPr id="10" name="Straight Connector 9">
            <a:extLst>
              <a:ext uri="{FF2B5EF4-FFF2-40B4-BE49-F238E27FC236}">
                <a16:creationId xmlns:a16="http://schemas.microsoft.com/office/drawing/2014/main" id="{11B1F3F2-2AC7-B443-8B2E-4E2C0AEEA1A6}"/>
              </a:ext>
            </a:extLst>
          </p:cNvPr>
          <p:cNvCxnSpPr/>
          <p:nvPr userDrawn="1"/>
        </p:nvCxnSpPr>
        <p:spPr>
          <a:xfrm>
            <a:off x="0" y="6138438"/>
            <a:ext cx="12192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1353800" y="6461729"/>
            <a:ext cx="457200" cy="190307"/>
          </a:xfrm>
        </p:spPr>
        <p:txBody>
          <a:bodyPr/>
          <a:lstStyle>
            <a:lvl1pPr>
              <a:defRPr>
                <a:solidFill>
                  <a:schemeClr val="bg1"/>
                </a:solidFill>
              </a:defRPr>
            </a:lvl1pPr>
          </a:lstStyle>
          <a:p>
            <a:fld id="{C68DACDF-E1A9-A04C-A5FF-FC2443684BF5}"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93552" y="6303180"/>
            <a:ext cx="471466" cy="471466"/>
          </a:xfrm>
          <a:prstGeom prst="rect">
            <a:avLst/>
          </a:prstGeom>
        </p:spPr>
      </p:pic>
      <p:sp>
        <p:nvSpPr>
          <p:cNvPr id="12" name="Content Placeholder 11">
            <a:extLst>
              <a:ext uri="{FF2B5EF4-FFF2-40B4-BE49-F238E27FC236}">
                <a16:creationId xmlns:a16="http://schemas.microsoft.com/office/drawing/2014/main" id="{2864F1B8-AFCD-9B4D-A310-FC0F8BAA1D91}"/>
              </a:ext>
            </a:extLst>
          </p:cNvPr>
          <p:cNvSpPr>
            <a:spLocks noGrp="1"/>
          </p:cNvSpPr>
          <p:nvPr>
            <p:ph sz="quarter" idx="13"/>
          </p:nvPr>
        </p:nvSpPr>
        <p:spPr>
          <a:xfrm>
            <a:off x="838200" y="1565566"/>
            <a:ext cx="10515600" cy="4211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a:extLst>
              <a:ext uri="{FF2B5EF4-FFF2-40B4-BE49-F238E27FC236}">
                <a16:creationId xmlns:a16="http://schemas.microsoft.com/office/drawing/2014/main" id="{F257C135-7585-C5AB-5D8F-0B7C5EF75325}"/>
              </a:ext>
            </a:extLst>
          </p:cNvPr>
          <p:cNvSpPr>
            <a:spLocks noGrp="1"/>
          </p:cNvSpPr>
          <p:nvPr>
            <p:ph type="ftr" sz="quarter" idx="11"/>
          </p:nvPr>
        </p:nvSpPr>
        <p:spPr>
          <a:xfrm>
            <a:off x="4038600" y="6461729"/>
            <a:ext cx="7315200" cy="190307"/>
          </a:xfrm>
        </p:spPr>
        <p:txBody>
          <a:bodyPr/>
          <a:lstStyle>
            <a:lvl1pPr>
              <a:defRPr>
                <a:solidFill>
                  <a:schemeClr val="bg1"/>
                </a:solidFill>
              </a:defRPr>
            </a:lvl1pPr>
          </a:lstStyle>
          <a:p>
            <a:r>
              <a:rPr lang="en-US" dirty="0"/>
              <a:t>Kautz – Intro to Methods BLITZ Slides</a:t>
            </a:r>
          </a:p>
        </p:txBody>
      </p:sp>
    </p:spTree>
    <p:extLst>
      <p:ext uri="{BB962C8B-B14F-4D97-AF65-F5344CB8AC3E}">
        <p14:creationId xmlns:p14="http://schemas.microsoft.com/office/powerpoint/2010/main" val="401345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2">
                    <a:lumMod val="75000"/>
                  </a:schemeClr>
                </a:solidFill>
              </a:defRPr>
            </a:lvl1pPr>
          </a:lstStyle>
          <a:p>
            <a:fld id="{C68DACDF-E1A9-A04C-A5FF-FC2443684BF5}" type="slidenum">
              <a:rPr lang="en-US" smtClean="0"/>
              <a:pPr/>
              <a:t>‹#›</a:t>
            </a:fld>
            <a:endParaRPr lang="en-US" dirty="0"/>
          </a:p>
        </p:txBody>
      </p:sp>
      <p:sp>
        <p:nvSpPr>
          <p:cNvPr id="2" name="Footer Placeholder 3">
            <a:extLst>
              <a:ext uri="{FF2B5EF4-FFF2-40B4-BE49-F238E27FC236}">
                <a16:creationId xmlns:a16="http://schemas.microsoft.com/office/drawing/2014/main" id="{6267805F-57FE-581A-3EDE-D8B9B79BB7AE}"/>
              </a:ext>
            </a:extLst>
          </p:cNvPr>
          <p:cNvSpPr>
            <a:spLocks noGrp="1"/>
          </p:cNvSpPr>
          <p:nvPr>
            <p:ph type="ftr" sz="quarter" idx="11"/>
          </p:nvPr>
        </p:nvSpPr>
        <p:spPr>
          <a:xfrm>
            <a:off x="4038600" y="6461729"/>
            <a:ext cx="7315200" cy="190307"/>
          </a:xfrm>
        </p:spPr>
        <p:txBody>
          <a:bodyPr/>
          <a:lstStyle/>
          <a:p>
            <a:r>
              <a:rPr lang="en-US" dirty="0"/>
              <a:t>Kautz – Intro to Methods BLITZ Slides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DB39-ECCE-6E52-6019-153683A407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B3D1EF-1774-4A85-38EB-12F7297CAE6B}"/>
              </a:ext>
            </a:extLst>
          </p:cNvPr>
          <p:cNvSpPr>
            <a:spLocks noGrp="1"/>
          </p:cNvSpPr>
          <p:nvPr>
            <p:ph type="dt" sz="half" idx="10"/>
          </p:nvPr>
        </p:nvSpPr>
        <p:spPr/>
        <p:txBody>
          <a:bodyPr/>
          <a:lstStyle/>
          <a:p>
            <a:fld id="{E368D23D-D6DE-489B-8448-7C4867B5B2AE}" type="datetimeFigureOut">
              <a:rPr lang="en-US" smtClean="0"/>
              <a:t>9/13/2022</a:t>
            </a:fld>
            <a:endParaRPr lang="en-US"/>
          </a:p>
        </p:txBody>
      </p:sp>
      <p:sp>
        <p:nvSpPr>
          <p:cNvPr id="4" name="Footer Placeholder 3">
            <a:extLst>
              <a:ext uri="{FF2B5EF4-FFF2-40B4-BE49-F238E27FC236}">
                <a16:creationId xmlns:a16="http://schemas.microsoft.com/office/drawing/2014/main" id="{14B6A67A-5DD1-E9A9-C7EF-CEC4C0F6D4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01286E-4105-A146-2865-E9CA573AE749}"/>
              </a:ext>
            </a:extLst>
          </p:cNvPr>
          <p:cNvSpPr>
            <a:spLocks noGrp="1"/>
          </p:cNvSpPr>
          <p:nvPr>
            <p:ph type="sldNum" sz="quarter" idx="12"/>
          </p:nvPr>
        </p:nvSpPr>
        <p:spPr/>
        <p:txBody>
          <a:bodyPr/>
          <a:lstStyle/>
          <a:p>
            <a:fld id="{6BFA00B8-F5B5-4048-A574-3535B8E2B651}" type="slidenum">
              <a:rPr lang="en-US" smtClean="0"/>
              <a:t>‹#›</a:t>
            </a:fld>
            <a:endParaRPr lang="en-US"/>
          </a:p>
        </p:txBody>
      </p:sp>
    </p:spTree>
    <p:extLst>
      <p:ext uri="{BB962C8B-B14F-4D97-AF65-F5344CB8AC3E}">
        <p14:creationId xmlns:p14="http://schemas.microsoft.com/office/powerpoint/2010/main" val="186332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309284" y="258763"/>
            <a:ext cx="8737600" cy="762000"/>
          </a:xfrm>
        </p:spPr>
        <p:txBody>
          <a:bodyPr/>
          <a:lstStyle/>
          <a:p>
            <a:r>
              <a:rPr lang="en-US"/>
              <a:t>Click to edit Master title style</a:t>
            </a:r>
          </a:p>
        </p:txBody>
      </p:sp>
      <p:sp>
        <p:nvSpPr>
          <p:cNvPr id="3" name="Chart Placeholder 2"/>
          <p:cNvSpPr>
            <a:spLocks noGrp="1"/>
          </p:cNvSpPr>
          <p:nvPr>
            <p:ph type="chart" idx="1"/>
          </p:nvPr>
        </p:nvSpPr>
        <p:spPr>
          <a:xfrm>
            <a:off x="903817" y="1220788"/>
            <a:ext cx="10363200" cy="48260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latin typeface="Times New Roman" pitchFamily="18" charset="0"/>
            </a:endParaRPr>
          </a:p>
        </p:txBody>
      </p:sp>
      <p:sp>
        <p:nvSpPr>
          <p:cNvPr id="6" name="Rectangle 6"/>
          <p:cNvSpPr>
            <a:spLocks noGrp="1" noChangeArrowheads="1"/>
          </p:cNvSpPr>
          <p:nvPr>
            <p:ph type="sldNum" sz="quarter" idx="12"/>
          </p:nvPr>
        </p:nvSpPr>
        <p:spPr>
          <a:ln/>
        </p:spPr>
        <p:txBody>
          <a:bodyPr/>
          <a:lstStyle>
            <a:lvl1pPr>
              <a:defRPr/>
            </a:lvl1pPr>
          </a:lstStyle>
          <a:p>
            <a:fld id="{5650AC85-08D3-4020-9B7F-2A3BBA0617BD}" type="slidenum">
              <a:rPr lang="en-US" altLang="en-US"/>
              <a:pPr/>
              <a:t>‹#›</a:t>
            </a:fld>
            <a:endParaRPr lang="en-US" altLang="en-US" dirty="0"/>
          </a:p>
        </p:txBody>
      </p:sp>
      <p:sp>
        <p:nvSpPr>
          <p:cNvPr id="7" name="Footer Placeholder 3">
            <a:extLst>
              <a:ext uri="{FF2B5EF4-FFF2-40B4-BE49-F238E27FC236}">
                <a16:creationId xmlns:a16="http://schemas.microsoft.com/office/drawing/2014/main" id="{9226FB09-BF5F-B808-EB02-9CB2CDAB86D9}"/>
              </a:ext>
            </a:extLst>
          </p:cNvPr>
          <p:cNvSpPr>
            <a:spLocks noGrp="1"/>
          </p:cNvSpPr>
          <p:nvPr>
            <p:ph type="ftr" sz="quarter" idx="11"/>
          </p:nvPr>
        </p:nvSpPr>
        <p:spPr>
          <a:xfrm>
            <a:off x="4038600" y="6461729"/>
            <a:ext cx="7315200" cy="190307"/>
          </a:xfrm>
        </p:spPr>
        <p:txBody>
          <a:bodyPr/>
          <a:lstStyle/>
          <a:p>
            <a:r>
              <a:rPr lang="en-US" dirty="0"/>
              <a:t>Kautz – Intro to Methods BLITZ Slides</a:t>
            </a:r>
          </a:p>
        </p:txBody>
      </p:sp>
    </p:spTree>
    <p:extLst>
      <p:ext uri="{BB962C8B-B14F-4D97-AF65-F5344CB8AC3E}">
        <p14:creationId xmlns:p14="http://schemas.microsoft.com/office/powerpoint/2010/main" val="165686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7914"/>
            <a:ext cx="10515600" cy="11575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579418"/>
            <a:ext cx="10515600" cy="459754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461729"/>
            <a:ext cx="7315200" cy="190307"/>
          </a:xfrm>
          <a:prstGeom prst="rect">
            <a:avLst/>
          </a:prstGeom>
        </p:spPr>
        <p:txBody>
          <a:bodyPr vert="horz" lIns="91440" tIns="45720" rIns="0" bIns="45720" rtlCol="0" anchor="ctr"/>
          <a:lstStyle>
            <a:lvl1pPr algn="r">
              <a:defRPr sz="900">
                <a:solidFill>
                  <a:schemeClr val="bg2">
                    <a:lumMod val="90000"/>
                  </a:schemeClr>
                </a:solidFill>
              </a:defRPr>
            </a:lvl1pPr>
          </a:lstStyle>
          <a:p>
            <a:r>
              <a:rPr lang="en-US" dirty="0"/>
              <a:t>Unit Name Here [Go to Insert/Header and Footer in the top toolbar to change the footer text; also to add or remove Slide Number]</a:t>
            </a:r>
          </a:p>
        </p:txBody>
      </p:sp>
      <p:sp>
        <p:nvSpPr>
          <p:cNvPr id="6" name="Slide Number Placeholder 5"/>
          <p:cNvSpPr>
            <a:spLocks noGrp="1"/>
          </p:cNvSpPr>
          <p:nvPr>
            <p:ph type="sldNum" sz="quarter" idx="4"/>
          </p:nvPr>
        </p:nvSpPr>
        <p:spPr>
          <a:xfrm>
            <a:off x="11353800" y="6461729"/>
            <a:ext cx="457200" cy="190307"/>
          </a:xfrm>
          <a:prstGeom prst="rect">
            <a:avLst/>
          </a:prstGeom>
        </p:spPr>
        <p:txBody>
          <a:bodyPr vert="horz" lIns="91440" tIns="45720" rIns="91440" bIns="45720" rtlCol="0" anchor="ctr"/>
          <a:lstStyle>
            <a:lvl1pPr algn="r">
              <a:defRPr sz="900">
                <a:solidFill>
                  <a:schemeClr val="bg2">
                    <a:lumMod val="90000"/>
                  </a:schemeClr>
                </a:solidFill>
              </a:defRPr>
            </a:lvl1pPr>
          </a:lstStyle>
          <a:p>
            <a:fld id="{C68DACDF-E1A9-A04C-A5FF-FC2443684BF5}" type="slidenum">
              <a:rPr lang="en-US" smtClean="0"/>
              <a:pPr/>
              <a:t>‹#›</a:t>
            </a:fld>
            <a:endParaRPr lang="en-US" dirty="0"/>
          </a:p>
        </p:txBody>
      </p:sp>
    </p:spTree>
    <p:extLst>
      <p:ext uri="{BB962C8B-B14F-4D97-AF65-F5344CB8AC3E}">
        <p14:creationId xmlns:p14="http://schemas.microsoft.com/office/powerpoint/2010/main" val="262459394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62" r:id="rId5"/>
    <p:sldLayoutId id="2147483666" r:id="rId6"/>
    <p:sldLayoutId id="2147483670" r:id="rId7"/>
    <p:sldLayoutId id="2147483674" r:id="rId8"/>
    <p:sldLayoutId id="2147483675" r:id="rId9"/>
    <p:sldLayoutId id="2147483676" r:id="rId10"/>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5.bin"/><Relationship Id="rId1" Type="http://schemas.openxmlformats.org/officeDocument/2006/relationships/slideLayout" Target="../slideLayouts/slideLayout5.xml"/><Relationship Id="rId5" Type="http://schemas.openxmlformats.org/officeDocument/2006/relationships/image" Target="../media/image41.wmf"/><Relationship Id="rId4" Type="http://schemas.openxmlformats.org/officeDocument/2006/relationships/oleObject" Target="../embeddings/oleObject6.bin"/></Relationships>
</file>

<file path=ppt/slides/_rels/slide10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7.bin"/><Relationship Id="rId1" Type="http://schemas.openxmlformats.org/officeDocument/2006/relationships/slideLayout" Target="../slideLayouts/slideLayout5.xml"/><Relationship Id="rId5" Type="http://schemas.openxmlformats.org/officeDocument/2006/relationships/image" Target="../media/image41.wmf"/><Relationship Id="rId4" Type="http://schemas.openxmlformats.org/officeDocument/2006/relationships/oleObject" Target="../embeddings/oleObject8.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9.bin"/><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0.bin"/><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1.bin"/><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2.emf"/></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5.wmf"/></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7.wmf"/></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14.bin"/><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15.bin"/><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16.bin"/><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68.wmf"/></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6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25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1.bin"/><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77.emf"/></Relationships>
</file>

<file path=ppt/slides/_rels/slide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oleObject" Target="../embeddings/oleObject31.bin"/><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3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oleObject" Target="../embeddings/oleObject33.bin"/><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wmf"/><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5.xml"/><Relationship Id="rId4" Type="http://schemas.openxmlformats.org/officeDocument/2006/relationships/image" Target="../media/image93.tiff"/></Relationships>
</file>

<file path=ppt/slides/_rels/slide3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7.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9.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2ED9C-2EC7-524F-81B3-53A3EFDD17CA}"/>
              </a:ext>
            </a:extLst>
          </p:cNvPr>
          <p:cNvSpPr>
            <a:spLocks noGrp="1"/>
          </p:cNvSpPr>
          <p:nvPr>
            <p:ph type="ctrTitle"/>
          </p:nvPr>
        </p:nvSpPr>
        <p:spPr>
          <a:xfrm>
            <a:off x="1524000" y="2432689"/>
            <a:ext cx="9144000" cy="2387600"/>
          </a:xfrm>
        </p:spPr>
        <p:txBody>
          <a:bodyPr anchor="ctr"/>
          <a:lstStyle/>
          <a:p>
            <a:r>
              <a:rPr lang="en-US" dirty="0"/>
              <a:t>A quick overview of </a:t>
            </a:r>
            <a:br>
              <a:rPr lang="en-US" dirty="0"/>
            </a:br>
            <a:r>
              <a:rPr lang="en-US" dirty="0"/>
              <a:t>Basic Statistical Analysis</a:t>
            </a:r>
          </a:p>
        </p:txBody>
      </p:sp>
    </p:spTree>
    <p:extLst>
      <p:ext uri="{BB962C8B-B14F-4D97-AF65-F5344CB8AC3E}">
        <p14:creationId xmlns:p14="http://schemas.microsoft.com/office/powerpoint/2010/main" val="73069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1FC1-DFAE-128F-DF8B-EFD80D98D857}"/>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8515EEC8-1CF0-2C87-1D25-151C1021E2DF}"/>
              </a:ext>
            </a:extLst>
          </p:cNvPr>
          <p:cNvSpPr>
            <a:spLocks noGrp="1"/>
          </p:cNvSpPr>
          <p:nvPr>
            <p:ph idx="1"/>
          </p:nvPr>
        </p:nvSpPr>
        <p:spPr/>
        <p:txBody>
          <a:bodyPr/>
          <a:lstStyle/>
          <a:p>
            <a:r>
              <a:rPr lang="en-US" dirty="0"/>
              <a:t>Alignment of level of analysis and level of inference is important!</a:t>
            </a:r>
          </a:p>
          <a:p>
            <a:endParaRPr lang="en-US" dirty="0"/>
          </a:p>
          <a:p>
            <a:r>
              <a:rPr lang="en-US" dirty="0"/>
              <a:t>Misalignment can lead to incorrect inferences </a:t>
            </a:r>
            <a:r>
              <a:rPr lang="en-US" sz="1600" dirty="0"/>
              <a:t>(</a:t>
            </a:r>
            <a:r>
              <a:rPr lang="en-US" altLang="en-US" sz="1600" dirty="0"/>
              <a:t>Diez-Roux, 1998)</a:t>
            </a:r>
            <a:endParaRPr lang="en-US" dirty="0"/>
          </a:p>
          <a:p>
            <a:pPr marL="342900" indent="-342900">
              <a:buFont typeface="Arial" panose="020B0604020202020204" pitchFamily="34" charset="0"/>
              <a:buChar char="•"/>
            </a:pPr>
            <a:r>
              <a:rPr lang="en-US" u="sng" dirty="0"/>
              <a:t>Ecological Fallacy </a:t>
            </a:r>
            <a:r>
              <a:rPr lang="en-US" dirty="0"/>
              <a:t>– using aggregate-level results to make inferences about individuals</a:t>
            </a:r>
          </a:p>
          <a:p>
            <a:pPr marL="342900" indent="-342900">
              <a:buFont typeface="Arial" panose="020B0604020202020204" pitchFamily="34" charset="0"/>
              <a:buChar char="•"/>
            </a:pPr>
            <a:r>
              <a:rPr lang="en-US" u="sng" dirty="0"/>
              <a:t>Atomistic Fallacy </a:t>
            </a:r>
            <a:r>
              <a:rPr lang="en-US" dirty="0"/>
              <a:t>– using individual-level results to make inferences about groups</a:t>
            </a:r>
          </a:p>
        </p:txBody>
      </p:sp>
      <p:sp>
        <p:nvSpPr>
          <p:cNvPr id="4" name="Slide Number Placeholder 3">
            <a:extLst>
              <a:ext uri="{FF2B5EF4-FFF2-40B4-BE49-F238E27FC236}">
                <a16:creationId xmlns:a16="http://schemas.microsoft.com/office/drawing/2014/main" id="{981D0ECD-4627-2C80-EFCE-477FBC8CF323}"/>
              </a:ext>
            </a:extLst>
          </p:cNvPr>
          <p:cNvSpPr>
            <a:spLocks noGrp="1"/>
          </p:cNvSpPr>
          <p:nvPr>
            <p:ph type="sldNum" sz="quarter" idx="12"/>
          </p:nvPr>
        </p:nvSpPr>
        <p:spPr/>
        <p:txBody>
          <a:bodyPr/>
          <a:lstStyle/>
          <a:p>
            <a:fld id="{C68DACDF-E1A9-A04C-A5FF-FC2443684BF5}" type="slidenum">
              <a:rPr lang="en-US" smtClean="0"/>
              <a:pPr/>
              <a:t>10</a:t>
            </a:fld>
            <a:endParaRPr lang="en-US" dirty="0"/>
          </a:p>
        </p:txBody>
      </p:sp>
      <p:sp>
        <p:nvSpPr>
          <p:cNvPr id="5" name="Footer Placeholder 4">
            <a:extLst>
              <a:ext uri="{FF2B5EF4-FFF2-40B4-BE49-F238E27FC236}">
                <a16:creationId xmlns:a16="http://schemas.microsoft.com/office/drawing/2014/main" id="{BBC92FD0-18B7-CD4E-FA90-13CC5F9E8A4C}"/>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134182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F672-A351-A4D0-6D01-B0853D768304}"/>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F2E81D17-E137-C77F-445B-2E979286C90C}"/>
              </a:ext>
            </a:extLst>
          </p:cNvPr>
          <p:cNvSpPr>
            <a:spLocks noGrp="1"/>
          </p:cNvSpPr>
          <p:nvPr>
            <p:ph idx="1"/>
          </p:nvPr>
        </p:nvSpPr>
        <p:spPr/>
        <p:txBody>
          <a:bodyPr/>
          <a:lstStyle/>
          <a:p>
            <a:pPr algn="ctr"/>
            <a:r>
              <a:rPr lang="en-US" b="1" u="sng" dirty="0"/>
              <a:t>Key Take Aways</a:t>
            </a:r>
          </a:p>
          <a:p>
            <a:endParaRPr lang="en-US" dirty="0"/>
          </a:p>
          <a:p>
            <a:r>
              <a:rPr lang="en-US" dirty="0"/>
              <a:t>Issues to consider in aggregation models</a:t>
            </a:r>
          </a:p>
          <a:p>
            <a:pPr marL="342900" indent="-342900">
              <a:buFont typeface="Arial" panose="020B0604020202020204" pitchFamily="34" charset="0"/>
              <a:buChar char="•"/>
            </a:pPr>
            <a:r>
              <a:rPr lang="en-US" dirty="0"/>
              <a:t>Is it logical to think that group members will agree?</a:t>
            </a:r>
          </a:p>
          <a:p>
            <a:pPr marL="342900" indent="-342900">
              <a:buFont typeface="Arial" panose="020B0604020202020204" pitchFamily="34" charset="0"/>
              <a:buChar char="•"/>
            </a:pPr>
            <a:r>
              <a:rPr lang="en-US" dirty="0"/>
              <a:t>Is the aggregate variable likely to be isomorphic with the lower-level variable?</a:t>
            </a:r>
          </a:p>
          <a:p>
            <a:pPr marL="857250" lvl="1" indent="-342900"/>
            <a:r>
              <a:rPr lang="en-US" dirty="0"/>
              <a:t>Psychological Climate vs. Organizational Climate</a:t>
            </a:r>
          </a:p>
          <a:p>
            <a:pPr marL="857250" lvl="1" indent="-342900"/>
            <a:r>
              <a:rPr lang="en-US" dirty="0"/>
              <a:t>Individual Work Hours vs. Externally mandated work requirement</a:t>
            </a:r>
          </a:p>
          <a:p>
            <a:endParaRPr lang="en-US" dirty="0"/>
          </a:p>
          <a:p>
            <a:r>
              <a:rPr lang="en-US" dirty="0"/>
              <a:t>Test aggregation model by matching the index (agreement vs. reliability) to the model</a:t>
            </a:r>
          </a:p>
        </p:txBody>
      </p:sp>
      <p:sp>
        <p:nvSpPr>
          <p:cNvPr id="4" name="Slide Number Placeholder 3">
            <a:extLst>
              <a:ext uri="{FF2B5EF4-FFF2-40B4-BE49-F238E27FC236}">
                <a16:creationId xmlns:a16="http://schemas.microsoft.com/office/drawing/2014/main" id="{A4AF2F6B-62F4-488A-C733-3A160D55872F}"/>
              </a:ext>
            </a:extLst>
          </p:cNvPr>
          <p:cNvSpPr>
            <a:spLocks noGrp="1"/>
          </p:cNvSpPr>
          <p:nvPr>
            <p:ph type="sldNum" sz="quarter" idx="12"/>
          </p:nvPr>
        </p:nvSpPr>
        <p:spPr/>
        <p:txBody>
          <a:bodyPr/>
          <a:lstStyle/>
          <a:p>
            <a:fld id="{C68DACDF-E1A9-A04C-A5FF-FC2443684BF5}" type="slidenum">
              <a:rPr lang="en-US" smtClean="0"/>
              <a:pPr/>
              <a:t>100</a:t>
            </a:fld>
            <a:endParaRPr lang="en-US" dirty="0"/>
          </a:p>
        </p:txBody>
      </p:sp>
      <p:sp>
        <p:nvSpPr>
          <p:cNvPr id="5" name="Footer Placeholder 4">
            <a:extLst>
              <a:ext uri="{FF2B5EF4-FFF2-40B4-BE49-F238E27FC236}">
                <a16:creationId xmlns:a16="http://schemas.microsoft.com/office/drawing/2014/main" id="{BF86FB08-2850-CBFE-827A-46808F1F065B}"/>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452955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Analytic Methods</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101</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3044596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F672-A351-A4D0-6D01-B0853D768304}"/>
              </a:ext>
            </a:extLst>
          </p:cNvPr>
          <p:cNvSpPr>
            <a:spLocks noGrp="1"/>
          </p:cNvSpPr>
          <p:nvPr>
            <p:ph type="title"/>
          </p:nvPr>
        </p:nvSpPr>
        <p:spPr/>
        <p:txBody>
          <a:bodyPr/>
          <a:lstStyle/>
          <a:p>
            <a:r>
              <a:rPr lang="en-US" dirty="0"/>
              <a:t>Multilevel Methods - Purpose</a:t>
            </a:r>
          </a:p>
        </p:txBody>
      </p:sp>
      <p:sp>
        <p:nvSpPr>
          <p:cNvPr id="3" name="Content Placeholder 2">
            <a:extLst>
              <a:ext uri="{FF2B5EF4-FFF2-40B4-BE49-F238E27FC236}">
                <a16:creationId xmlns:a16="http://schemas.microsoft.com/office/drawing/2014/main" id="{F2E81D17-E137-C77F-445B-2E979286C90C}"/>
              </a:ext>
            </a:extLst>
          </p:cNvPr>
          <p:cNvSpPr>
            <a:spLocks noGrp="1"/>
          </p:cNvSpPr>
          <p:nvPr>
            <p:ph idx="1"/>
          </p:nvPr>
        </p:nvSpPr>
        <p:spPr/>
        <p:txBody>
          <a:bodyPr/>
          <a:lstStyle/>
          <a:p>
            <a:r>
              <a:rPr lang="en-US" dirty="0"/>
              <a:t>Multilevel models let one determine whether or not group membership matters; do contextual effects exist?</a:t>
            </a:r>
          </a:p>
          <a:p>
            <a:pPr marL="342900" indent="-342900">
              <a:buFont typeface="Arial" panose="020B0604020202020204" pitchFamily="34" charset="0"/>
              <a:buChar char="•"/>
            </a:pPr>
            <a:r>
              <a:rPr lang="en-US" dirty="0"/>
              <a:t>An aim of aggregate-level research is to “know whether an empirical relation between organizational properties stems from organizational or an individual process” (Lincoln &amp; </a:t>
            </a:r>
            <a:r>
              <a:rPr lang="en-US" dirty="0" err="1"/>
              <a:t>Zeitz</a:t>
            </a:r>
            <a:r>
              <a:rPr lang="en-US" dirty="0"/>
              <a:t>, 1980)</a:t>
            </a:r>
          </a:p>
          <a:p>
            <a:endParaRPr lang="en-US" dirty="0"/>
          </a:p>
          <a:p>
            <a:pPr algn="ctr"/>
            <a:r>
              <a:rPr lang="en-US" dirty="0"/>
              <a:t>Unfortunately this may not be as easy at it seems…</a:t>
            </a:r>
          </a:p>
        </p:txBody>
      </p:sp>
      <p:sp>
        <p:nvSpPr>
          <p:cNvPr id="4" name="Slide Number Placeholder 3">
            <a:extLst>
              <a:ext uri="{FF2B5EF4-FFF2-40B4-BE49-F238E27FC236}">
                <a16:creationId xmlns:a16="http://schemas.microsoft.com/office/drawing/2014/main" id="{A4AF2F6B-62F4-488A-C733-3A160D55872F}"/>
              </a:ext>
            </a:extLst>
          </p:cNvPr>
          <p:cNvSpPr>
            <a:spLocks noGrp="1"/>
          </p:cNvSpPr>
          <p:nvPr>
            <p:ph type="sldNum" sz="quarter" idx="12"/>
          </p:nvPr>
        </p:nvSpPr>
        <p:spPr/>
        <p:txBody>
          <a:bodyPr/>
          <a:lstStyle/>
          <a:p>
            <a:fld id="{C68DACDF-E1A9-A04C-A5FF-FC2443684BF5}" type="slidenum">
              <a:rPr lang="en-US" smtClean="0"/>
              <a:pPr/>
              <a:t>102</a:t>
            </a:fld>
            <a:endParaRPr lang="en-US" dirty="0"/>
          </a:p>
        </p:txBody>
      </p:sp>
      <p:sp>
        <p:nvSpPr>
          <p:cNvPr id="5" name="Footer Placeholder 4">
            <a:extLst>
              <a:ext uri="{FF2B5EF4-FFF2-40B4-BE49-F238E27FC236}">
                <a16:creationId xmlns:a16="http://schemas.microsoft.com/office/drawing/2014/main" id="{BF86FB08-2850-CBFE-827A-46808F1F065B}"/>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2819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3" name="Content Placeholder 2">
            <a:extLst>
              <a:ext uri="{FF2B5EF4-FFF2-40B4-BE49-F238E27FC236}">
                <a16:creationId xmlns:a16="http://schemas.microsoft.com/office/drawing/2014/main" id="{852F4782-7E8D-7FC7-9871-D6278F014CA0}"/>
              </a:ext>
            </a:extLst>
          </p:cNvPr>
          <p:cNvSpPr>
            <a:spLocks noGrp="1"/>
          </p:cNvSpPr>
          <p:nvPr>
            <p:ph idx="1"/>
          </p:nvPr>
        </p:nvSpPr>
        <p:spPr/>
        <p:txBody>
          <a:bodyPr/>
          <a:lstStyle/>
          <a:p>
            <a:r>
              <a:rPr lang="en-US" dirty="0"/>
              <a:t>Example</a:t>
            </a:r>
          </a:p>
          <a:p>
            <a:pPr marL="857250" lvl="1" indent="-342900"/>
            <a:r>
              <a:rPr lang="en-US" dirty="0"/>
              <a:t>100 work groups each with 10 members</a:t>
            </a:r>
          </a:p>
          <a:p>
            <a:pPr marL="857250" lvl="1" indent="-342900"/>
            <a:r>
              <a:rPr lang="en-US" dirty="0"/>
              <a:t>Measure individual role clarity and individual job satisfaction</a:t>
            </a:r>
          </a:p>
          <a:p>
            <a:pPr marL="857250" lvl="1" indent="-342900"/>
            <a:r>
              <a:rPr lang="en-US" dirty="0"/>
              <a:t>Correlation between average role clarity and average job satisfaction equals .50 (p &lt; .01)</a:t>
            </a:r>
          </a:p>
          <a:p>
            <a:endParaRPr lang="en-US" dirty="0"/>
          </a:p>
          <a:p>
            <a:pPr algn="ctr"/>
            <a:r>
              <a:rPr lang="en-US" dirty="0"/>
              <a:t>What does this correlation mean?</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103</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52660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3" name="Content Placeholder 2">
            <a:extLst>
              <a:ext uri="{FF2B5EF4-FFF2-40B4-BE49-F238E27FC236}">
                <a16:creationId xmlns:a16="http://schemas.microsoft.com/office/drawing/2014/main" id="{852F4782-7E8D-7FC7-9871-D6278F014CA0}"/>
              </a:ext>
            </a:extLst>
          </p:cNvPr>
          <p:cNvSpPr>
            <a:spLocks noGrp="1"/>
          </p:cNvSpPr>
          <p:nvPr>
            <p:ph idx="1"/>
          </p:nvPr>
        </p:nvSpPr>
        <p:spPr/>
        <p:txBody>
          <a:bodyPr/>
          <a:lstStyle/>
          <a:p>
            <a:r>
              <a:rPr lang="en-US" dirty="0"/>
              <a:t>Example</a:t>
            </a:r>
          </a:p>
          <a:p>
            <a:pPr marL="857250" lvl="1" indent="-342900"/>
            <a:r>
              <a:rPr lang="en-US" dirty="0"/>
              <a:t>100 work groups each with 10 members</a:t>
            </a:r>
          </a:p>
          <a:p>
            <a:pPr marL="857250" lvl="1" indent="-342900"/>
            <a:r>
              <a:rPr lang="en-US" dirty="0"/>
              <a:t>Measure individual role clarity and individual job satisfaction</a:t>
            </a:r>
          </a:p>
          <a:p>
            <a:pPr marL="857250" lvl="1" indent="-342900"/>
            <a:r>
              <a:rPr lang="en-US" dirty="0"/>
              <a:t>Correlation between average role clarity and average job satisfaction equals .50 (p &lt; .01)</a:t>
            </a:r>
          </a:p>
          <a:p>
            <a:r>
              <a:rPr lang="en-US" dirty="0"/>
              <a:t>Option 1:</a:t>
            </a:r>
          </a:p>
          <a:p>
            <a:pPr marL="857250" lvl="1" indent="-342900"/>
            <a:r>
              <a:rPr lang="en-US" dirty="0"/>
              <a:t>The significant correlation provides evidence of contextual effects</a:t>
            </a:r>
          </a:p>
          <a:p>
            <a:pPr marL="857250" lvl="1" indent="-342900"/>
            <a:r>
              <a:rPr lang="en-US" dirty="0"/>
              <a:t>An organizational process is operating</a:t>
            </a:r>
          </a:p>
          <a:p>
            <a:pPr marL="857250" lvl="1" indent="-342900"/>
            <a:r>
              <a:rPr lang="en-US" dirty="0"/>
              <a:t>Group membership matters</a:t>
            </a:r>
          </a:p>
          <a:p>
            <a:r>
              <a:rPr lang="en-US" dirty="0"/>
              <a:t>Option 2:</a:t>
            </a:r>
          </a:p>
          <a:p>
            <a:pPr marL="857250" lvl="1" indent="-342900"/>
            <a:r>
              <a:rPr lang="en-US" dirty="0"/>
              <a:t>The correlation is significant simply because of individual-level process</a:t>
            </a:r>
          </a:p>
          <a:p>
            <a:r>
              <a:rPr lang="en-US" dirty="0"/>
              <a:t>Option 3:</a:t>
            </a:r>
          </a:p>
          <a:p>
            <a:pPr marL="857250" lvl="1" indent="-342900"/>
            <a:r>
              <a:rPr lang="en-US" dirty="0"/>
              <a:t>Some combination of 1 and 2</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104</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9879737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3" name="Content Placeholder 2">
            <a:extLst>
              <a:ext uri="{FF2B5EF4-FFF2-40B4-BE49-F238E27FC236}">
                <a16:creationId xmlns:a16="http://schemas.microsoft.com/office/drawing/2014/main" id="{852F4782-7E8D-7FC7-9871-D6278F014CA0}"/>
              </a:ext>
            </a:extLst>
          </p:cNvPr>
          <p:cNvSpPr>
            <a:spLocks noGrp="1"/>
          </p:cNvSpPr>
          <p:nvPr>
            <p:ph idx="1"/>
          </p:nvPr>
        </p:nvSpPr>
        <p:spPr/>
        <p:txBody>
          <a:bodyPr/>
          <a:lstStyle/>
          <a:p>
            <a:r>
              <a:rPr lang="en-US" dirty="0"/>
              <a:t>Example</a:t>
            </a:r>
          </a:p>
          <a:p>
            <a:pPr marL="857250" lvl="1" indent="-342900"/>
            <a:r>
              <a:rPr lang="en-US" dirty="0"/>
              <a:t>Y = 1000 normally distributed random numbers</a:t>
            </a:r>
          </a:p>
          <a:p>
            <a:pPr marL="857250" lvl="1" indent="-342900"/>
            <a:endParaRPr lang="en-US" dirty="0"/>
          </a:p>
          <a:p>
            <a:pPr marL="857250" lvl="1" indent="-342900"/>
            <a:endParaRPr lang="en-US" dirty="0"/>
          </a:p>
          <a:p>
            <a:pPr marL="857250" lvl="1" indent="-342900"/>
            <a:r>
              <a:rPr lang="en-US" dirty="0"/>
              <a:t>X = 1000 numbers generated to correlate .50 with Y</a:t>
            </a:r>
          </a:p>
          <a:p>
            <a:pPr marL="857250" lvl="1" indent="-342900"/>
            <a:endParaRPr lang="en-US" dirty="0"/>
          </a:p>
          <a:p>
            <a:pPr marL="857250" lvl="1" indent="-342900"/>
            <a:endParaRPr lang="en-US" dirty="0"/>
          </a:p>
          <a:p>
            <a:pPr marL="857250" lvl="1" indent="-342900"/>
            <a:r>
              <a:rPr lang="en-US" dirty="0"/>
              <a:t>Arbitrarily assign group IDs (100 groups of size 10)</a:t>
            </a:r>
          </a:p>
          <a:p>
            <a:pPr marL="857250" lvl="1" indent="-342900"/>
            <a:endParaRPr lang="en-US" dirty="0"/>
          </a:p>
          <a:p>
            <a:pPr marL="857250" lvl="1" indent="-342900"/>
            <a:endParaRPr lang="en-US" dirty="0"/>
          </a:p>
          <a:p>
            <a:pPr marL="857250" lvl="1" indent="-342900"/>
            <a:r>
              <a:rPr lang="en-US" dirty="0"/>
              <a:t>Create group means</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105</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sp>
        <p:nvSpPr>
          <p:cNvPr id="7" name="Text Box 4">
            <a:extLst>
              <a:ext uri="{FF2B5EF4-FFF2-40B4-BE49-F238E27FC236}">
                <a16:creationId xmlns:a16="http://schemas.microsoft.com/office/drawing/2014/main" id="{49DDDB53-FD36-0513-C1EA-DE4CF53D7127}"/>
              </a:ext>
            </a:extLst>
          </p:cNvPr>
          <p:cNvSpPr txBox="1">
            <a:spLocks noChangeArrowheads="1"/>
          </p:cNvSpPr>
          <p:nvPr/>
        </p:nvSpPr>
        <p:spPr bwMode="auto">
          <a:xfrm>
            <a:off x="2447116" y="2379449"/>
            <a:ext cx="2108200"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Y&lt;-</a:t>
            </a:r>
            <a:r>
              <a:rPr lang="en-US" altLang="en-US" sz="1800" dirty="0" err="1">
                <a:latin typeface="Courier New" panose="02070309020205020404" pitchFamily="49" charset="0"/>
              </a:rPr>
              <a:t>rnorm</a:t>
            </a:r>
            <a:r>
              <a:rPr lang="en-US" altLang="en-US" sz="1800" dirty="0">
                <a:latin typeface="Courier New" panose="02070309020205020404" pitchFamily="49" charset="0"/>
              </a:rPr>
              <a:t>(1000)</a:t>
            </a:r>
          </a:p>
        </p:txBody>
      </p:sp>
      <p:sp>
        <p:nvSpPr>
          <p:cNvPr id="9" name="Text Box 5">
            <a:extLst>
              <a:ext uri="{FF2B5EF4-FFF2-40B4-BE49-F238E27FC236}">
                <a16:creationId xmlns:a16="http://schemas.microsoft.com/office/drawing/2014/main" id="{6775E326-986E-92FE-B012-58EB0C31A8A3}"/>
              </a:ext>
            </a:extLst>
          </p:cNvPr>
          <p:cNvSpPr txBox="1">
            <a:spLocks noChangeArrowheads="1"/>
          </p:cNvSpPr>
          <p:nvPr/>
        </p:nvSpPr>
        <p:spPr bwMode="auto">
          <a:xfrm>
            <a:off x="2447116" y="3200379"/>
            <a:ext cx="4838700"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X&lt;-.50*</a:t>
            </a:r>
            <a:r>
              <a:rPr lang="en-US" altLang="en-US" sz="1800" dirty="0" err="1">
                <a:latin typeface="Courier New" panose="02070309020205020404" pitchFamily="49" charset="0"/>
              </a:rPr>
              <a:t>Y+sqrt</a:t>
            </a:r>
            <a:r>
              <a:rPr lang="en-US" altLang="en-US" sz="1800" dirty="0">
                <a:latin typeface="Courier New" panose="02070309020205020404" pitchFamily="49" charset="0"/>
              </a:rPr>
              <a:t>(1-.50^2)*</a:t>
            </a:r>
            <a:r>
              <a:rPr lang="en-US" altLang="en-US" sz="1800" dirty="0" err="1">
                <a:latin typeface="Courier New" panose="02070309020205020404" pitchFamily="49" charset="0"/>
              </a:rPr>
              <a:t>rnorm</a:t>
            </a:r>
            <a:r>
              <a:rPr lang="en-US" altLang="en-US" sz="1800" dirty="0">
                <a:latin typeface="Courier New" panose="02070309020205020404" pitchFamily="49" charset="0"/>
              </a:rPr>
              <a:t>(1000)</a:t>
            </a:r>
          </a:p>
        </p:txBody>
      </p:sp>
      <p:sp>
        <p:nvSpPr>
          <p:cNvPr id="11" name="Text Box 6">
            <a:extLst>
              <a:ext uri="{FF2B5EF4-FFF2-40B4-BE49-F238E27FC236}">
                <a16:creationId xmlns:a16="http://schemas.microsoft.com/office/drawing/2014/main" id="{2A0B429B-D155-A777-DEC0-1B91E44DD938}"/>
              </a:ext>
            </a:extLst>
          </p:cNvPr>
          <p:cNvSpPr txBox="1">
            <a:spLocks noChangeArrowheads="1"/>
          </p:cNvSpPr>
          <p:nvPr/>
        </p:nvSpPr>
        <p:spPr bwMode="auto">
          <a:xfrm>
            <a:off x="2447116" y="4128031"/>
            <a:ext cx="2654300"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GRP&lt;-rep(1:100,10)</a:t>
            </a:r>
          </a:p>
        </p:txBody>
      </p:sp>
      <p:sp>
        <p:nvSpPr>
          <p:cNvPr id="13" name="Text Box 7">
            <a:extLst>
              <a:ext uri="{FF2B5EF4-FFF2-40B4-BE49-F238E27FC236}">
                <a16:creationId xmlns:a16="http://schemas.microsoft.com/office/drawing/2014/main" id="{98DC7604-0545-45EE-D031-4F33CAEABFDA}"/>
              </a:ext>
            </a:extLst>
          </p:cNvPr>
          <p:cNvSpPr txBox="1">
            <a:spLocks noChangeArrowheads="1"/>
          </p:cNvSpPr>
          <p:nvPr/>
        </p:nvSpPr>
        <p:spPr bwMode="auto">
          <a:xfrm>
            <a:off x="2447116" y="4971378"/>
            <a:ext cx="6067425" cy="6540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TDAT&lt;-</a:t>
            </a:r>
            <a:r>
              <a:rPr lang="en-US" altLang="en-US" sz="1800" dirty="0" err="1">
                <a:latin typeface="Courier New" panose="02070309020205020404" pitchFamily="49" charset="0"/>
              </a:rPr>
              <a:t>data.frame</a:t>
            </a:r>
            <a:r>
              <a:rPr lang="en-US" altLang="en-US" sz="1800" dirty="0">
                <a:latin typeface="Courier New" panose="02070309020205020404" pitchFamily="49" charset="0"/>
              </a:rPr>
              <a:t>(GRP, Y, X)</a:t>
            </a:r>
          </a:p>
          <a:p>
            <a:pPr>
              <a:spcBef>
                <a:spcPct val="0"/>
              </a:spcBef>
              <a:buFontTx/>
              <a:buNone/>
            </a:pPr>
            <a:r>
              <a:rPr lang="en-US" altLang="en-US" sz="1800" dirty="0">
                <a:latin typeface="Courier New" panose="02070309020205020404" pitchFamily="49" charset="0"/>
              </a:rPr>
              <a:t>TDAT.G&lt;-aggregate(</a:t>
            </a:r>
            <a:r>
              <a:rPr lang="en-US" altLang="en-US" sz="1800" dirty="0" err="1">
                <a:latin typeface="Courier New" panose="02070309020205020404" pitchFamily="49" charset="0"/>
              </a:rPr>
              <a:t>TDAT,list</a:t>
            </a:r>
            <a:r>
              <a:rPr lang="en-US" altLang="en-US" sz="1800" dirty="0">
                <a:latin typeface="Courier New" panose="02070309020205020404" pitchFamily="49" charset="0"/>
              </a:rPr>
              <a:t>(TDAT$GRP),mean)</a:t>
            </a:r>
          </a:p>
        </p:txBody>
      </p:sp>
    </p:spTree>
    <p:extLst>
      <p:ext uri="{BB962C8B-B14F-4D97-AF65-F5344CB8AC3E}">
        <p14:creationId xmlns:p14="http://schemas.microsoft.com/office/powerpoint/2010/main" val="28517061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3" name="Content Placeholder 2">
            <a:extLst>
              <a:ext uri="{FF2B5EF4-FFF2-40B4-BE49-F238E27FC236}">
                <a16:creationId xmlns:a16="http://schemas.microsoft.com/office/drawing/2014/main" id="{852F4782-7E8D-7FC7-9871-D6278F014CA0}"/>
              </a:ext>
            </a:extLst>
          </p:cNvPr>
          <p:cNvSpPr>
            <a:spLocks noGrp="1"/>
          </p:cNvSpPr>
          <p:nvPr>
            <p:ph idx="1"/>
          </p:nvPr>
        </p:nvSpPr>
        <p:spPr/>
        <p:txBody>
          <a:bodyPr/>
          <a:lstStyle/>
          <a:p>
            <a:r>
              <a:rPr lang="en-US" dirty="0"/>
              <a:t>Example</a:t>
            </a:r>
          </a:p>
          <a:p>
            <a:pPr marL="857250" lvl="1" indent="-342900"/>
            <a:r>
              <a:rPr lang="en-US" dirty="0"/>
              <a:t>Sample clearly has no group-level properties</a:t>
            </a:r>
          </a:p>
          <a:p>
            <a:pPr marL="857250" lvl="1" indent="-342900"/>
            <a:r>
              <a:rPr lang="en-US" dirty="0"/>
              <a:t>X and Y are 1000 correlated random numbers</a:t>
            </a:r>
          </a:p>
          <a:p>
            <a:pPr marL="857250" lvl="1" indent="-342900"/>
            <a:r>
              <a:rPr lang="en-US" dirty="0"/>
              <a:t>Group IDs are assigned arbitrarily</a:t>
            </a:r>
          </a:p>
          <a:p>
            <a:pPr marL="857250" lvl="1" indent="-342900"/>
            <a:r>
              <a:rPr lang="en-US" dirty="0"/>
              <a:t>ICC(1) values are near zero</a:t>
            </a:r>
          </a:p>
          <a:p>
            <a:endParaRPr lang="en-US" dirty="0"/>
          </a:p>
          <a:p>
            <a:r>
              <a:rPr lang="en-US" dirty="0"/>
              <a:t>Nonetheless, group-mean correlation is .50 (on average)</a:t>
            </a:r>
          </a:p>
          <a:p>
            <a:endParaRPr lang="en-US" dirty="0"/>
          </a:p>
          <a:p>
            <a:r>
              <a:rPr lang="en-US" dirty="0"/>
              <a:t>Relationships between group means mirror relationships at lower levels</a:t>
            </a:r>
          </a:p>
          <a:p>
            <a:pPr marL="857250" lvl="1" indent="-342900"/>
            <a:r>
              <a:rPr lang="en-US" dirty="0"/>
              <a:t>Group-level correlation “explained” by individual process</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106</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sp>
        <p:nvSpPr>
          <p:cNvPr id="8" name="Text Box 4">
            <a:extLst>
              <a:ext uri="{FF2B5EF4-FFF2-40B4-BE49-F238E27FC236}">
                <a16:creationId xmlns:a16="http://schemas.microsoft.com/office/drawing/2014/main" id="{F9825955-C665-7FFC-9049-E6ECCB074C19}"/>
              </a:ext>
            </a:extLst>
          </p:cNvPr>
          <p:cNvSpPr txBox="1">
            <a:spLocks noChangeArrowheads="1"/>
          </p:cNvSpPr>
          <p:nvPr/>
        </p:nvSpPr>
        <p:spPr bwMode="auto">
          <a:xfrm>
            <a:off x="7799658" y="3956211"/>
            <a:ext cx="3336925"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err="1">
                <a:latin typeface="Courier New" panose="02070309020205020404" pitchFamily="49" charset="0"/>
              </a:rPr>
              <a:t>cor</a:t>
            </a:r>
            <a:r>
              <a:rPr lang="en-US" altLang="en-US" sz="1800" dirty="0">
                <a:latin typeface="Courier New" panose="02070309020205020404" pitchFamily="49" charset="0"/>
              </a:rPr>
              <a:t>(TDAT.G$Y, TDAT.G$X)</a:t>
            </a:r>
          </a:p>
        </p:txBody>
      </p:sp>
    </p:spTree>
    <p:extLst>
      <p:ext uri="{BB962C8B-B14F-4D97-AF65-F5344CB8AC3E}">
        <p14:creationId xmlns:p14="http://schemas.microsoft.com/office/powerpoint/2010/main" val="2139039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107</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grpSp>
        <p:nvGrpSpPr>
          <p:cNvPr id="22" name="Group 21">
            <a:extLst>
              <a:ext uri="{FF2B5EF4-FFF2-40B4-BE49-F238E27FC236}">
                <a16:creationId xmlns:a16="http://schemas.microsoft.com/office/drawing/2014/main" id="{47B3430A-2D7A-0E49-623F-A1BFBD2BB3F8}"/>
              </a:ext>
            </a:extLst>
          </p:cNvPr>
          <p:cNvGrpSpPr/>
          <p:nvPr/>
        </p:nvGrpSpPr>
        <p:grpSpPr>
          <a:xfrm>
            <a:off x="2037539" y="1571145"/>
            <a:ext cx="8116922" cy="3824288"/>
            <a:chOff x="2181226" y="1698625"/>
            <a:chExt cx="8116922" cy="3824288"/>
          </a:xfrm>
        </p:grpSpPr>
        <p:graphicFrame>
          <p:nvGraphicFramePr>
            <p:cNvPr id="6" name="Object 1027">
              <a:extLst>
                <a:ext uri="{FF2B5EF4-FFF2-40B4-BE49-F238E27FC236}">
                  <a16:creationId xmlns:a16="http://schemas.microsoft.com/office/drawing/2014/main" id="{15B247DC-C950-CA9C-62A6-C7999F0E0EB2}"/>
                </a:ext>
              </a:extLst>
            </p:cNvPr>
            <p:cNvGraphicFramePr>
              <a:graphicFrameLocks noChangeAspect="1"/>
            </p:cNvGraphicFramePr>
            <p:nvPr>
              <p:extLst>
                <p:ext uri="{D42A27DB-BD31-4B8C-83A1-F6EECF244321}">
                  <p14:modId xmlns:p14="http://schemas.microsoft.com/office/powerpoint/2010/main" val="3096779158"/>
                </p:ext>
              </p:extLst>
            </p:nvPr>
          </p:nvGraphicFramePr>
          <p:xfrm>
            <a:off x="3295650" y="2906714"/>
            <a:ext cx="838200" cy="1209675"/>
          </p:xfrm>
          <a:graphic>
            <a:graphicData uri="http://schemas.openxmlformats.org/presentationml/2006/ole">
              <mc:AlternateContent xmlns:mc="http://schemas.openxmlformats.org/markup-compatibility/2006">
                <mc:Choice xmlns:v="urn:schemas-microsoft-com:vml" Requires="v">
                  <p:oleObj name="Equation" r:id="rId2" imgW="139639" imgH="203112" progId="Equation.3">
                    <p:embed/>
                  </p:oleObj>
                </mc:Choice>
                <mc:Fallback>
                  <p:oleObj name="Equation" r:id="rId2" imgW="139639" imgH="203112" progId="Equation.3">
                    <p:embed/>
                    <p:pic>
                      <p:nvPicPr>
                        <p:cNvPr id="123910" name="Object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906714"/>
                          <a:ext cx="83820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28">
              <a:extLst>
                <a:ext uri="{FF2B5EF4-FFF2-40B4-BE49-F238E27FC236}">
                  <a16:creationId xmlns:a16="http://schemas.microsoft.com/office/drawing/2014/main" id="{8D6AC49A-993E-E0C6-6F6D-1DE191DB134B}"/>
                </a:ext>
              </a:extLst>
            </p:cNvPr>
            <p:cNvGraphicFramePr>
              <a:graphicFrameLocks noChangeAspect="1"/>
            </p:cNvGraphicFramePr>
            <p:nvPr>
              <p:extLst>
                <p:ext uri="{D42A27DB-BD31-4B8C-83A1-F6EECF244321}">
                  <p14:modId xmlns:p14="http://schemas.microsoft.com/office/powerpoint/2010/main" val="3220327350"/>
                </p:ext>
              </p:extLst>
            </p:nvPr>
          </p:nvGraphicFramePr>
          <p:xfrm>
            <a:off x="7624764" y="2906714"/>
            <a:ext cx="752475" cy="1209675"/>
          </p:xfrm>
          <a:graphic>
            <a:graphicData uri="http://schemas.openxmlformats.org/presentationml/2006/ole">
              <mc:AlternateContent xmlns:mc="http://schemas.openxmlformats.org/markup-compatibility/2006">
                <mc:Choice xmlns:v="urn:schemas-microsoft-com:vml" Requires="v">
                  <p:oleObj name="Equation" r:id="rId4" imgW="126835" imgH="202936" progId="Equation.3">
                    <p:embed/>
                  </p:oleObj>
                </mc:Choice>
                <mc:Fallback>
                  <p:oleObj name="Equation" r:id="rId4" imgW="126835" imgH="202936" progId="Equation.3">
                    <p:embed/>
                    <p:pic>
                      <p:nvPicPr>
                        <p:cNvPr id="123911"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764" y="2906714"/>
                          <a:ext cx="752475"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029">
              <a:extLst>
                <a:ext uri="{FF2B5EF4-FFF2-40B4-BE49-F238E27FC236}">
                  <a16:creationId xmlns:a16="http://schemas.microsoft.com/office/drawing/2014/main" id="{98450934-2568-9A16-AF2D-792CF608FA34}"/>
                </a:ext>
              </a:extLst>
            </p:cNvPr>
            <p:cNvSpPr>
              <a:spLocks noChangeShapeType="1"/>
            </p:cNvSpPr>
            <p:nvPr/>
          </p:nvSpPr>
          <p:spPr bwMode="auto">
            <a:xfrm flipV="1">
              <a:off x="4129088" y="2641600"/>
              <a:ext cx="1174750" cy="41275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30">
              <a:extLst>
                <a:ext uri="{FF2B5EF4-FFF2-40B4-BE49-F238E27FC236}">
                  <a16:creationId xmlns:a16="http://schemas.microsoft.com/office/drawing/2014/main" id="{86F06D99-B3D6-0A64-9659-AA513E7E3704}"/>
                </a:ext>
              </a:extLst>
            </p:cNvPr>
            <p:cNvSpPr txBox="1">
              <a:spLocks noChangeArrowheads="1"/>
            </p:cNvSpPr>
            <p:nvPr/>
          </p:nvSpPr>
          <p:spPr bwMode="auto">
            <a:xfrm>
              <a:off x="5376864" y="2114551"/>
              <a:ext cx="809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a:t>b</a:t>
              </a:r>
              <a:r>
                <a:rPr lang="en-US" altLang="en-US" sz="4000" baseline="-25000"/>
                <a:t>xy</a:t>
              </a:r>
              <a:endParaRPr lang="en-US" altLang="en-US" sz="4000"/>
            </a:p>
          </p:txBody>
        </p:sp>
        <p:sp>
          <p:nvSpPr>
            <p:cNvPr id="11" name="Line 1031">
              <a:extLst>
                <a:ext uri="{FF2B5EF4-FFF2-40B4-BE49-F238E27FC236}">
                  <a16:creationId xmlns:a16="http://schemas.microsoft.com/office/drawing/2014/main" id="{623768E1-2954-1539-7EF1-7B558A57D320}"/>
                </a:ext>
              </a:extLst>
            </p:cNvPr>
            <p:cNvSpPr>
              <a:spLocks noChangeShapeType="1"/>
            </p:cNvSpPr>
            <p:nvPr/>
          </p:nvSpPr>
          <p:spPr bwMode="auto">
            <a:xfrm>
              <a:off x="6221414" y="2628900"/>
              <a:ext cx="1277937" cy="452438"/>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032">
              <a:extLst>
                <a:ext uri="{FF2B5EF4-FFF2-40B4-BE49-F238E27FC236}">
                  <a16:creationId xmlns:a16="http://schemas.microsoft.com/office/drawing/2014/main" id="{E4DC53E1-8857-AF1C-6444-56C32DB10A25}"/>
                </a:ext>
              </a:extLst>
            </p:cNvPr>
            <p:cNvSpPr txBox="1">
              <a:spLocks noChangeArrowheads="1"/>
            </p:cNvSpPr>
            <p:nvPr/>
          </p:nvSpPr>
          <p:spPr bwMode="auto">
            <a:xfrm>
              <a:off x="3684588" y="1698625"/>
              <a:ext cx="3814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Individual-Level Processes</a:t>
              </a:r>
            </a:p>
          </p:txBody>
        </p:sp>
        <p:sp>
          <p:nvSpPr>
            <p:cNvPr id="13" name="Line 1033">
              <a:extLst>
                <a:ext uri="{FF2B5EF4-FFF2-40B4-BE49-F238E27FC236}">
                  <a16:creationId xmlns:a16="http://schemas.microsoft.com/office/drawing/2014/main" id="{CCA4FEC4-905C-F3C8-568C-48DAFEA88EF1}"/>
                </a:ext>
              </a:extLst>
            </p:cNvPr>
            <p:cNvSpPr>
              <a:spLocks noChangeShapeType="1"/>
            </p:cNvSpPr>
            <p:nvPr/>
          </p:nvSpPr>
          <p:spPr bwMode="auto">
            <a:xfrm>
              <a:off x="4094164" y="4132264"/>
              <a:ext cx="839787" cy="414337"/>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034">
              <a:extLst>
                <a:ext uri="{FF2B5EF4-FFF2-40B4-BE49-F238E27FC236}">
                  <a16:creationId xmlns:a16="http://schemas.microsoft.com/office/drawing/2014/main" id="{788874F5-8DC5-AA65-EFA9-5C9FADF3843E}"/>
                </a:ext>
              </a:extLst>
            </p:cNvPr>
            <p:cNvSpPr>
              <a:spLocks noChangeShapeType="1"/>
            </p:cNvSpPr>
            <p:nvPr/>
          </p:nvSpPr>
          <p:spPr bwMode="auto">
            <a:xfrm flipV="1">
              <a:off x="6754813" y="4054476"/>
              <a:ext cx="749300" cy="517525"/>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035">
              <a:extLst>
                <a:ext uri="{FF2B5EF4-FFF2-40B4-BE49-F238E27FC236}">
                  <a16:creationId xmlns:a16="http://schemas.microsoft.com/office/drawing/2014/main" id="{A510A9C4-D8D4-D480-B9B9-6F7A1176F18A}"/>
                </a:ext>
              </a:extLst>
            </p:cNvPr>
            <p:cNvSpPr txBox="1">
              <a:spLocks noChangeArrowheads="1"/>
            </p:cNvSpPr>
            <p:nvPr/>
          </p:nvSpPr>
          <p:spPr bwMode="auto">
            <a:xfrm>
              <a:off x="3508376" y="5065713"/>
              <a:ext cx="4492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Organizational-Level Processes</a:t>
              </a:r>
            </a:p>
          </p:txBody>
        </p:sp>
        <p:sp>
          <p:nvSpPr>
            <p:cNvPr id="16" name="Text Box 1036">
              <a:extLst>
                <a:ext uri="{FF2B5EF4-FFF2-40B4-BE49-F238E27FC236}">
                  <a16:creationId xmlns:a16="http://schemas.microsoft.com/office/drawing/2014/main" id="{DF01E034-6A69-643F-D0DA-4F99B3F9C30D}"/>
                </a:ext>
              </a:extLst>
            </p:cNvPr>
            <p:cNvSpPr txBox="1">
              <a:spLocks noChangeArrowheads="1"/>
            </p:cNvSpPr>
            <p:nvPr/>
          </p:nvSpPr>
          <p:spPr bwMode="auto">
            <a:xfrm>
              <a:off x="2181226" y="3200401"/>
              <a:ext cx="10583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  Role</a:t>
              </a:r>
            </a:p>
            <a:p>
              <a:pPr>
                <a:spcBef>
                  <a:spcPct val="0"/>
                </a:spcBef>
                <a:buFontTx/>
                <a:buNone/>
              </a:pPr>
              <a:r>
                <a:rPr lang="en-US" altLang="en-US" dirty="0"/>
                <a:t>Clarity</a:t>
              </a:r>
            </a:p>
          </p:txBody>
        </p:sp>
        <p:sp>
          <p:nvSpPr>
            <p:cNvPr id="17" name="Text Box 1037">
              <a:extLst>
                <a:ext uri="{FF2B5EF4-FFF2-40B4-BE49-F238E27FC236}">
                  <a16:creationId xmlns:a16="http://schemas.microsoft.com/office/drawing/2014/main" id="{8CDCAD53-DE3D-1121-5ECF-0425433F076F}"/>
                </a:ext>
              </a:extLst>
            </p:cNvPr>
            <p:cNvSpPr txBox="1">
              <a:spLocks noChangeArrowheads="1"/>
            </p:cNvSpPr>
            <p:nvPr/>
          </p:nvSpPr>
          <p:spPr bwMode="auto">
            <a:xfrm>
              <a:off x="8521700" y="3222626"/>
              <a:ext cx="17764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     Job</a:t>
              </a:r>
            </a:p>
            <a:p>
              <a:pPr>
                <a:spcBef>
                  <a:spcPct val="0"/>
                </a:spcBef>
                <a:buFontTx/>
                <a:buNone/>
              </a:pPr>
              <a:r>
                <a:rPr lang="en-US" altLang="en-US"/>
                <a:t>Satisfaction</a:t>
              </a:r>
            </a:p>
          </p:txBody>
        </p:sp>
        <p:grpSp>
          <p:nvGrpSpPr>
            <p:cNvPr id="18" name="Group 1038">
              <a:extLst>
                <a:ext uri="{FF2B5EF4-FFF2-40B4-BE49-F238E27FC236}">
                  <a16:creationId xmlns:a16="http://schemas.microsoft.com/office/drawing/2014/main" id="{167A825B-2B45-B940-A3B1-792AC23BD81C}"/>
                </a:ext>
              </a:extLst>
            </p:cNvPr>
            <p:cNvGrpSpPr>
              <a:grpSpLocks/>
            </p:cNvGrpSpPr>
            <p:nvPr/>
          </p:nvGrpSpPr>
          <p:grpSpPr bwMode="auto">
            <a:xfrm>
              <a:off x="5021263" y="4291014"/>
              <a:ext cx="1719262" cy="701675"/>
              <a:chOff x="2242" y="2656"/>
              <a:chExt cx="1083" cy="442"/>
            </a:xfrm>
          </p:grpSpPr>
          <p:sp>
            <p:nvSpPr>
              <p:cNvPr id="19" name="Text Box 1039">
                <a:extLst>
                  <a:ext uri="{FF2B5EF4-FFF2-40B4-BE49-F238E27FC236}">
                    <a16:creationId xmlns:a16="http://schemas.microsoft.com/office/drawing/2014/main" id="{DEC5CBF5-D9F7-4A4B-2211-85AAB59D00C5}"/>
                  </a:ext>
                </a:extLst>
              </p:cNvPr>
              <p:cNvSpPr txBox="1">
                <a:spLocks noChangeArrowheads="1"/>
              </p:cNvSpPr>
              <p:nvPr/>
            </p:nvSpPr>
            <p:spPr bwMode="auto">
              <a:xfrm>
                <a:off x="2242" y="2656"/>
                <a:ext cx="108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a:t>b</a:t>
                </a:r>
                <a:r>
                  <a:rPr lang="en-US" altLang="en-US" sz="4000" baseline="-25000"/>
                  <a:t>XY</a:t>
                </a:r>
                <a:r>
                  <a:rPr lang="en-US" altLang="en-US" sz="4000"/>
                  <a:t>-b</a:t>
                </a:r>
                <a:r>
                  <a:rPr lang="en-US" altLang="en-US" sz="4000" baseline="-25000"/>
                  <a:t>xy</a:t>
                </a:r>
                <a:endParaRPr lang="en-US" altLang="en-US" sz="4000"/>
              </a:p>
            </p:txBody>
          </p:sp>
          <p:sp>
            <p:nvSpPr>
              <p:cNvPr id="20" name="Line 1040">
                <a:extLst>
                  <a:ext uri="{FF2B5EF4-FFF2-40B4-BE49-F238E27FC236}">
                    <a16:creationId xmlns:a16="http://schemas.microsoft.com/office/drawing/2014/main" id="{9CE70007-F750-B5D0-C3A9-C48CD3ACA402}"/>
                  </a:ext>
                </a:extLst>
              </p:cNvPr>
              <p:cNvSpPr>
                <a:spLocks noChangeShapeType="1"/>
              </p:cNvSpPr>
              <p:nvPr/>
            </p:nvSpPr>
            <p:spPr bwMode="auto">
              <a:xfrm>
                <a:off x="2467" y="2899"/>
                <a:ext cx="13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41">
                <a:extLst>
                  <a:ext uri="{FF2B5EF4-FFF2-40B4-BE49-F238E27FC236}">
                    <a16:creationId xmlns:a16="http://schemas.microsoft.com/office/drawing/2014/main" id="{F1355DEA-451B-03E0-2F19-70695E38673B}"/>
                  </a:ext>
                </a:extLst>
              </p:cNvPr>
              <p:cNvSpPr>
                <a:spLocks noChangeShapeType="1"/>
              </p:cNvSpPr>
              <p:nvPr/>
            </p:nvSpPr>
            <p:spPr bwMode="auto">
              <a:xfrm>
                <a:off x="2623" y="2900"/>
                <a:ext cx="13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6408832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DAE5-3EF1-5BDA-6309-093A464CF28F}"/>
              </a:ext>
            </a:extLst>
          </p:cNvPr>
          <p:cNvSpPr>
            <a:spLocks noGrp="1"/>
          </p:cNvSpPr>
          <p:nvPr>
            <p:ph type="title"/>
          </p:nvPr>
        </p:nvSpPr>
        <p:spPr/>
        <p:txBody>
          <a:bodyPr/>
          <a:lstStyle/>
          <a:p>
            <a:r>
              <a:rPr lang="en-US" dirty="0"/>
              <a:t>Multilevel Methods - Contextual Effects</a:t>
            </a:r>
          </a:p>
        </p:txBody>
      </p:sp>
      <p:sp>
        <p:nvSpPr>
          <p:cNvPr id="4" name="Slide Number Placeholder 3">
            <a:extLst>
              <a:ext uri="{FF2B5EF4-FFF2-40B4-BE49-F238E27FC236}">
                <a16:creationId xmlns:a16="http://schemas.microsoft.com/office/drawing/2014/main" id="{FC2E190E-8EF0-A982-CF41-65EDFCA2CB64}"/>
              </a:ext>
            </a:extLst>
          </p:cNvPr>
          <p:cNvSpPr>
            <a:spLocks noGrp="1"/>
          </p:cNvSpPr>
          <p:nvPr>
            <p:ph type="sldNum" sz="quarter" idx="12"/>
          </p:nvPr>
        </p:nvSpPr>
        <p:spPr/>
        <p:txBody>
          <a:bodyPr/>
          <a:lstStyle/>
          <a:p>
            <a:fld id="{C68DACDF-E1A9-A04C-A5FF-FC2443684BF5}" type="slidenum">
              <a:rPr lang="en-US" smtClean="0"/>
              <a:pPr/>
              <a:t>108</a:t>
            </a:fld>
            <a:endParaRPr lang="en-US" dirty="0"/>
          </a:p>
        </p:txBody>
      </p:sp>
      <p:sp>
        <p:nvSpPr>
          <p:cNvPr id="5" name="Footer Placeholder 4">
            <a:extLst>
              <a:ext uri="{FF2B5EF4-FFF2-40B4-BE49-F238E27FC236}">
                <a16:creationId xmlns:a16="http://schemas.microsoft.com/office/drawing/2014/main" id="{D5CFBB25-D39B-27B1-FFFE-4C8C660C22FC}"/>
              </a:ext>
            </a:extLst>
          </p:cNvPr>
          <p:cNvSpPr>
            <a:spLocks noGrp="1"/>
          </p:cNvSpPr>
          <p:nvPr>
            <p:ph type="ftr" sz="quarter" idx="11"/>
          </p:nvPr>
        </p:nvSpPr>
        <p:spPr/>
        <p:txBody>
          <a:bodyPr/>
          <a:lstStyle/>
          <a:p>
            <a:r>
              <a:rPr lang="en-US"/>
              <a:t>Kautz – Intro to Methods BLITZ Slides</a:t>
            </a:r>
            <a:endParaRPr lang="en-US" dirty="0"/>
          </a:p>
        </p:txBody>
      </p:sp>
      <p:grpSp>
        <p:nvGrpSpPr>
          <p:cNvPr id="22" name="Group 21">
            <a:extLst>
              <a:ext uri="{FF2B5EF4-FFF2-40B4-BE49-F238E27FC236}">
                <a16:creationId xmlns:a16="http://schemas.microsoft.com/office/drawing/2014/main" id="{47B3430A-2D7A-0E49-623F-A1BFBD2BB3F8}"/>
              </a:ext>
            </a:extLst>
          </p:cNvPr>
          <p:cNvGrpSpPr/>
          <p:nvPr/>
        </p:nvGrpSpPr>
        <p:grpSpPr>
          <a:xfrm>
            <a:off x="2037539" y="1571145"/>
            <a:ext cx="8116922" cy="3824288"/>
            <a:chOff x="2181226" y="1698625"/>
            <a:chExt cx="8116922" cy="3824288"/>
          </a:xfrm>
        </p:grpSpPr>
        <p:graphicFrame>
          <p:nvGraphicFramePr>
            <p:cNvPr id="6" name="Object 1027">
              <a:extLst>
                <a:ext uri="{FF2B5EF4-FFF2-40B4-BE49-F238E27FC236}">
                  <a16:creationId xmlns:a16="http://schemas.microsoft.com/office/drawing/2014/main" id="{15B247DC-C950-CA9C-62A6-C7999F0E0EB2}"/>
                </a:ext>
              </a:extLst>
            </p:cNvPr>
            <p:cNvGraphicFramePr>
              <a:graphicFrameLocks noChangeAspect="1"/>
            </p:cNvGraphicFramePr>
            <p:nvPr/>
          </p:nvGraphicFramePr>
          <p:xfrm>
            <a:off x="3295650" y="2906714"/>
            <a:ext cx="838200" cy="1209675"/>
          </p:xfrm>
          <a:graphic>
            <a:graphicData uri="http://schemas.openxmlformats.org/presentationml/2006/ole">
              <mc:AlternateContent xmlns:mc="http://schemas.openxmlformats.org/markup-compatibility/2006">
                <mc:Choice xmlns:v="urn:schemas-microsoft-com:vml" Requires="v">
                  <p:oleObj name="Equation" r:id="rId2" imgW="139639" imgH="203112" progId="Equation.3">
                    <p:embed/>
                  </p:oleObj>
                </mc:Choice>
                <mc:Fallback>
                  <p:oleObj name="Equation" r:id="rId2" imgW="139639" imgH="203112" progId="Equation.3">
                    <p:embed/>
                    <p:pic>
                      <p:nvPicPr>
                        <p:cNvPr id="6" name="Object 1027">
                          <a:extLst>
                            <a:ext uri="{FF2B5EF4-FFF2-40B4-BE49-F238E27FC236}">
                              <a16:creationId xmlns:a16="http://schemas.microsoft.com/office/drawing/2014/main" id="{15B247DC-C950-CA9C-62A6-C7999F0E0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906714"/>
                          <a:ext cx="83820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28">
              <a:extLst>
                <a:ext uri="{FF2B5EF4-FFF2-40B4-BE49-F238E27FC236}">
                  <a16:creationId xmlns:a16="http://schemas.microsoft.com/office/drawing/2014/main" id="{8D6AC49A-993E-E0C6-6F6D-1DE191DB134B}"/>
                </a:ext>
              </a:extLst>
            </p:cNvPr>
            <p:cNvGraphicFramePr>
              <a:graphicFrameLocks noChangeAspect="1"/>
            </p:cNvGraphicFramePr>
            <p:nvPr/>
          </p:nvGraphicFramePr>
          <p:xfrm>
            <a:off x="7624764" y="2906714"/>
            <a:ext cx="752475" cy="1209675"/>
          </p:xfrm>
          <a:graphic>
            <a:graphicData uri="http://schemas.openxmlformats.org/presentationml/2006/ole">
              <mc:AlternateContent xmlns:mc="http://schemas.openxmlformats.org/markup-compatibility/2006">
                <mc:Choice xmlns:v="urn:schemas-microsoft-com:vml" Requires="v">
                  <p:oleObj name="Equation" r:id="rId4" imgW="126835" imgH="202936" progId="Equation.3">
                    <p:embed/>
                  </p:oleObj>
                </mc:Choice>
                <mc:Fallback>
                  <p:oleObj name="Equation" r:id="rId4" imgW="126835" imgH="202936" progId="Equation.3">
                    <p:embed/>
                    <p:pic>
                      <p:nvPicPr>
                        <p:cNvPr id="7" name="Object 1028">
                          <a:extLst>
                            <a:ext uri="{FF2B5EF4-FFF2-40B4-BE49-F238E27FC236}">
                              <a16:creationId xmlns:a16="http://schemas.microsoft.com/office/drawing/2014/main" id="{8D6AC49A-993E-E0C6-6F6D-1DE191DB1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764" y="2906714"/>
                          <a:ext cx="752475"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029">
              <a:extLst>
                <a:ext uri="{FF2B5EF4-FFF2-40B4-BE49-F238E27FC236}">
                  <a16:creationId xmlns:a16="http://schemas.microsoft.com/office/drawing/2014/main" id="{98450934-2568-9A16-AF2D-792CF608FA34}"/>
                </a:ext>
              </a:extLst>
            </p:cNvPr>
            <p:cNvSpPr>
              <a:spLocks noChangeShapeType="1"/>
            </p:cNvSpPr>
            <p:nvPr/>
          </p:nvSpPr>
          <p:spPr bwMode="auto">
            <a:xfrm flipV="1">
              <a:off x="4129088" y="2641600"/>
              <a:ext cx="1174750" cy="41275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030">
              <a:extLst>
                <a:ext uri="{FF2B5EF4-FFF2-40B4-BE49-F238E27FC236}">
                  <a16:creationId xmlns:a16="http://schemas.microsoft.com/office/drawing/2014/main" id="{86F06D99-B3D6-0A64-9659-AA513E7E3704}"/>
                </a:ext>
              </a:extLst>
            </p:cNvPr>
            <p:cNvSpPr txBox="1">
              <a:spLocks noChangeArrowheads="1"/>
            </p:cNvSpPr>
            <p:nvPr/>
          </p:nvSpPr>
          <p:spPr bwMode="auto">
            <a:xfrm>
              <a:off x="5376864" y="2114551"/>
              <a:ext cx="809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a:t>b</a:t>
              </a:r>
              <a:r>
                <a:rPr lang="en-US" altLang="en-US" sz="4000" baseline="-25000"/>
                <a:t>xy</a:t>
              </a:r>
              <a:endParaRPr lang="en-US" altLang="en-US" sz="4000"/>
            </a:p>
          </p:txBody>
        </p:sp>
        <p:sp>
          <p:nvSpPr>
            <p:cNvPr id="11" name="Line 1031">
              <a:extLst>
                <a:ext uri="{FF2B5EF4-FFF2-40B4-BE49-F238E27FC236}">
                  <a16:creationId xmlns:a16="http://schemas.microsoft.com/office/drawing/2014/main" id="{623768E1-2954-1539-7EF1-7B558A57D320}"/>
                </a:ext>
              </a:extLst>
            </p:cNvPr>
            <p:cNvSpPr>
              <a:spLocks noChangeShapeType="1"/>
            </p:cNvSpPr>
            <p:nvPr/>
          </p:nvSpPr>
          <p:spPr bwMode="auto">
            <a:xfrm>
              <a:off x="6221414" y="2628900"/>
              <a:ext cx="1277937" cy="452438"/>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032">
              <a:extLst>
                <a:ext uri="{FF2B5EF4-FFF2-40B4-BE49-F238E27FC236}">
                  <a16:creationId xmlns:a16="http://schemas.microsoft.com/office/drawing/2014/main" id="{E4DC53E1-8857-AF1C-6444-56C32DB10A25}"/>
                </a:ext>
              </a:extLst>
            </p:cNvPr>
            <p:cNvSpPr txBox="1">
              <a:spLocks noChangeArrowheads="1"/>
            </p:cNvSpPr>
            <p:nvPr/>
          </p:nvSpPr>
          <p:spPr bwMode="auto">
            <a:xfrm>
              <a:off x="3684588" y="1698625"/>
              <a:ext cx="3814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Individual-Level Processes</a:t>
              </a:r>
            </a:p>
          </p:txBody>
        </p:sp>
        <p:sp>
          <p:nvSpPr>
            <p:cNvPr id="13" name="Line 1033">
              <a:extLst>
                <a:ext uri="{FF2B5EF4-FFF2-40B4-BE49-F238E27FC236}">
                  <a16:creationId xmlns:a16="http://schemas.microsoft.com/office/drawing/2014/main" id="{CCA4FEC4-905C-F3C8-568C-48DAFEA88EF1}"/>
                </a:ext>
              </a:extLst>
            </p:cNvPr>
            <p:cNvSpPr>
              <a:spLocks noChangeShapeType="1"/>
            </p:cNvSpPr>
            <p:nvPr/>
          </p:nvSpPr>
          <p:spPr bwMode="auto">
            <a:xfrm>
              <a:off x="4094164" y="4132264"/>
              <a:ext cx="839787" cy="414337"/>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034">
              <a:extLst>
                <a:ext uri="{FF2B5EF4-FFF2-40B4-BE49-F238E27FC236}">
                  <a16:creationId xmlns:a16="http://schemas.microsoft.com/office/drawing/2014/main" id="{788874F5-8DC5-AA65-EFA9-5C9FADF3843E}"/>
                </a:ext>
              </a:extLst>
            </p:cNvPr>
            <p:cNvSpPr>
              <a:spLocks noChangeShapeType="1"/>
            </p:cNvSpPr>
            <p:nvPr/>
          </p:nvSpPr>
          <p:spPr bwMode="auto">
            <a:xfrm flipV="1">
              <a:off x="6754813" y="4054476"/>
              <a:ext cx="749300" cy="517525"/>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035">
              <a:extLst>
                <a:ext uri="{FF2B5EF4-FFF2-40B4-BE49-F238E27FC236}">
                  <a16:creationId xmlns:a16="http://schemas.microsoft.com/office/drawing/2014/main" id="{A510A9C4-D8D4-D480-B9B9-6F7A1176F18A}"/>
                </a:ext>
              </a:extLst>
            </p:cNvPr>
            <p:cNvSpPr txBox="1">
              <a:spLocks noChangeArrowheads="1"/>
            </p:cNvSpPr>
            <p:nvPr/>
          </p:nvSpPr>
          <p:spPr bwMode="auto">
            <a:xfrm>
              <a:off x="3508376" y="5065713"/>
              <a:ext cx="4492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Organizational-Level Processes</a:t>
              </a:r>
            </a:p>
          </p:txBody>
        </p:sp>
        <p:sp>
          <p:nvSpPr>
            <p:cNvPr id="16" name="Text Box 1036">
              <a:extLst>
                <a:ext uri="{FF2B5EF4-FFF2-40B4-BE49-F238E27FC236}">
                  <a16:creationId xmlns:a16="http://schemas.microsoft.com/office/drawing/2014/main" id="{DF01E034-6A69-643F-D0DA-4F99B3F9C30D}"/>
                </a:ext>
              </a:extLst>
            </p:cNvPr>
            <p:cNvSpPr txBox="1">
              <a:spLocks noChangeArrowheads="1"/>
            </p:cNvSpPr>
            <p:nvPr/>
          </p:nvSpPr>
          <p:spPr bwMode="auto">
            <a:xfrm>
              <a:off x="2181226" y="3200401"/>
              <a:ext cx="10583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  Role</a:t>
              </a:r>
            </a:p>
            <a:p>
              <a:pPr>
                <a:spcBef>
                  <a:spcPct val="0"/>
                </a:spcBef>
                <a:buFontTx/>
                <a:buNone/>
              </a:pPr>
              <a:r>
                <a:rPr lang="en-US" altLang="en-US" dirty="0"/>
                <a:t>Clarity</a:t>
              </a:r>
            </a:p>
          </p:txBody>
        </p:sp>
        <p:sp>
          <p:nvSpPr>
            <p:cNvPr id="17" name="Text Box 1037">
              <a:extLst>
                <a:ext uri="{FF2B5EF4-FFF2-40B4-BE49-F238E27FC236}">
                  <a16:creationId xmlns:a16="http://schemas.microsoft.com/office/drawing/2014/main" id="{8CDCAD53-DE3D-1121-5ECF-0425433F076F}"/>
                </a:ext>
              </a:extLst>
            </p:cNvPr>
            <p:cNvSpPr txBox="1">
              <a:spLocks noChangeArrowheads="1"/>
            </p:cNvSpPr>
            <p:nvPr/>
          </p:nvSpPr>
          <p:spPr bwMode="auto">
            <a:xfrm>
              <a:off x="8521700" y="3222626"/>
              <a:ext cx="17764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     Job</a:t>
              </a:r>
            </a:p>
            <a:p>
              <a:pPr>
                <a:spcBef>
                  <a:spcPct val="0"/>
                </a:spcBef>
                <a:buFontTx/>
                <a:buNone/>
              </a:pPr>
              <a:r>
                <a:rPr lang="en-US" altLang="en-US"/>
                <a:t>Satisfaction</a:t>
              </a:r>
            </a:p>
          </p:txBody>
        </p:sp>
        <p:grpSp>
          <p:nvGrpSpPr>
            <p:cNvPr id="18" name="Group 1038">
              <a:extLst>
                <a:ext uri="{FF2B5EF4-FFF2-40B4-BE49-F238E27FC236}">
                  <a16:creationId xmlns:a16="http://schemas.microsoft.com/office/drawing/2014/main" id="{167A825B-2B45-B940-A3B1-792AC23BD81C}"/>
                </a:ext>
              </a:extLst>
            </p:cNvPr>
            <p:cNvGrpSpPr>
              <a:grpSpLocks/>
            </p:cNvGrpSpPr>
            <p:nvPr/>
          </p:nvGrpSpPr>
          <p:grpSpPr bwMode="auto">
            <a:xfrm>
              <a:off x="5021263" y="4291014"/>
              <a:ext cx="1719262" cy="701675"/>
              <a:chOff x="2242" y="2656"/>
              <a:chExt cx="1083" cy="442"/>
            </a:xfrm>
          </p:grpSpPr>
          <p:sp>
            <p:nvSpPr>
              <p:cNvPr id="19" name="Text Box 1039">
                <a:extLst>
                  <a:ext uri="{FF2B5EF4-FFF2-40B4-BE49-F238E27FC236}">
                    <a16:creationId xmlns:a16="http://schemas.microsoft.com/office/drawing/2014/main" id="{DEC5CBF5-D9F7-4A4B-2211-85AAB59D00C5}"/>
                  </a:ext>
                </a:extLst>
              </p:cNvPr>
              <p:cNvSpPr txBox="1">
                <a:spLocks noChangeArrowheads="1"/>
              </p:cNvSpPr>
              <p:nvPr/>
            </p:nvSpPr>
            <p:spPr bwMode="auto">
              <a:xfrm>
                <a:off x="2242" y="2656"/>
                <a:ext cx="108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a:t>b</a:t>
                </a:r>
                <a:r>
                  <a:rPr lang="en-US" altLang="en-US" sz="4000" baseline="-25000"/>
                  <a:t>XY</a:t>
                </a:r>
                <a:r>
                  <a:rPr lang="en-US" altLang="en-US" sz="4000"/>
                  <a:t>-b</a:t>
                </a:r>
                <a:r>
                  <a:rPr lang="en-US" altLang="en-US" sz="4000" baseline="-25000"/>
                  <a:t>xy</a:t>
                </a:r>
                <a:endParaRPr lang="en-US" altLang="en-US" sz="4000"/>
              </a:p>
            </p:txBody>
          </p:sp>
          <p:sp>
            <p:nvSpPr>
              <p:cNvPr id="20" name="Line 1040">
                <a:extLst>
                  <a:ext uri="{FF2B5EF4-FFF2-40B4-BE49-F238E27FC236}">
                    <a16:creationId xmlns:a16="http://schemas.microsoft.com/office/drawing/2014/main" id="{9CE70007-F750-B5D0-C3A9-C48CD3ACA402}"/>
                  </a:ext>
                </a:extLst>
              </p:cNvPr>
              <p:cNvSpPr>
                <a:spLocks noChangeShapeType="1"/>
              </p:cNvSpPr>
              <p:nvPr/>
            </p:nvSpPr>
            <p:spPr bwMode="auto">
              <a:xfrm>
                <a:off x="2467" y="2899"/>
                <a:ext cx="13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41">
                <a:extLst>
                  <a:ext uri="{FF2B5EF4-FFF2-40B4-BE49-F238E27FC236}">
                    <a16:creationId xmlns:a16="http://schemas.microsoft.com/office/drawing/2014/main" id="{F1355DEA-451B-03E0-2F19-70695E38673B}"/>
                  </a:ext>
                </a:extLst>
              </p:cNvPr>
              <p:cNvSpPr>
                <a:spLocks noChangeShapeType="1"/>
              </p:cNvSpPr>
              <p:nvPr/>
            </p:nvSpPr>
            <p:spPr bwMode="auto">
              <a:xfrm>
                <a:off x="2623" y="2900"/>
                <a:ext cx="13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8" name="Rectangle 20">
            <a:extLst>
              <a:ext uri="{FF2B5EF4-FFF2-40B4-BE49-F238E27FC236}">
                <a16:creationId xmlns:a16="http://schemas.microsoft.com/office/drawing/2014/main" id="{534239D0-3DDA-9069-3D8E-243FAB4BF31C}"/>
              </a:ext>
            </a:extLst>
          </p:cNvPr>
          <p:cNvSpPr>
            <a:spLocks noChangeArrowheads="1"/>
          </p:cNvSpPr>
          <p:nvPr/>
        </p:nvSpPr>
        <p:spPr bwMode="auto">
          <a:xfrm>
            <a:off x="3863164" y="3888499"/>
            <a:ext cx="3617913" cy="993775"/>
          </a:xfrm>
          <a:prstGeom prst="rect">
            <a:avLst/>
          </a:prstGeom>
          <a:solidFill>
            <a:srgbClr val="FF0000">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24" name="Rectangle 14">
            <a:extLst>
              <a:ext uri="{FF2B5EF4-FFF2-40B4-BE49-F238E27FC236}">
                <a16:creationId xmlns:a16="http://schemas.microsoft.com/office/drawing/2014/main" id="{DE308F19-306A-5EE6-810E-3A9CA3DC1903}"/>
              </a:ext>
            </a:extLst>
          </p:cNvPr>
          <p:cNvSpPr>
            <a:spLocks noChangeArrowheads="1"/>
          </p:cNvSpPr>
          <p:nvPr/>
        </p:nvSpPr>
        <p:spPr bwMode="auto">
          <a:xfrm>
            <a:off x="3837764" y="2073986"/>
            <a:ext cx="3617913" cy="957263"/>
          </a:xfrm>
          <a:prstGeom prst="rect">
            <a:avLst/>
          </a:prstGeom>
          <a:solidFill>
            <a:srgbClr val="CCFFCC">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26" name="Text Box 19">
            <a:extLst>
              <a:ext uri="{FF2B5EF4-FFF2-40B4-BE49-F238E27FC236}">
                <a16:creationId xmlns:a16="http://schemas.microsoft.com/office/drawing/2014/main" id="{FF2CD568-7904-20B8-A8C2-73D44BBF0AA5}"/>
              </a:ext>
            </a:extLst>
          </p:cNvPr>
          <p:cNvSpPr txBox="1">
            <a:spLocks noChangeArrowheads="1"/>
          </p:cNvSpPr>
          <p:nvPr/>
        </p:nvSpPr>
        <p:spPr bwMode="auto">
          <a:xfrm>
            <a:off x="7584490" y="1403491"/>
            <a:ext cx="422651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100" dirty="0"/>
              <a:t>Explains the whole aggregate-level relationship in the simulation </a:t>
            </a:r>
          </a:p>
        </p:txBody>
      </p:sp>
    </p:spTree>
    <p:extLst>
      <p:ext uri="{BB962C8B-B14F-4D97-AF65-F5344CB8AC3E}">
        <p14:creationId xmlns:p14="http://schemas.microsoft.com/office/powerpoint/2010/main" val="1718374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E295-CC25-7F61-E946-43A92F87CF9E}"/>
              </a:ext>
            </a:extLst>
          </p:cNvPr>
          <p:cNvSpPr>
            <a:spLocks noGrp="1"/>
          </p:cNvSpPr>
          <p:nvPr>
            <p:ph type="title"/>
          </p:nvPr>
        </p:nvSpPr>
        <p:spPr/>
        <p:txBody>
          <a:bodyPr/>
          <a:lstStyle/>
          <a:p>
            <a:r>
              <a:rPr lang="en-US" dirty="0"/>
              <a:t>Multilevel Methods - Contextual Effects</a:t>
            </a:r>
          </a:p>
        </p:txBody>
      </p:sp>
      <p:sp>
        <p:nvSpPr>
          <p:cNvPr id="3" name="Content Placeholder 2">
            <a:extLst>
              <a:ext uri="{FF2B5EF4-FFF2-40B4-BE49-F238E27FC236}">
                <a16:creationId xmlns:a16="http://schemas.microsoft.com/office/drawing/2014/main" id="{1463154A-FFE5-1D55-8F9F-DEA131012075}"/>
              </a:ext>
            </a:extLst>
          </p:cNvPr>
          <p:cNvSpPr>
            <a:spLocks noGrp="1"/>
          </p:cNvSpPr>
          <p:nvPr>
            <p:ph idx="1"/>
          </p:nvPr>
        </p:nvSpPr>
        <p:spPr/>
        <p:txBody>
          <a:bodyPr/>
          <a:lstStyle/>
          <a:p>
            <a:pPr algn="ctr"/>
            <a:r>
              <a:rPr lang="en-US" b="1" u="sng" dirty="0"/>
              <a:t>Key Take Aways</a:t>
            </a:r>
          </a:p>
          <a:p>
            <a:endParaRPr lang="en-US" dirty="0"/>
          </a:p>
          <a:p>
            <a:pPr marL="342900" indent="-342900">
              <a:buFont typeface="Arial" panose="020B0604020202020204" pitchFamily="34" charset="0"/>
              <a:buChar char="•"/>
            </a:pPr>
            <a:r>
              <a:rPr lang="en-US" dirty="0"/>
              <a:t>The significant group-level relationships do not necessarily mean that group membership is important</a:t>
            </a:r>
          </a:p>
          <a:p>
            <a:pPr marL="342900" indent="-342900">
              <a:buFont typeface="Arial" panose="020B0604020202020204" pitchFamily="34" charset="0"/>
              <a:buChar char="•"/>
            </a:pPr>
            <a:r>
              <a:rPr lang="en-US" dirty="0"/>
              <a:t>Need to formally test that group membership is important (i.e., that contextual effects exist)</a:t>
            </a:r>
          </a:p>
          <a:p>
            <a:endParaRPr lang="en-US" dirty="0"/>
          </a:p>
          <a:p>
            <a:pPr marL="342900" indent="-342900">
              <a:buFont typeface="Arial" panose="020B0604020202020204" pitchFamily="34" charset="0"/>
              <a:buChar char="•"/>
            </a:pPr>
            <a:r>
              <a:rPr lang="en-US" dirty="0"/>
              <a:t>Three commonly used options</a:t>
            </a:r>
          </a:p>
          <a:p>
            <a:pPr marL="857250" lvl="1" indent="-342900"/>
            <a:r>
              <a:rPr lang="en-US" dirty="0"/>
              <a:t>Contextual Analysis (OLS regression)</a:t>
            </a:r>
          </a:p>
          <a:p>
            <a:pPr marL="857250" lvl="1" indent="-342900"/>
            <a:r>
              <a:rPr lang="en-US" dirty="0"/>
              <a:t>Within and Between Analysis (WABA)</a:t>
            </a:r>
          </a:p>
          <a:p>
            <a:pPr marL="857250" lvl="1" indent="-342900"/>
            <a:r>
              <a:rPr lang="en-US" dirty="0"/>
              <a:t>Mixed-Effects Models (e.g., HLM)</a:t>
            </a:r>
          </a:p>
        </p:txBody>
      </p:sp>
      <p:sp>
        <p:nvSpPr>
          <p:cNvPr id="4" name="Slide Number Placeholder 3">
            <a:extLst>
              <a:ext uri="{FF2B5EF4-FFF2-40B4-BE49-F238E27FC236}">
                <a16:creationId xmlns:a16="http://schemas.microsoft.com/office/drawing/2014/main" id="{BE6E1B8A-8413-9F35-8DDE-4ACBD7528CCB}"/>
              </a:ext>
            </a:extLst>
          </p:cNvPr>
          <p:cNvSpPr>
            <a:spLocks noGrp="1"/>
          </p:cNvSpPr>
          <p:nvPr>
            <p:ph type="sldNum" sz="quarter" idx="12"/>
          </p:nvPr>
        </p:nvSpPr>
        <p:spPr/>
        <p:txBody>
          <a:bodyPr/>
          <a:lstStyle/>
          <a:p>
            <a:fld id="{C68DACDF-E1A9-A04C-A5FF-FC2443684BF5}" type="slidenum">
              <a:rPr lang="en-US" smtClean="0"/>
              <a:pPr/>
              <a:t>109</a:t>
            </a:fld>
            <a:endParaRPr lang="en-US" dirty="0"/>
          </a:p>
        </p:txBody>
      </p:sp>
      <p:sp>
        <p:nvSpPr>
          <p:cNvPr id="5" name="Footer Placeholder 4">
            <a:extLst>
              <a:ext uri="{FF2B5EF4-FFF2-40B4-BE49-F238E27FC236}">
                <a16:creationId xmlns:a16="http://schemas.microsoft.com/office/drawing/2014/main" id="{72EE9811-3A28-AC1E-5875-9D0052606310}"/>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36690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DE5-297C-9203-A626-548AA82D8066}"/>
              </a:ext>
            </a:extLst>
          </p:cNvPr>
          <p:cNvSpPr>
            <a:spLocks noGrp="1"/>
          </p:cNvSpPr>
          <p:nvPr>
            <p:ph type="title"/>
          </p:nvPr>
        </p:nvSpPr>
        <p:spPr/>
        <p:txBody>
          <a:bodyPr/>
          <a:lstStyle/>
          <a:p>
            <a:r>
              <a:rPr lang="en-US" dirty="0"/>
              <a:t>Multilevel Analysis – Alignment</a:t>
            </a:r>
          </a:p>
        </p:txBody>
      </p:sp>
      <p:sp>
        <p:nvSpPr>
          <p:cNvPr id="4" name="Slide Number Placeholder 3">
            <a:extLst>
              <a:ext uri="{FF2B5EF4-FFF2-40B4-BE49-F238E27FC236}">
                <a16:creationId xmlns:a16="http://schemas.microsoft.com/office/drawing/2014/main" id="{37ABA663-AE63-C5B8-C35C-3D9C902B7A17}"/>
              </a:ext>
            </a:extLst>
          </p:cNvPr>
          <p:cNvSpPr>
            <a:spLocks noGrp="1"/>
          </p:cNvSpPr>
          <p:nvPr>
            <p:ph type="sldNum" sz="quarter" idx="12"/>
          </p:nvPr>
        </p:nvSpPr>
        <p:spPr/>
        <p:txBody>
          <a:bodyPr/>
          <a:lstStyle/>
          <a:p>
            <a:fld id="{C68DACDF-E1A9-A04C-A5FF-FC2443684BF5}" type="slidenum">
              <a:rPr lang="en-US" smtClean="0"/>
              <a:pPr/>
              <a:t>11</a:t>
            </a:fld>
            <a:endParaRPr lang="en-US" dirty="0"/>
          </a:p>
        </p:txBody>
      </p:sp>
      <p:sp>
        <p:nvSpPr>
          <p:cNvPr id="5" name="Footer Placeholder 4">
            <a:extLst>
              <a:ext uri="{FF2B5EF4-FFF2-40B4-BE49-F238E27FC236}">
                <a16:creationId xmlns:a16="http://schemas.microsoft.com/office/drawing/2014/main" id="{3EE1A8D3-08B7-2B44-0786-0D0EB4A05037}"/>
              </a:ext>
            </a:extLst>
          </p:cNvPr>
          <p:cNvSpPr>
            <a:spLocks noGrp="1"/>
          </p:cNvSpPr>
          <p:nvPr>
            <p:ph type="ftr" sz="quarter" idx="11"/>
          </p:nvPr>
        </p:nvSpPr>
        <p:spPr/>
        <p:txBody>
          <a:bodyPr/>
          <a:lstStyle/>
          <a:p>
            <a:r>
              <a:rPr lang="en-US" dirty="0"/>
              <a:t>Kautz – Intro to Methods BLITZ Slides</a:t>
            </a:r>
          </a:p>
        </p:txBody>
      </p:sp>
      <p:cxnSp>
        <p:nvCxnSpPr>
          <p:cNvPr id="6" name="Straight Arrow Connector 5">
            <a:extLst>
              <a:ext uri="{FF2B5EF4-FFF2-40B4-BE49-F238E27FC236}">
                <a16:creationId xmlns:a16="http://schemas.microsoft.com/office/drawing/2014/main" id="{D3212AE8-794D-20BF-E68D-A12E17618711}"/>
              </a:ext>
            </a:extLst>
          </p:cNvPr>
          <p:cNvCxnSpPr/>
          <p:nvPr/>
        </p:nvCxnSpPr>
        <p:spPr bwMode="auto">
          <a:xfrm flipV="1">
            <a:off x="3679225" y="1976009"/>
            <a:ext cx="0" cy="3397541"/>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EFB44C7-2EBA-E6C8-045C-A8DBF1740C79}"/>
              </a:ext>
            </a:extLst>
          </p:cNvPr>
          <p:cNvCxnSpPr/>
          <p:nvPr/>
        </p:nvCxnSpPr>
        <p:spPr bwMode="auto">
          <a:xfrm>
            <a:off x="3679225" y="5373550"/>
            <a:ext cx="4498728" cy="0"/>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D8239B04-DD14-EAD8-2F83-90B883A5A841}"/>
              </a:ext>
            </a:extLst>
          </p:cNvPr>
          <p:cNvCxnSpPr/>
          <p:nvPr/>
        </p:nvCxnSpPr>
        <p:spPr bwMode="auto">
          <a:xfrm>
            <a:off x="4241020"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4FA220A5-DE57-6409-28BF-78C7DD646FAD}"/>
              </a:ext>
            </a:extLst>
          </p:cNvPr>
          <p:cNvCxnSpPr/>
          <p:nvPr/>
        </p:nvCxnSpPr>
        <p:spPr bwMode="auto">
          <a:xfrm>
            <a:off x="5375914"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1B3F6678-A33B-1316-5C08-B2EABC315D25}"/>
              </a:ext>
            </a:extLst>
          </p:cNvPr>
          <p:cNvCxnSpPr/>
          <p:nvPr/>
        </p:nvCxnSpPr>
        <p:spPr bwMode="auto">
          <a:xfrm>
            <a:off x="6514049"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8EBA37F-617A-DFF2-E451-FFD8F7FEB7BC}"/>
              </a:ext>
            </a:extLst>
          </p:cNvPr>
          <p:cNvCxnSpPr/>
          <p:nvPr/>
        </p:nvCxnSpPr>
        <p:spPr bwMode="auto">
          <a:xfrm>
            <a:off x="7642508"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E34C3657-17C8-8D08-958A-767B4C47EBD4}"/>
              </a:ext>
            </a:extLst>
          </p:cNvPr>
          <p:cNvSpPr txBox="1"/>
          <p:nvPr/>
        </p:nvSpPr>
        <p:spPr>
          <a:xfrm>
            <a:off x="4110590" y="5417930"/>
            <a:ext cx="248144" cy="276999"/>
          </a:xfrm>
          <a:prstGeom prst="rect">
            <a:avLst/>
          </a:prstGeom>
          <a:noFill/>
        </p:spPr>
        <p:txBody>
          <a:bodyPr wrap="square" rtlCol="0">
            <a:spAutoFit/>
          </a:bodyPr>
          <a:lstStyle/>
          <a:p>
            <a:r>
              <a:rPr lang="en-US" sz="1200" dirty="0">
                <a:latin typeface="+mn-lt"/>
              </a:rPr>
              <a:t>8</a:t>
            </a:r>
            <a:endParaRPr lang="en-US" dirty="0">
              <a:latin typeface="+mn-lt"/>
            </a:endParaRPr>
          </a:p>
        </p:txBody>
      </p:sp>
      <p:sp>
        <p:nvSpPr>
          <p:cNvPr id="13" name="TextBox 12">
            <a:extLst>
              <a:ext uri="{FF2B5EF4-FFF2-40B4-BE49-F238E27FC236}">
                <a16:creationId xmlns:a16="http://schemas.microsoft.com/office/drawing/2014/main" id="{AB7C3ABA-9CD7-4179-0B68-F67B9ACF2ECF}"/>
              </a:ext>
            </a:extLst>
          </p:cNvPr>
          <p:cNvSpPr txBox="1"/>
          <p:nvPr/>
        </p:nvSpPr>
        <p:spPr>
          <a:xfrm>
            <a:off x="5190775" y="5417930"/>
            <a:ext cx="357408" cy="276999"/>
          </a:xfrm>
          <a:prstGeom prst="rect">
            <a:avLst/>
          </a:prstGeom>
          <a:noFill/>
        </p:spPr>
        <p:txBody>
          <a:bodyPr wrap="square" rtlCol="0">
            <a:spAutoFit/>
          </a:bodyPr>
          <a:lstStyle/>
          <a:p>
            <a:r>
              <a:rPr lang="en-US" sz="1200" dirty="0">
                <a:latin typeface="+mn-lt"/>
              </a:rPr>
              <a:t>10</a:t>
            </a:r>
            <a:endParaRPr lang="en-US" dirty="0">
              <a:latin typeface="+mn-lt"/>
            </a:endParaRPr>
          </a:p>
        </p:txBody>
      </p:sp>
      <p:sp>
        <p:nvSpPr>
          <p:cNvPr id="14" name="TextBox 13">
            <a:extLst>
              <a:ext uri="{FF2B5EF4-FFF2-40B4-BE49-F238E27FC236}">
                <a16:creationId xmlns:a16="http://schemas.microsoft.com/office/drawing/2014/main" id="{8CA9E2E4-F07A-281D-C5CB-8FCE21AF7A9C}"/>
              </a:ext>
            </a:extLst>
          </p:cNvPr>
          <p:cNvSpPr txBox="1"/>
          <p:nvPr/>
        </p:nvSpPr>
        <p:spPr>
          <a:xfrm>
            <a:off x="6335345" y="5417930"/>
            <a:ext cx="357408" cy="276999"/>
          </a:xfrm>
          <a:prstGeom prst="rect">
            <a:avLst/>
          </a:prstGeom>
          <a:noFill/>
        </p:spPr>
        <p:txBody>
          <a:bodyPr wrap="square" rtlCol="0">
            <a:spAutoFit/>
          </a:bodyPr>
          <a:lstStyle/>
          <a:p>
            <a:r>
              <a:rPr lang="en-US" sz="1200" dirty="0">
                <a:latin typeface="+mn-lt"/>
              </a:rPr>
              <a:t>12</a:t>
            </a:r>
            <a:endParaRPr lang="en-US" dirty="0">
              <a:latin typeface="+mn-lt"/>
            </a:endParaRPr>
          </a:p>
        </p:txBody>
      </p:sp>
      <p:sp>
        <p:nvSpPr>
          <p:cNvPr id="15" name="TextBox 14">
            <a:extLst>
              <a:ext uri="{FF2B5EF4-FFF2-40B4-BE49-F238E27FC236}">
                <a16:creationId xmlns:a16="http://schemas.microsoft.com/office/drawing/2014/main" id="{70932110-63AD-2BDB-CAE6-F3B5488F8BA3}"/>
              </a:ext>
            </a:extLst>
          </p:cNvPr>
          <p:cNvSpPr txBox="1"/>
          <p:nvPr/>
        </p:nvSpPr>
        <p:spPr>
          <a:xfrm>
            <a:off x="7449102" y="5417930"/>
            <a:ext cx="357408" cy="276999"/>
          </a:xfrm>
          <a:prstGeom prst="rect">
            <a:avLst/>
          </a:prstGeom>
          <a:noFill/>
        </p:spPr>
        <p:txBody>
          <a:bodyPr wrap="square" rtlCol="0">
            <a:spAutoFit/>
          </a:bodyPr>
          <a:lstStyle/>
          <a:p>
            <a:r>
              <a:rPr lang="en-US" sz="1200" dirty="0">
                <a:latin typeface="+mn-lt"/>
              </a:rPr>
              <a:t>14</a:t>
            </a:r>
            <a:endParaRPr lang="en-US" dirty="0">
              <a:latin typeface="+mn-lt"/>
            </a:endParaRPr>
          </a:p>
        </p:txBody>
      </p:sp>
      <p:sp>
        <p:nvSpPr>
          <p:cNvPr id="16" name="TextBox 15">
            <a:extLst>
              <a:ext uri="{FF2B5EF4-FFF2-40B4-BE49-F238E27FC236}">
                <a16:creationId xmlns:a16="http://schemas.microsoft.com/office/drawing/2014/main" id="{E0A8905B-7946-8207-335C-231F9143F520}"/>
              </a:ext>
            </a:extLst>
          </p:cNvPr>
          <p:cNvSpPr txBox="1"/>
          <p:nvPr/>
        </p:nvSpPr>
        <p:spPr>
          <a:xfrm>
            <a:off x="5054901" y="5597649"/>
            <a:ext cx="1804907" cy="307777"/>
          </a:xfrm>
          <a:prstGeom prst="rect">
            <a:avLst/>
          </a:prstGeom>
          <a:noFill/>
        </p:spPr>
        <p:txBody>
          <a:bodyPr wrap="square" rtlCol="0">
            <a:spAutoFit/>
          </a:bodyPr>
          <a:lstStyle/>
          <a:p>
            <a:r>
              <a:rPr lang="en-US" sz="1400" dirty="0">
                <a:latin typeface="+mn-lt"/>
              </a:rPr>
              <a:t>Daily Hours Worked</a:t>
            </a:r>
          </a:p>
        </p:txBody>
      </p:sp>
      <p:cxnSp>
        <p:nvCxnSpPr>
          <p:cNvPr id="17" name="Straight Connector 16">
            <a:extLst>
              <a:ext uri="{FF2B5EF4-FFF2-40B4-BE49-F238E27FC236}">
                <a16:creationId xmlns:a16="http://schemas.microsoft.com/office/drawing/2014/main" id="{F95176A9-2450-37A5-5CBB-0912727E504A}"/>
              </a:ext>
            </a:extLst>
          </p:cNvPr>
          <p:cNvCxnSpPr/>
          <p:nvPr/>
        </p:nvCxnSpPr>
        <p:spPr bwMode="auto">
          <a:xfrm rot="16200000">
            <a:off x="3694425" y="5165349"/>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B2A16D34-2C96-2DFB-6C6E-C96E6061E3B7}"/>
              </a:ext>
            </a:extLst>
          </p:cNvPr>
          <p:cNvCxnSpPr/>
          <p:nvPr/>
        </p:nvCxnSpPr>
        <p:spPr bwMode="auto">
          <a:xfrm rot="16200000">
            <a:off x="3694425" y="453629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F3D32046-741D-5D94-E8F0-2FAD683FF634}"/>
              </a:ext>
            </a:extLst>
          </p:cNvPr>
          <p:cNvCxnSpPr/>
          <p:nvPr/>
        </p:nvCxnSpPr>
        <p:spPr bwMode="auto">
          <a:xfrm rot="16200000">
            <a:off x="3694425" y="39040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EF17856B-10F5-C900-3F38-47EC4A9638A4}"/>
              </a:ext>
            </a:extLst>
          </p:cNvPr>
          <p:cNvCxnSpPr/>
          <p:nvPr/>
        </p:nvCxnSpPr>
        <p:spPr bwMode="auto">
          <a:xfrm rot="16200000">
            <a:off x="3694425" y="3288437"/>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E7D3AF05-6F76-D512-A3ED-5AABF0708691}"/>
              </a:ext>
            </a:extLst>
          </p:cNvPr>
          <p:cNvCxnSpPr/>
          <p:nvPr/>
        </p:nvCxnSpPr>
        <p:spPr bwMode="auto">
          <a:xfrm rot="16200000">
            <a:off x="3694425" y="266494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937BF035-84F1-38EA-B06F-0A5218D6C6FD}"/>
              </a:ext>
            </a:extLst>
          </p:cNvPr>
          <p:cNvCxnSpPr/>
          <p:nvPr/>
        </p:nvCxnSpPr>
        <p:spPr bwMode="auto">
          <a:xfrm rot="16200000">
            <a:off x="3694425" y="2045413"/>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6509F96A-061A-9DB7-9837-697E1258B4BC}"/>
              </a:ext>
            </a:extLst>
          </p:cNvPr>
          <p:cNvSpPr txBox="1"/>
          <p:nvPr/>
        </p:nvSpPr>
        <p:spPr>
          <a:xfrm>
            <a:off x="3395420" y="5096551"/>
            <a:ext cx="248144" cy="276999"/>
          </a:xfrm>
          <a:prstGeom prst="rect">
            <a:avLst/>
          </a:prstGeom>
          <a:noFill/>
        </p:spPr>
        <p:txBody>
          <a:bodyPr wrap="square" rtlCol="0">
            <a:spAutoFit/>
          </a:bodyPr>
          <a:lstStyle/>
          <a:p>
            <a:r>
              <a:rPr lang="en-US" sz="1200" dirty="0">
                <a:latin typeface="+mn-lt"/>
              </a:rPr>
              <a:t>0</a:t>
            </a:r>
            <a:endParaRPr lang="en-US" dirty="0">
              <a:latin typeface="+mn-lt"/>
            </a:endParaRPr>
          </a:p>
        </p:txBody>
      </p:sp>
      <p:sp>
        <p:nvSpPr>
          <p:cNvPr id="24" name="TextBox 23">
            <a:extLst>
              <a:ext uri="{FF2B5EF4-FFF2-40B4-BE49-F238E27FC236}">
                <a16:creationId xmlns:a16="http://schemas.microsoft.com/office/drawing/2014/main" id="{7F32F54A-32C1-6E47-035E-B6C3F0EB3080}"/>
              </a:ext>
            </a:extLst>
          </p:cNvPr>
          <p:cNvSpPr txBox="1"/>
          <p:nvPr/>
        </p:nvSpPr>
        <p:spPr>
          <a:xfrm>
            <a:off x="3395420" y="4501524"/>
            <a:ext cx="248144" cy="276999"/>
          </a:xfrm>
          <a:prstGeom prst="rect">
            <a:avLst/>
          </a:prstGeom>
          <a:noFill/>
        </p:spPr>
        <p:txBody>
          <a:bodyPr wrap="square" rtlCol="0">
            <a:spAutoFit/>
          </a:bodyPr>
          <a:lstStyle/>
          <a:p>
            <a:r>
              <a:rPr lang="en-US" sz="1200" dirty="0">
                <a:latin typeface="+mn-lt"/>
              </a:rPr>
              <a:t>1</a:t>
            </a:r>
            <a:endParaRPr lang="en-US" dirty="0">
              <a:latin typeface="+mn-lt"/>
            </a:endParaRPr>
          </a:p>
        </p:txBody>
      </p:sp>
      <p:sp>
        <p:nvSpPr>
          <p:cNvPr id="25" name="TextBox 24">
            <a:extLst>
              <a:ext uri="{FF2B5EF4-FFF2-40B4-BE49-F238E27FC236}">
                <a16:creationId xmlns:a16="http://schemas.microsoft.com/office/drawing/2014/main" id="{67145746-36F9-EB7E-7BA2-4D1294572005}"/>
              </a:ext>
            </a:extLst>
          </p:cNvPr>
          <p:cNvSpPr txBox="1"/>
          <p:nvPr/>
        </p:nvSpPr>
        <p:spPr>
          <a:xfrm>
            <a:off x="3395420" y="3878601"/>
            <a:ext cx="248144" cy="276999"/>
          </a:xfrm>
          <a:prstGeom prst="rect">
            <a:avLst/>
          </a:prstGeom>
          <a:noFill/>
        </p:spPr>
        <p:txBody>
          <a:bodyPr wrap="square" rtlCol="0">
            <a:spAutoFit/>
          </a:bodyPr>
          <a:lstStyle/>
          <a:p>
            <a:r>
              <a:rPr lang="en-US" sz="1200" dirty="0">
                <a:latin typeface="+mn-lt"/>
              </a:rPr>
              <a:t>2</a:t>
            </a:r>
            <a:endParaRPr lang="en-US" dirty="0">
              <a:latin typeface="+mn-lt"/>
            </a:endParaRPr>
          </a:p>
        </p:txBody>
      </p:sp>
      <p:sp>
        <p:nvSpPr>
          <p:cNvPr id="26" name="TextBox 25">
            <a:extLst>
              <a:ext uri="{FF2B5EF4-FFF2-40B4-BE49-F238E27FC236}">
                <a16:creationId xmlns:a16="http://schemas.microsoft.com/office/drawing/2014/main" id="{86CD5A62-D936-15C0-D81F-08DD654A2DC8}"/>
              </a:ext>
            </a:extLst>
          </p:cNvPr>
          <p:cNvSpPr txBox="1"/>
          <p:nvPr/>
        </p:nvSpPr>
        <p:spPr>
          <a:xfrm>
            <a:off x="3395420" y="3246310"/>
            <a:ext cx="248144" cy="276999"/>
          </a:xfrm>
          <a:prstGeom prst="rect">
            <a:avLst/>
          </a:prstGeom>
          <a:noFill/>
        </p:spPr>
        <p:txBody>
          <a:bodyPr wrap="square" rtlCol="0">
            <a:spAutoFit/>
          </a:bodyPr>
          <a:lstStyle/>
          <a:p>
            <a:r>
              <a:rPr lang="en-US" sz="1200" dirty="0">
                <a:latin typeface="+mn-lt"/>
              </a:rPr>
              <a:t>3</a:t>
            </a:r>
            <a:endParaRPr lang="en-US" dirty="0">
              <a:latin typeface="+mn-lt"/>
            </a:endParaRPr>
          </a:p>
        </p:txBody>
      </p:sp>
      <p:sp>
        <p:nvSpPr>
          <p:cNvPr id="27" name="TextBox 26">
            <a:extLst>
              <a:ext uri="{FF2B5EF4-FFF2-40B4-BE49-F238E27FC236}">
                <a16:creationId xmlns:a16="http://schemas.microsoft.com/office/drawing/2014/main" id="{F319EC1A-AD6A-9B06-8710-B3B4F54C3C07}"/>
              </a:ext>
            </a:extLst>
          </p:cNvPr>
          <p:cNvSpPr txBox="1"/>
          <p:nvPr/>
        </p:nvSpPr>
        <p:spPr>
          <a:xfrm>
            <a:off x="3395420" y="2632402"/>
            <a:ext cx="248144" cy="276999"/>
          </a:xfrm>
          <a:prstGeom prst="rect">
            <a:avLst/>
          </a:prstGeom>
          <a:noFill/>
        </p:spPr>
        <p:txBody>
          <a:bodyPr wrap="square" rtlCol="0">
            <a:spAutoFit/>
          </a:bodyPr>
          <a:lstStyle/>
          <a:p>
            <a:r>
              <a:rPr lang="en-US" sz="1200" dirty="0">
                <a:latin typeface="+mn-lt"/>
              </a:rPr>
              <a:t>4</a:t>
            </a:r>
            <a:endParaRPr lang="en-US" dirty="0">
              <a:latin typeface="+mn-lt"/>
            </a:endParaRPr>
          </a:p>
        </p:txBody>
      </p:sp>
      <p:sp>
        <p:nvSpPr>
          <p:cNvPr id="28" name="TextBox 27">
            <a:extLst>
              <a:ext uri="{FF2B5EF4-FFF2-40B4-BE49-F238E27FC236}">
                <a16:creationId xmlns:a16="http://schemas.microsoft.com/office/drawing/2014/main" id="{91A27169-AD08-A61D-1A64-D61B48C16C25}"/>
              </a:ext>
            </a:extLst>
          </p:cNvPr>
          <p:cNvSpPr txBox="1"/>
          <p:nvPr/>
        </p:nvSpPr>
        <p:spPr>
          <a:xfrm>
            <a:off x="3395420" y="1990226"/>
            <a:ext cx="248144" cy="276999"/>
          </a:xfrm>
          <a:prstGeom prst="rect">
            <a:avLst/>
          </a:prstGeom>
          <a:noFill/>
        </p:spPr>
        <p:txBody>
          <a:bodyPr wrap="square" rtlCol="0">
            <a:spAutoFit/>
          </a:bodyPr>
          <a:lstStyle/>
          <a:p>
            <a:r>
              <a:rPr lang="en-US" sz="1200" dirty="0">
                <a:latin typeface="+mn-lt"/>
              </a:rPr>
              <a:t>5</a:t>
            </a:r>
            <a:endParaRPr lang="en-US" dirty="0">
              <a:latin typeface="+mn-lt"/>
            </a:endParaRPr>
          </a:p>
        </p:txBody>
      </p:sp>
      <p:cxnSp>
        <p:nvCxnSpPr>
          <p:cNvPr id="29" name="Straight Connector 28">
            <a:extLst>
              <a:ext uri="{FF2B5EF4-FFF2-40B4-BE49-F238E27FC236}">
                <a16:creationId xmlns:a16="http://schemas.microsoft.com/office/drawing/2014/main" id="{7D18C777-C2D1-F4DD-6EDB-5E95C879CC60}"/>
              </a:ext>
            </a:extLst>
          </p:cNvPr>
          <p:cNvCxnSpPr/>
          <p:nvPr/>
        </p:nvCxnSpPr>
        <p:spPr bwMode="auto">
          <a:xfrm>
            <a:off x="3694425" y="3324860"/>
            <a:ext cx="4483528" cy="349919"/>
          </a:xfrm>
          <a:prstGeom prst="line">
            <a:avLst/>
          </a:prstGeom>
          <a:solidFill>
            <a:schemeClr val="accent1"/>
          </a:solidFill>
          <a:ln w="25400" cap="flat" cmpd="sng" algn="ctr">
            <a:solidFill>
              <a:srgbClr val="C00000"/>
            </a:solidFill>
            <a:prstDash val="dash"/>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ADA4FB3C-C0A8-7E12-48C3-DFEFDA8CD439}"/>
              </a:ext>
            </a:extLst>
          </p:cNvPr>
          <p:cNvSpPr txBox="1"/>
          <p:nvPr/>
        </p:nvSpPr>
        <p:spPr>
          <a:xfrm>
            <a:off x="6282566" y="2557406"/>
            <a:ext cx="1300356" cy="369332"/>
          </a:xfrm>
          <a:prstGeom prst="rect">
            <a:avLst/>
          </a:prstGeom>
          <a:solidFill>
            <a:srgbClr val="C00000"/>
          </a:solidFill>
          <a:ln w="12700">
            <a:solidFill>
              <a:schemeClr val="tx1"/>
            </a:solidFill>
          </a:ln>
        </p:spPr>
        <p:txBody>
          <a:bodyPr wrap="none" rtlCol="0">
            <a:spAutoFit/>
          </a:bodyPr>
          <a:lstStyle/>
          <a:p>
            <a:pPr algn="ctr"/>
            <a:r>
              <a:rPr lang="en-US" b="1" dirty="0">
                <a:solidFill>
                  <a:schemeClr val="bg1"/>
                </a:solidFill>
              </a:rPr>
              <a:t>Individuals</a:t>
            </a:r>
          </a:p>
        </p:txBody>
      </p:sp>
      <p:sp>
        <p:nvSpPr>
          <p:cNvPr id="33" name="TextBox 32">
            <a:extLst>
              <a:ext uri="{FF2B5EF4-FFF2-40B4-BE49-F238E27FC236}">
                <a16:creationId xmlns:a16="http://schemas.microsoft.com/office/drawing/2014/main" id="{3EEB662B-F9A8-CA5D-3255-57AA6C62F8B9}"/>
              </a:ext>
            </a:extLst>
          </p:cNvPr>
          <p:cNvSpPr txBox="1"/>
          <p:nvPr/>
        </p:nvSpPr>
        <p:spPr>
          <a:xfrm rot="16200000">
            <a:off x="2452993" y="3539555"/>
            <a:ext cx="1804907" cy="307777"/>
          </a:xfrm>
          <a:prstGeom prst="rect">
            <a:avLst/>
          </a:prstGeom>
          <a:noFill/>
        </p:spPr>
        <p:txBody>
          <a:bodyPr wrap="square" rtlCol="0">
            <a:spAutoFit/>
          </a:bodyPr>
          <a:lstStyle/>
          <a:p>
            <a:pPr algn="ctr"/>
            <a:r>
              <a:rPr lang="en-US" sz="1400" dirty="0">
                <a:latin typeface="+mn-lt"/>
              </a:rPr>
              <a:t>Well-Being</a:t>
            </a:r>
          </a:p>
        </p:txBody>
      </p:sp>
      <p:sp>
        <p:nvSpPr>
          <p:cNvPr id="34" name="TextBox 33">
            <a:extLst>
              <a:ext uri="{FF2B5EF4-FFF2-40B4-BE49-F238E27FC236}">
                <a16:creationId xmlns:a16="http://schemas.microsoft.com/office/drawing/2014/main" id="{8D6F2019-3A06-8A9A-740E-E47A1C421418}"/>
              </a:ext>
            </a:extLst>
          </p:cNvPr>
          <p:cNvSpPr txBox="1"/>
          <p:nvPr/>
        </p:nvSpPr>
        <p:spPr>
          <a:xfrm>
            <a:off x="1914513" y="1099896"/>
            <a:ext cx="8362975" cy="661720"/>
          </a:xfrm>
          <a:prstGeom prst="rect">
            <a:avLst/>
          </a:prstGeom>
          <a:noFill/>
        </p:spPr>
        <p:txBody>
          <a:bodyPr wrap="square" rtlCol="0">
            <a:spAutoFit/>
          </a:bodyPr>
          <a:lstStyle/>
          <a:p>
            <a:pPr algn="ctr"/>
            <a:r>
              <a:rPr lang="en-US" sz="2100" i="1" dirty="0"/>
              <a:t>Individual-level correlation between work hours and well-being is low </a:t>
            </a:r>
            <a:r>
              <a:rPr lang="en-US" sz="1600" dirty="0"/>
              <a:t>(Bliese &amp; Halverson, 1996)</a:t>
            </a:r>
            <a:endParaRPr lang="en-US" sz="210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8CA166-D055-E39B-EBC1-E0FDBBA6B1AF}"/>
                  </a:ext>
                </a:extLst>
              </p:cNvPr>
              <p:cNvSpPr txBox="1"/>
              <p:nvPr/>
            </p:nvSpPr>
            <p:spPr>
              <a:xfrm>
                <a:off x="8306517" y="3499819"/>
                <a:ext cx="2379306"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𝑖𝑛𝑑𝑖𝑣𝑖𝑑𝑢𝑎𝑙</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-.17</a:t>
                </a:r>
              </a:p>
            </p:txBody>
          </p:sp>
        </mc:Choice>
        <mc:Fallback xmlns="">
          <p:sp>
            <p:nvSpPr>
              <p:cNvPr id="35" name="TextBox 34">
                <a:extLst>
                  <a:ext uri="{FF2B5EF4-FFF2-40B4-BE49-F238E27FC236}">
                    <a16:creationId xmlns:a16="http://schemas.microsoft.com/office/drawing/2014/main" id="{D68CA166-D055-E39B-EBC1-E0FDBBA6B1AF}"/>
                  </a:ext>
                </a:extLst>
              </p:cNvPr>
              <p:cNvSpPr txBox="1">
                <a:spLocks noRot="1" noChangeAspect="1" noMove="1" noResize="1" noEditPoints="1" noAdjustHandles="1" noChangeArrowheads="1" noChangeShapeType="1" noTextEdit="1"/>
              </p:cNvSpPr>
              <p:nvPr/>
            </p:nvSpPr>
            <p:spPr>
              <a:xfrm>
                <a:off x="8306517" y="3499819"/>
                <a:ext cx="2379306" cy="369332"/>
              </a:xfrm>
              <a:prstGeom prst="rect">
                <a:avLst/>
              </a:prstGeom>
              <a:blipFill>
                <a:blip r:embed="rId2"/>
                <a:stretch>
                  <a:fillRect t="-8197" r="-102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440EB2F-B321-E2C0-86D6-7B5689864DD5}"/>
                  </a:ext>
                </a:extLst>
              </p:cNvPr>
              <p:cNvSpPr txBox="1"/>
              <p:nvPr/>
            </p:nvSpPr>
            <p:spPr>
              <a:xfrm>
                <a:off x="169890" y="1954390"/>
                <a:ext cx="3031667" cy="4154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𝑛</m:t>
                          </m:r>
                        </m:e>
                        <m:sub>
                          <m:r>
                            <a:rPr lang="en-US" sz="2100" b="0" i="1" smtClean="0">
                              <a:latin typeface="Cambria Math" panose="02040503050406030204" pitchFamily="18" charset="0"/>
                            </a:rPr>
                            <m:t>𝑖𝑛𝑑𝑖𝑣𝑖𝑑𝑢𝑎𝑙</m:t>
                          </m:r>
                          <m:r>
                            <a:rPr lang="en-US" sz="2100" b="0" i="1" smtClean="0">
                              <a:latin typeface="Cambria Math" panose="02040503050406030204" pitchFamily="18" charset="0"/>
                            </a:rPr>
                            <m:t>−</m:t>
                          </m:r>
                          <m:r>
                            <a:rPr lang="en-US" sz="2100" b="0" i="1" smtClean="0">
                              <a:latin typeface="Cambria Math" panose="02040503050406030204" pitchFamily="18" charset="0"/>
                            </a:rPr>
                            <m:t>𝑙𝑒𝑣𝑒𝑙</m:t>
                          </m:r>
                        </m:sub>
                      </m:sSub>
                      <m:r>
                        <a:rPr lang="en-US" sz="2100" b="0" i="1" smtClean="0">
                          <a:latin typeface="Cambria Math" panose="02040503050406030204" pitchFamily="18" charset="0"/>
                        </a:rPr>
                        <m:t>=7,382</m:t>
                      </m:r>
                    </m:oMath>
                  </m:oMathPara>
                </a14:m>
                <a:endParaRPr lang="en-US" sz="2100" i="1" dirty="0"/>
              </a:p>
            </p:txBody>
          </p:sp>
        </mc:Choice>
        <mc:Fallback xmlns="">
          <p:sp>
            <p:nvSpPr>
              <p:cNvPr id="49" name="TextBox 48">
                <a:extLst>
                  <a:ext uri="{FF2B5EF4-FFF2-40B4-BE49-F238E27FC236}">
                    <a16:creationId xmlns:a16="http://schemas.microsoft.com/office/drawing/2014/main" id="{2440EB2F-B321-E2C0-86D6-7B5689864DD5}"/>
                  </a:ext>
                </a:extLst>
              </p:cNvPr>
              <p:cNvSpPr txBox="1">
                <a:spLocks noRot="1" noChangeAspect="1" noMove="1" noResize="1" noEditPoints="1" noAdjustHandles="1" noChangeArrowheads="1" noChangeShapeType="1" noTextEdit="1"/>
              </p:cNvSpPr>
              <p:nvPr/>
            </p:nvSpPr>
            <p:spPr>
              <a:xfrm>
                <a:off x="169890" y="1954390"/>
                <a:ext cx="3031667" cy="415498"/>
              </a:xfrm>
              <a:prstGeom prst="rect">
                <a:avLst/>
              </a:prstGeom>
              <a:blipFill>
                <a:blip r:embed="rId3"/>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1770859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30DC-18A6-ACC0-EDFE-71F43C719C82}"/>
              </a:ext>
            </a:extLst>
          </p:cNvPr>
          <p:cNvSpPr>
            <a:spLocks noGrp="1"/>
          </p:cNvSpPr>
          <p:nvPr>
            <p:ph type="title"/>
          </p:nvPr>
        </p:nvSpPr>
        <p:spPr/>
        <p:txBody>
          <a:bodyPr/>
          <a:lstStyle/>
          <a:p>
            <a:r>
              <a:rPr lang="en-US" dirty="0"/>
              <a:t>Multilevel Methods – Contextual Analysis</a:t>
            </a:r>
          </a:p>
        </p:txBody>
      </p:sp>
      <p:sp>
        <p:nvSpPr>
          <p:cNvPr id="3" name="Content Placeholder 2">
            <a:extLst>
              <a:ext uri="{FF2B5EF4-FFF2-40B4-BE49-F238E27FC236}">
                <a16:creationId xmlns:a16="http://schemas.microsoft.com/office/drawing/2014/main" id="{84A7B84C-FF61-C694-1DD0-3B706B72367F}"/>
              </a:ext>
            </a:extLst>
          </p:cNvPr>
          <p:cNvSpPr>
            <a:spLocks noGrp="1"/>
          </p:cNvSpPr>
          <p:nvPr>
            <p:ph idx="1"/>
          </p:nvPr>
        </p:nvSpPr>
        <p:spPr/>
        <p:txBody>
          <a:bodyPr/>
          <a:lstStyle/>
          <a:p>
            <a:r>
              <a:rPr lang="en-US" dirty="0"/>
              <a:t>Contextual Analysis uses OLS methods (regression)</a:t>
            </a:r>
          </a:p>
          <a:p>
            <a:pPr marL="342900" indent="-342900">
              <a:buFont typeface="Arial" panose="020B0604020202020204" pitchFamily="34" charset="0"/>
              <a:buChar char="•"/>
            </a:pPr>
            <a:r>
              <a:rPr lang="en-US" dirty="0"/>
              <a:t>Answers the question: Does the mean value of X predict variance over-and-above the raw X value?</a:t>
            </a:r>
          </a:p>
          <a:p>
            <a:pPr marL="342900" indent="-342900">
              <a:buFont typeface="Arial" panose="020B0604020202020204" pitchFamily="34" charset="0"/>
              <a:buChar char="•"/>
            </a:pPr>
            <a:r>
              <a:rPr lang="en-US" dirty="0"/>
              <a:t>Alwin (1976) showed that contextual effects are present if b2 is significant in this regression model:</a:t>
            </a:r>
          </a:p>
          <a:p>
            <a:endParaRPr lang="en-US" dirty="0"/>
          </a:p>
          <a:p>
            <a:endParaRPr lang="en-US" dirty="0"/>
          </a:p>
          <a:p>
            <a:r>
              <a:rPr lang="en-US" dirty="0"/>
              <a:t>		Y = b</a:t>
            </a:r>
            <a:r>
              <a:rPr lang="en-US" baseline="-25000" dirty="0"/>
              <a:t>0</a:t>
            </a:r>
            <a:r>
              <a:rPr lang="en-US" dirty="0"/>
              <a:t> + b</a:t>
            </a:r>
            <a:r>
              <a:rPr lang="en-US" baseline="-25000" dirty="0"/>
              <a:t>1</a:t>
            </a:r>
            <a:r>
              <a:rPr lang="en-US" dirty="0"/>
              <a:t>X +b</a:t>
            </a:r>
            <a:r>
              <a:rPr lang="en-US" baseline="-25000" dirty="0"/>
              <a:t>2</a:t>
            </a:r>
            <a:r>
              <a:rPr lang="en-US" dirty="0"/>
              <a:t>X.G</a:t>
            </a:r>
          </a:p>
        </p:txBody>
      </p:sp>
      <p:sp>
        <p:nvSpPr>
          <p:cNvPr id="4" name="Slide Number Placeholder 3">
            <a:extLst>
              <a:ext uri="{FF2B5EF4-FFF2-40B4-BE49-F238E27FC236}">
                <a16:creationId xmlns:a16="http://schemas.microsoft.com/office/drawing/2014/main" id="{B25DF297-D38D-7018-2AED-DE34895D2FEE}"/>
              </a:ext>
            </a:extLst>
          </p:cNvPr>
          <p:cNvSpPr>
            <a:spLocks noGrp="1"/>
          </p:cNvSpPr>
          <p:nvPr>
            <p:ph type="sldNum" sz="quarter" idx="12"/>
          </p:nvPr>
        </p:nvSpPr>
        <p:spPr/>
        <p:txBody>
          <a:bodyPr/>
          <a:lstStyle/>
          <a:p>
            <a:fld id="{C68DACDF-E1A9-A04C-A5FF-FC2443684BF5}" type="slidenum">
              <a:rPr lang="en-US" smtClean="0"/>
              <a:pPr/>
              <a:t>110</a:t>
            </a:fld>
            <a:endParaRPr lang="en-US" dirty="0"/>
          </a:p>
        </p:txBody>
      </p:sp>
      <p:sp>
        <p:nvSpPr>
          <p:cNvPr id="5" name="Footer Placeholder 4">
            <a:extLst>
              <a:ext uri="{FF2B5EF4-FFF2-40B4-BE49-F238E27FC236}">
                <a16:creationId xmlns:a16="http://schemas.microsoft.com/office/drawing/2014/main" id="{29D94BCB-968F-21AA-9054-A9973ACAC67B}"/>
              </a:ext>
            </a:extLst>
          </p:cNvPr>
          <p:cNvSpPr>
            <a:spLocks noGrp="1"/>
          </p:cNvSpPr>
          <p:nvPr>
            <p:ph type="ftr" sz="quarter" idx="11"/>
          </p:nvPr>
        </p:nvSpPr>
        <p:spPr/>
        <p:txBody>
          <a:bodyPr/>
          <a:lstStyle/>
          <a:p>
            <a:r>
              <a:rPr lang="en-US"/>
              <a:t>Kautz – Intro to Methods BLITZ Slides</a:t>
            </a:r>
            <a:endParaRPr lang="en-US" dirty="0"/>
          </a:p>
        </p:txBody>
      </p:sp>
      <p:grpSp>
        <p:nvGrpSpPr>
          <p:cNvPr id="18" name="Group 17">
            <a:extLst>
              <a:ext uri="{FF2B5EF4-FFF2-40B4-BE49-F238E27FC236}">
                <a16:creationId xmlns:a16="http://schemas.microsoft.com/office/drawing/2014/main" id="{6848DF19-9EBB-7312-91B0-D9627B601F56}"/>
              </a:ext>
            </a:extLst>
          </p:cNvPr>
          <p:cNvGrpSpPr/>
          <p:nvPr/>
        </p:nvGrpSpPr>
        <p:grpSpPr>
          <a:xfrm>
            <a:off x="6739812" y="3429000"/>
            <a:ext cx="2612571" cy="1990263"/>
            <a:chOff x="5321559" y="3592286"/>
            <a:chExt cx="2612571" cy="1990263"/>
          </a:xfrm>
        </p:grpSpPr>
        <p:sp>
          <p:nvSpPr>
            <p:cNvPr id="6" name="TextBox 5">
              <a:extLst>
                <a:ext uri="{FF2B5EF4-FFF2-40B4-BE49-F238E27FC236}">
                  <a16:creationId xmlns:a16="http://schemas.microsoft.com/office/drawing/2014/main" id="{BF4AC4E3-0127-1C6B-9F85-DEF2CCD1371A}"/>
                </a:ext>
              </a:extLst>
            </p:cNvPr>
            <p:cNvSpPr txBox="1"/>
            <p:nvPr/>
          </p:nvSpPr>
          <p:spPr>
            <a:xfrm>
              <a:off x="5449078" y="3592286"/>
              <a:ext cx="646922" cy="382555"/>
            </a:xfrm>
            <a:prstGeom prst="rect">
              <a:avLst/>
            </a:prstGeom>
            <a:noFill/>
          </p:spPr>
          <p:txBody>
            <a:bodyPr wrap="square" rtlCol="0">
              <a:spAutoFit/>
            </a:bodyPr>
            <a:lstStyle/>
            <a:p>
              <a:pPr algn="ctr"/>
              <a:r>
                <a:rPr lang="en-US" dirty="0"/>
                <a:t>X.G</a:t>
              </a:r>
            </a:p>
          </p:txBody>
        </p:sp>
        <p:sp>
          <p:nvSpPr>
            <p:cNvPr id="8" name="TextBox 7">
              <a:extLst>
                <a:ext uri="{FF2B5EF4-FFF2-40B4-BE49-F238E27FC236}">
                  <a16:creationId xmlns:a16="http://schemas.microsoft.com/office/drawing/2014/main" id="{2C7E4324-2CA8-5A61-DF0E-460680118CE0}"/>
                </a:ext>
              </a:extLst>
            </p:cNvPr>
            <p:cNvSpPr txBox="1"/>
            <p:nvPr/>
          </p:nvSpPr>
          <p:spPr>
            <a:xfrm>
              <a:off x="5449078" y="4649755"/>
              <a:ext cx="646922" cy="382555"/>
            </a:xfrm>
            <a:prstGeom prst="rect">
              <a:avLst/>
            </a:prstGeom>
            <a:noFill/>
          </p:spPr>
          <p:txBody>
            <a:bodyPr wrap="square" rtlCol="0">
              <a:spAutoFit/>
            </a:bodyPr>
            <a:lstStyle/>
            <a:p>
              <a:pPr algn="ctr"/>
              <a:r>
                <a:rPr lang="en-US" dirty="0"/>
                <a:t>X</a:t>
              </a:r>
            </a:p>
          </p:txBody>
        </p:sp>
        <p:sp>
          <p:nvSpPr>
            <p:cNvPr id="10" name="TextBox 9">
              <a:extLst>
                <a:ext uri="{FF2B5EF4-FFF2-40B4-BE49-F238E27FC236}">
                  <a16:creationId xmlns:a16="http://schemas.microsoft.com/office/drawing/2014/main" id="{A7E0474D-EF94-7970-5DF2-2CB2FEB6D883}"/>
                </a:ext>
              </a:extLst>
            </p:cNvPr>
            <p:cNvSpPr txBox="1"/>
            <p:nvPr/>
          </p:nvSpPr>
          <p:spPr>
            <a:xfrm>
              <a:off x="7159690" y="4649755"/>
              <a:ext cx="646922" cy="382555"/>
            </a:xfrm>
            <a:prstGeom prst="rect">
              <a:avLst/>
            </a:prstGeom>
            <a:noFill/>
          </p:spPr>
          <p:txBody>
            <a:bodyPr wrap="square" rtlCol="0">
              <a:spAutoFit/>
            </a:bodyPr>
            <a:lstStyle/>
            <a:p>
              <a:pPr algn="ctr"/>
              <a:r>
                <a:rPr lang="en-US" dirty="0"/>
                <a:t>Y</a:t>
              </a:r>
            </a:p>
          </p:txBody>
        </p:sp>
        <p:cxnSp>
          <p:nvCxnSpPr>
            <p:cNvPr id="12" name="Straight Arrow Connector 11">
              <a:extLst>
                <a:ext uri="{FF2B5EF4-FFF2-40B4-BE49-F238E27FC236}">
                  <a16:creationId xmlns:a16="http://schemas.microsoft.com/office/drawing/2014/main" id="{098F5B3C-1DC7-BF1E-2065-5D1FEE2CDB9C}"/>
                </a:ext>
              </a:extLst>
            </p:cNvPr>
            <p:cNvCxnSpPr>
              <a:endCxn id="10" idx="1"/>
            </p:cNvCxnSpPr>
            <p:nvPr/>
          </p:nvCxnSpPr>
          <p:spPr>
            <a:xfrm>
              <a:off x="6096000" y="4841032"/>
              <a:ext cx="106369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A2A846-540F-D5F9-416A-39093318F44C}"/>
                </a:ext>
              </a:extLst>
            </p:cNvPr>
            <p:cNvCxnSpPr>
              <a:cxnSpLocks/>
              <a:stCxn id="6" idx="3"/>
            </p:cNvCxnSpPr>
            <p:nvPr/>
          </p:nvCxnSpPr>
          <p:spPr>
            <a:xfrm>
              <a:off x="6096000" y="3783564"/>
              <a:ext cx="1063690" cy="903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025734-6575-0CC0-2C30-62F73F7331E0}"/>
                </a:ext>
              </a:extLst>
            </p:cNvPr>
            <p:cNvSpPr txBox="1"/>
            <p:nvPr/>
          </p:nvSpPr>
          <p:spPr>
            <a:xfrm>
              <a:off x="5321559" y="5213217"/>
              <a:ext cx="2612571" cy="369332"/>
            </a:xfrm>
            <a:prstGeom prst="rect">
              <a:avLst/>
            </a:prstGeom>
            <a:noFill/>
          </p:spPr>
          <p:txBody>
            <a:bodyPr wrap="square" rtlCol="0">
              <a:spAutoFit/>
            </a:bodyPr>
            <a:lstStyle/>
            <a:p>
              <a:pPr algn="ctr"/>
              <a:r>
                <a:rPr lang="en-US" dirty="0"/>
                <a:t>Cross-level Main Effect</a:t>
              </a:r>
            </a:p>
          </p:txBody>
        </p:sp>
      </p:grpSp>
    </p:spTree>
    <p:extLst>
      <p:ext uri="{BB962C8B-B14F-4D97-AF65-F5344CB8AC3E}">
        <p14:creationId xmlns:p14="http://schemas.microsoft.com/office/powerpoint/2010/main" val="2567468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E770-B2AD-EBBA-74C1-A4324B9F3797}"/>
              </a:ext>
            </a:extLst>
          </p:cNvPr>
          <p:cNvSpPr>
            <a:spLocks noGrp="1"/>
          </p:cNvSpPr>
          <p:nvPr>
            <p:ph type="title"/>
          </p:nvPr>
        </p:nvSpPr>
        <p:spPr/>
        <p:txBody>
          <a:bodyPr/>
          <a:lstStyle/>
          <a:p>
            <a:r>
              <a:rPr lang="en-US" dirty="0"/>
              <a:t>Multilevel Methods – Contextual Analysis</a:t>
            </a:r>
          </a:p>
        </p:txBody>
      </p:sp>
      <p:sp>
        <p:nvSpPr>
          <p:cNvPr id="3" name="Content Placeholder 2">
            <a:extLst>
              <a:ext uri="{FF2B5EF4-FFF2-40B4-BE49-F238E27FC236}">
                <a16:creationId xmlns:a16="http://schemas.microsoft.com/office/drawing/2014/main" id="{DA1B42FF-7E86-6E8F-F788-DD37D588BCA9}"/>
              </a:ext>
            </a:extLst>
          </p:cNvPr>
          <p:cNvSpPr>
            <a:spLocks noGrp="1"/>
          </p:cNvSpPr>
          <p:nvPr>
            <p:ph idx="1"/>
          </p:nvPr>
        </p:nvSpPr>
        <p:spPr/>
        <p:txBody>
          <a:bodyPr/>
          <a:lstStyle/>
          <a:p>
            <a:r>
              <a:rPr lang="en-US" dirty="0"/>
              <a:t>Example:</a:t>
            </a:r>
          </a:p>
          <a:p>
            <a:pPr marL="342900" indent="-342900">
              <a:buFont typeface="Arial" panose="020B0604020202020204" pitchFamily="34" charset="0"/>
              <a:buChar char="•"/>
            </a:pPr>
            <a:r>
              <a:rPr lang="en-US" dirty="0"/>
              <a:t>The group-level analysis revealed a strong correlation between work hours and well-being (n = 99 groups)</a:t>
            </a:r>
          </a:p>
          <a:p>
            <a:endParaRPr lang="en-US" dirty="0"/>
          </a:p>
        </p:txBody>
      </p:sp>
      <p:sp>
        <p:nvSpPr>
          <p:cNvPr id="4" name="Slide Number Placeholder 3">
            <a:extLst>
              <a:ext uri="{FF2B5EF4-FFF2-40B4-BE49-F238E27FC236}">
                <a16:creationId xmlns:a16="http://schemas.microsoft.com/office/drawing/2014/main" id="{F57C9CFF-FA17-3444-9893-A3A604799E2D}"/>
              </a:ext>
            </a:extLst>
          </p:cNvPr>
          <p:cNvSpPr>
            <a:spLocks noGrp="1"/>
          </p:cNvSpPr>
          <p:nvPr>
            <p:ph type="sldNum" sz="quarter" idx="12"/>
          </p:nvPr>
        </p:nvSpPr>
        <p:spPr/>
        <p:txBody>
          <a:bodyPr/>
          <a:lstStyle/>
          <a:p>
            <a:fld id="{C68DACDF-E1A9-A04C-A5FF-FC2443684BF5}" type="slidenum">
              <a:rPr lang="en-US" smtClean="0"/>
              <a:pPr/>
              <a:t>111</a:t>
            </a:fld>
            <a:endParaRPr lang="en-US" dirty="0"/>
          </a:p>
        </p:txBody>
      </p:sp>
      <p:sp>
        <p:nvSpPr>
          <p:cNvPr id="5" name="Footer Placeholder 4">
            <a:extLst>
              <a:ext uri="{FF2B5EF4-FFF2-40B4-BE49-F238E27FC236}">
                <a16:creationId xmlns:a16="http://schemas.microsoft.com/office/drawing/2014/main" id="{AD820A3F-00ED-01B1-5E62-FB32808FB7F6}"/>
              </a:ext>
            </a:extLst>
          </p:cNvPr>
          <p:cNvSpPr>
            <a:spLocks noGrp="1"/>
          </p:cNvSpPr>
          <p:nvPr>
            <p:ph type="ftr" sz="quarter" idx="11"/>
          </p:nvPr>
        </p:nvSpPr>
        <p:spPr/>
        <p:txBody>
          <a:bodyPr/>
          <a:lstStyle/>
          <a:p>
            <a:r>
              <a:rPr lang="en-US"/>
              <a:t>Kautz – Intro to Methods BLITZ Slides</a:t>
            </a:r>
            <a:endParaRPr lang="en-US" dirty="0"/>
          </a:p>
        </p:txBody>
      </p:sp>
      <p:sp>
        <p:nvSpPr>
          <p:cNvPr id="9" name="Rectangle 4">
            <a:extLst>
              <a:ext uri="{FF2B5EF4-FFF2-40B4-BE49-F238E27FC236}">
                <a16:creationId xmlns:a16="http://schemas.microsoft.com/office/drawing/2014/main" id="{9FF823F1-40EE-7C25-2821-200BB94DACB6}"/>
              </a:ext>
            </a:extLst>
          </p:cNvPr>
          <p:cNvSpPr>
            <a:spLocks noChangeArrowheads="1"/>
          </p:cNvSpPr>
          <p:nvPr/>
        </p:nvSpPr>
        <p:spPr bwMode="auto">
          <a:xfrm>
            <a:off x="367976" y="3560089"/>
            <a:ext cx="49530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dirty="0"/>
              <a:t>Unweighted group-level correlation = -.67</a:t>
            </a:r>
            <a:endParaRPr lang="en-US" altLang="en-US" dirty="0"/>
          </a:p>
        </p:txBody>
      </p:sp>
      <p:pic>
        <p:nvPicPr>
          <p:cNvPr id="10" name="Picture 6">
            <a:extLst>
              <a:ext uri="{FF2B5EF4-FFF2-40B4-BE49-F238E27FC236}">
                <a16:creationId xmlns:a16="http://schemas.microsoft.com/office/drawing/2014/main" id="{129AD931-ED32-280C-2372-C304016167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3877" y="1867906"/>
            <a:ext cx="4953000"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101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D9E-8366-A5EC-486C-1C7ED6172772}"/>
              </a:ext>
            </a:extLst>
          </p:cNvPr>
          <p:cNvSpPr>
            <a:spLocks noGrp="1"/>
          </p:cNvSpPr>
          <p:nvPr>
            <p:ph type="title"/>
          </p:nvPr>
        </p:nvSpPr>
        <p:spPr/>
        <p:txBody>
          <a:bodyPr/>
          <a:lstStyle/>
          <a:p>
            <a:r>
              <a:rPr lang="en-US" dirty="0"/>
              <a:t>Multilevel Methods – Contextual Analysis</a:t>
            </a:r>
          </a:p>
        </p:txBody>
      </p:sp>
      <p:sp>
        <p:nvSpPr>
          <p:cNvPr id="3" name="Content Placeholder 2">
            <a:extLst>
              <a:ext uri="{FF2B5EF4-FFF2-40B4-BE49-F238E27FC236}">
                <a16:creationId xmlns:a16="http://schemas.microsoft.com/office/drawing/2014/main" id="{3C053E13-2805-1907-31CC-5C996890ECE6}"/>
              </a:ext>
            </a:extLst>
          </p:cNvPr>
          <p:cNvSpPr>
            <a:spLocks noGrp="1"/>
          </p:cNvSpPr>
          <p:nvPr>
            <p:ph idx="1"/>
          </p:nvPr>
        </p:nvSpPr>
        <p:spPr/>
        <p:txBody>
          <a:bodyPr/>
          <a:lstStyle/>
          <a:p>
            <a:r>
              <a:rPr lang="en-US" dirty="0"/>
              <a:t>Re-assign group average to individual soldier and predict individual well-being in regression model</a:t>
            </a:r>
          </a:p>
        </p:txBody>
      </p:sp>
      <p:sp>
        <p:nvSpPr>
          <p:cNvPr id="4" name="Slide Number Placeholder 3">
            <a:extLst>
              <a:ext uri="{FF2B5EF4-FFF2-40B4-BE49-F238E27FC236}">
                <a16:creationId xmlns:a16="http://schemas.microsoft.com/office/drawing/2014/main" id="{EFF6BF02-9D37-C95C-73FA-817294071BE6}"/>
              </a:ext>
            </a:extLst>
          </p:cNvPr>
          <p:cNvSpPr>
            <a:spLocks noGrp="1"/>
          </p:cNvSpPr>
          <p:nvPr>
            <p:ph type="sldNum" sz="quarter" idx="12"/>
          </p:nvPr>
        </p:nvSpPr>
        <p:spPr/>
        <p:txBody>
          <a:bodyPr/>
          <a:lstStyle/>
          <a:p>
            <a:fld id="{C68DACDF-E1A9-A04C-A5FF-FC2443684BF5}" type="slidenum">
              <a:rPr lang="en-US" smtClean="0"/>
              <a:pPr/>
              <a:t>112</a:t>
            </a:fld>
            <a:endParaRPr lang="en-US" dirty="0"/>
          </a:p>
        </p:txBody>
      </p:sp>
      <p:sp>
        <p:nvSpPr>
          <p:cNvPr id="5" name="Footer Placeholder 4">
            <a:extLst>
              <a:ext uri="{FF2B5EF4-FFF2-40B4-BE49-F238E27FC236}">
                <a16:creationId xmlns:a16="http://schemas.microsoft.com/office/drawing/2014/main" id="{FDDDF79C-CC99-A89F-432E-CC324FB23A9E}"/>
              </a:ext>
            </a:extLst>
          </p:cNvPr>
          <p:cNvSpPr>
            <a:spLocks noGrp="1"/>
          </p:cNvSpPr>
          <p:nvPr>
            <p:ph type="ftr" sz="quarter" idx="11"/>
          </p:nvPr>
        </p:nvSpPr>
        <p:spPr/>
        <p:txBody>
          <a:bodyPr/>
          <a:lstStyle/>
          <a:p>
            <a:r>
              <a:rPr lang="en-US"/>
              <a:t>Kautz – Intro to Methods BLITZ Slides</a:t>
            </a:r>
            <a:endParaRPr lang="en-US" dirty="0"/>
          </a:p>
        </p:txBody>
      </p:sp>
      <p:grpSp>
        <p:nvGrpSpPr>
          <p:cNvPr id="6" name="Group 3">
            <a:extLst>
              <a:ext uri="{FF2B5EF4-FFF2-40B4-BE49-F238E27FC236}">
                <a16:creationId xmlns:a16="http://schemas.microsoft.com/office/drawing/2014/main" id="{EB282027-8F86-07DF-585C-06A95A50473E}"/>
              </a:ext>
            </a:extLst>
          </p:cNvPr>
          <p:cNvGrpSpPr>
            <a:grpSpLocks/>
          </p:cNvGrpSpPr>
          <p:nvPr/>
        </p:nvGrpSpPr>
        <p:grpSpPr bwMode="auto">
          <a:xfrm>
            <a:off x="3208339" y="2220914"/>
            <a:ext cx="5673725" cy="3686175"/>
            <a:chOff x="778" y="864"/>
            <a:chExt cx="4094" cy="2818"/>
          </a:xfrm>
        </p:grpSpPr>
        <p:graphicFrame>
          <p:nvGraphicFramePr>
            <p:cNvPr id="7" name="Object 4">
              <a:extLst>
                <a:ext uri="{FF2B5EF4-FFF2-40B4-BE49-F238E27FC236}">
                  <a16:creationId xmlns:a16="http://schemas.microsoft.com/office/drawing/2014/main" id="{62EF0530-1776-76ED-7A0F-6E7D3AD6F3C6}"/>
                </a:ext>
              </a:extLst>
            </p:cNvPr>
            <p:cNvGraphicFramePr>
              <a:graphicFrameLocks noChangeAspect="1"/>
            </p:cNvGraphicFramePr>
            <p:nvPr/>
          </p:nvGraphicFramePr>
          <p:xfrm>
            <a:off x="778" y="908"/>
            <a:ext cx="4094" cy="2774"/>
          </p:xfrm>
          <a:graphic>
            <a:graphicData uri="http://schemas.openxmlformats.org/presentationml/2006/ole">
              <mc:AlternateContent xmlns:mc="http://schemas.openxmlformats.org/markup-compatibility/2006">
                <mc:Choice xmlns:v="urn:schemas-microsoft-com:vml" Requires="v">
                  <p:oleObj name="Document" r:id="rId2" imgW="7925431" imgH="5083638" progId="Word.Document.8">
                    <p:embed/>
                  </p:oleObj>
                </mc:Choice>
                <mc:Fallback>
                  <p:oleObj name="Document" r:id="rId2" imgW="7925431" imgH="5083638" progId="Word.Document.8">
                    <p:embed/>
                    <p:pic>
                      <p:nvPicPr>
                        <p:cNvPr id="1290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 y="908"/>
                          <a:ext cx="4094" cy="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5">
              <a:extLst>
                <a:ext uri="{FF2B5EF4-FFF2-40B4-BE49-F238E27FC236}">
                  <a16:creationId xmlns:a16="http://schemas.microsoft.com/office/drawing/2014/main" id="{242E56D0-F642-31EE-B5F4-76BAF69224E6}"/>
                </a:ext>
              </a:extLst>
            </p:cNvPr>
            <p:cNvSpPr>
              <a:spLocks noChangeShapeType="1"/>
            </p:cNvSpPr>
            <p:nvPr/>
          </p:nvSpPr>
          <p:spPr bwMode="auto">
            <a:xfrm>
              <a:off x="912" y="1296"/>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6">
              <a:extLst>
                <a:ext uri="{FF2B5EF4-FFF2-40B4-BE49-F238E27FC236}">
                  <a16:creationId xmlns:a16="http://schemas.microsoft.com/office/drawing/2014/main" id="{F6D16269-2D5A-F696-3F7B-A9CFF62E5F9C}"/>
                </a:ext>
              </a:extLst>
            </p:cNvPr>
            <p:cNvSpPr>
              <a:spLocks noChangeShapeType="1"/>
            </p:cNvSpPr>
            <p:nvPr/>
          </p:nvSpPr>
          <p:spPr bwMode="auto">
            <a:xfrm>
              <a:off x="912" y="864"/>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7">
              <a:extLst>
                <a:ext uri="{FF2B5EF4-FFF2-40B4-BE49-F238E27FC236}">
                  <a16:creationId xmlns:a16="http://schemas.microsoft.com/office/drawing/2014/main" id="{E768E097-FF05-35DF-A0C2-0B998AB7EC4C}"/>
                </a:ext>
              </a:extLst>
            </p:cNvPr>
            <p:cNvSpPr>
              <a:spLocks noChangeShapeType="1"/>
            </p:cNvSpPr>
            <p:nvPr/>
          </p:nvSpPr>
          <p:spPr bwMode="auto">
            <a:xfrm>
              <a:off x="912" y="3600"/>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22688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t>Bliese Slides</a:t>
            </a:r>
          </a:p>
        </p:txBody>
      </p:sp>
      <p:sp>
        <p:nvSpPr>
          <p:cNvPr id="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4383485-C37E-4801-B6ED-CCAC33BADD45}" type="slidenum">
              <a:rPr lang="en-US" altLang="en-US">
                <a:latin typeface="Arial" panose="020B0604020202020204" pitchFamily="34" charset="0"/>
              </a:rPr>
              <a:pPr/>
              <a:t>113</a:t>
            </a:fld>
            <a:endParaRPr lang="en-US" altLang="en-US">
              <a:latin typeface="Arial" panose="020B0604020202020204" pitchFamily="34" charset="0"/>
            </a:endParaRPr>
          </a:p>
        </p:txBody>
      </p:sp>
      <p:sp>
        <p:nvSpPr>
          <p:cNvPr id="130053" name="Rectangle 2"/>
          <p:cNvSpPr>
            <a:spLocks noGrp="1" noChangeArrowheads="1"/>
          </p:cNvSpPr>
          <p:nvPr>
            <p:ph type="title"/>
          </p:nvPr>
        </p:nvSpPr>
        <p:spPr/>
        <p:txBody>
          <a:bodyPr/>
          <a:lstStyle/>
          <a:p>
            <a:r>
              <a:rPr lang="en-US" altLang="en-US"/>
              <a:t>Contextual Analysis</a:t>
            </a:r>
          </a:p>
        </p:txBody>
      </p:sp>
      <p:sp>
        <p:nvSpPr>
          <p:cNvPr id="130054" name="Rectangle 3"/>
          <p:cNvSpPr>
            <a:spLocks noGrp="1" noChangeArrowheads="1"/>
          </p:cNvSpPr>
          <p:nvPr>
            <p:ph type="body" idx="1"/>
          </p:nvPr>
        </p:nvSpPr>
        <p:spPr/>
        <p:txBody>
          <a:bodyPr/>
          <a:lstStyle/>
          <a:p>
            <a:pPr>
              <a:buFontTx/>
              <a:buNone/>
            </a:pPr>
            <a:r>
              <a:rPr lang="en-US" altLang="en-US" dirty="0"/>
              <a:t>    Note that average work hours predicts unique variance in individual well-being </a:t>
            </a:r>
          </a:p>
          <a:p>
            <a:pPr>
              <a:buFontTx/>
              <a:buNone/>
            </a:pPr>
            <a:r>
              <a:rPr lang="en-US" altLang="en-US" dirty="0"/>
              <a:t> </a:t>
            </a:r>
            <a:r>
              <a:rPr lang="en-US" altLang="en-US" sz="2000" dirty="0"/>
              <a:t>         </a:t>
            </a:r>
          </a:p>
          <a:p>
            <a:pPr>
              <a:buFontTx/>
              <a:buNone/>
            </a:pPr>
            <a:r>
              <a:rPr lang="en-US" altLang="en-US" sz="1800" dirty="0">
                <a:latin typeface="Courier New" panose="02070309020205020404" pitchFamily="49" charset="0"/>
              </a:rPr>
              <a:t>              </a:t>
            </a:r>
            <a:r>
              <a:rPr lang="en-US" altLang="en-US" sz="2000" dirty="0">
                <a:latin typeface="Courier New" panose="02070309020205020404" pitchFamily="49" charset="0"/>
              </a:rPr>
              <a:t> 	Value Std. Error  t value </a:t>
            </a:r>
            <a:r>
              <a:rPr lang="en-US" altLang="en-US" sz="2000" dirty="0" err="1">
                <a:latin typeface="Courier New" panose="02070309020205020404" pitchFamily="49" charset="0"/>
              </a:rPr>
              <a:t>Pr</a:t>
            </a:r>
            <a:r>
              <a:rPr lang="en-US" altLang="en-US" sz="2000" dirty="0">
                <a:latin typeface="Courier New" panose="02070309020205020404" pitchFamily="49" charset="0"/>
              </a:rPr>
              <a:t>(&gt;|t|) </a:t>
            </a:r>
          </a:p>
          <a:p>
            <a:pPr>
              <a:buFontTx/>
              <a:buNone/>
            </a:pPr>
            <a:r>
              <a:rPr lang="en-US" altLang="en-US" sz="2000" dirty="0">
                <a:latin typeface="Courier New" panose="02070309020205020404" pitchFamily="49" charset="0"/>
              </a:rPr>
              <a:t>	 	Intercept)   4.7846   0.1365    35.0478   0.0000</a:t>
            </a:r>
          </a:p>
          <a:p>
            <a:pPr>
              <a:buFontTx/>
              <a:buNone/>
            </a:pPr>
            <a:r>
              <a:rPr lang="en-US" altLang="en-US" sz="2000" dirty="0">
                <a:latin typeface="Courier New" panose="02070309020205020404" pitchFamily="49" charset="0"/>
              </a:rPr>
              <a:t>   	     	 HRS  -0.0464   0.0049    -9.4269   0.0000</a:t>
            </a:r>
          </a:p>
          <a:p>
            <a:pPr>
              <a:buFontTx/>
              <a:buNone/>
            </a:pPr>
            <a:r>
              <a:rPr lang="en-US" altLang="en-US" sz="2000" dirty="0">
                <a:latin typeface="Courier New" panose="02070309020205020404" pitchFamily="49" charset="0"/>
              </a:rPr>
              <a:t>       	GHRS  -0.1310   0.0130   -10.0623   0.0000</a:t>
            </a:r>
            <a:endParaRPr lang="en-US" altLang="en-US" sz="2000" dirty="0"/>
          </a:p>
        </p:txBody>
      </p:sp>
      <p:sp>
        <p:nvSpPr>
          <p:cNvPr id="130055" name="Line 5"/>
          <p:cNvSpPr>
            <a:spLocks noChangeShapeType="1"/>
          </p:cNvSpPr>
          <p:nvPr/>
        </p:nvSpPr>
        <p:spPr bwMode="auto">
          <a:xfrm>
            <a:off x="1924157" y="2784475"/>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56" name="Line 6"/>
          <p:cNvSpPr>
            <a:spLocks noChangeShapeType="1"/>
          </p:cNvSpPr>
          <p:nvPr/>
        </p:nvSpPr>
        <p:spPr bwMode="auto">
          <a:xfrm>
            <a:off x="1924157" y="2327275"/>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57" name="Line 7"/>
          <p:cNvSpPr>
            <a:spLocks noChangeShapeType="1"/>
          </p:cNvSpPr>
          <p:nvPr/>
        </p:nvSpPr>
        <p:spPr bwMode="auto">
          <a:xfrm>
            <a:off x="1924157" y="3870325"/>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58" name="Text Box 2"/>
          <p:cNvSpPr txBox="1">
            <a:spLocks noChangeArrowheads="1"/>
          </p:cNvSpPr>
          <p:nvPr/>
        </p:nvSpPr>
        <p:spPr bwMode="auto">
          <a:xfrm>
            <a:off x="2917825" y="4486275"/>
            <a:ext cx="5657850" cy="9286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data(bh1996)</a:t>
            </a: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&lt;-lm(</a:t>
            </a:r>
            <a:r>
              <a:rPr lang="en-US" altLang="en-US" sz="1800" dirty="0" err="1">
                <a:latin typeface="Courier New" panose="02070309020205020404" pitchFamily="49" charset="0"/>
              </a:rPr>
              <a:t>WBEING~HRS+G.HRS,data</a:t>
            </a:r>
            <a:r>
              <a:rPr lang="en-US" altLang="en-US" sz="1800" dirty="0">
                <a:latin typeface="Courier New" panose="02070309020205020404" pitchFamily="49" charset="0"/>
              </a:rPr>
              <a:t>=bh1996)</a:t>
            </a:r>
          </a:p>
          <a:p>
            <a:pPr>
              <a:spcBef>
                <a:spcPct val="0"/>
              </a:spcBef>
              <a:buFontTx/>
              <a:buNone/>
            </a:pPr>
            <a:r>
              <a:rPr lang="en-US" altLang="en-US" sz="1800" dirty="0">
                <a:latin typeface="Courier New" panose="02070309020205020404" pitchFamily="49" charset="0"/>
              </a:rPr>
              <a:t>&gt; 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1"/>
          </p:nvPr>
        </p:nvSpPr>
        <p:spPr/>
        <p:txBody>
          <a:bodyPr/>
          <a:lstStyle/>
          <a:p>
            <a:pPr>
              <a:defRPr/>
            </a:pPr>
            <a:r>
              <a:rPr lang="en-US"/>
              <a:t>Bliese Slides</a:t>
            </a:r>
          </a:p>
        </p:txBody>
      </p:sp>
      <p:sp>
        <p:nvSpPr>
          <p:cNvPr id="9"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D43617C-4378-4C70-8873-B1505D361E74}" type="slidenum">
              <a:rPr lang="en-US" altLang="en-US">
                <a:latin typeface="Arial" panose="020B0604020202020204" pitchFamily="34" charset="0"/>
              </a:rPr>
              <a:pPr/>
              <a:t>114</a:t>
            </a:fld>
            <a:endParaRPr lang="en-US" altLang="en-US">
              <a:latin typeface="Arial" panose="020B0604020202020204" pitchFamily="34" charset="0"/>
            </a:endParaRPr>
          </a:p>
        </p:txBody>
      </p:sp>
      <p:sp>
        <p:nvSpPr>
          <p:cNvPr id="131077" name="Rectangle 2"/>
          <p:cNvSpPr>
            <a:spLocks noGrp="1" noChangeArrowheads="1"/>
          </p:cNvSpPr>
          <p:nvPr>
            <p:ph type="title"/>
          </p:nvPr>
        </p:nvSpPr>
        <p:spPr/>
        <p:txBody>
          <a:bodyPr/>
          <a:lstStyle/>
          <a:p>
            <a:r>
              <a:rPr lang="en-US" altLang="en-US"/>
              <a:t>Contextual Analysis</a:t>
            </a:r>
          </a:p>
        </p:txBody>
      </p:sp>
      <p:pic>
        <p:nvPicPr>
          <p:cNvPr id="13107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6775" y="1193800"/>
            <a:ext cx="5556250" cy="463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079" name="Line 5"/>
          <p:cNvSpPr>
            <a:spLocks noChangeShapeType="1"/>
          </p:cNvSpPr>
          <p:nvPr/>
        </p:nvSpPr>
        <p:spPr bwMode="auto">
          <a:xfrm>
            <a:off x="7261225" y="3513138"/>
            <a:ext cx="928688" cy="88900"/>
          </a:xfrm>
          <a:prstGeom prst="line">
            <a:avLst/>
          </a:prstGeom>
          <a:noFill/>
          <a:ln w="12700">
            <a:solidFill>
              <a:srgbClr val="000080"/>
            </a:solidFill>
            <a:round/>
            <a:headEnd type="triangl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0" name="Line 6"/>
          <p:cNvSpPr>
            <a:spLocks noChangeShapeType="1"/>
          </p:cNvSpPr>
          <p:nvPr/>
        </p:nvSpPr>
        <p:spPr bwMode="auto">
          <a:xfrm flipV="1">
            <a:off x="7232651" y="3714750"/>
            <a:ext cx="955675" cy="298450"/>
          </a:xfrm>
          <a:prstGeom prst="line">
            <a:avLst/>
          </a:prstGeom>
          <a:noFill/>
          <a:ln w="12700">
            <a:solidFill>
              <a:srgbClr val="000080"/>
            </a:solidFill>
            <a:round/>
            <a:headEnd type="triangl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1" name="Text Box 7"/>
          <p:cNvSpPr txBox="1">
            <a:spLocks noChangeArrowheads="1"/>
          </p:cNvSpPr>
          <p:nvPr/>
        </p:nvSpPr>
        <p:spPr bwMode="auto">
          <a:xfrm>
            <a:off x="8186739" y="2643188"/>
            <a:ext cx="1976437" cy="1930400"/>
          </a:xfrm>
          <a:prstGeom prst="rect">
            <a:avLst/>
          </a:prstGeom>
          <a:noFill/>
          <a:ln w="12700">
            <a:solidFill>
              <a:srgbClr val="00008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Contextual</a:t>
            </a:r>
          </a:p>
          <a:p>
            <a:pPr algn="ctr">
              <a:spcBef>
                <a:spcPct val="0"/>
              </a:spcBef>
              <a:buFontTx/>
              <a:buNone/>
            </a:pPr>
            <a:r>
              <a:rPr lang="en-US" altLang="en-US"/>
              <a:t>OLS model</a:t>
            </a:r>
          </a:p>
          <a:p>
            <a:pPr algn="ctr">
              <a:spcBef>
                <a:spcPct val="0"/>
              </a:spcBef>
              <a:buFontTx/>
              <a:buNone/>
            </a:pPr>
            <a:r>
              <a:rPr lang="en-US" altLang="en-US"/>
              <a:t>tells us these</a:t>
            </a:r>
          </a:p>
          <a:p>
            <a:pPr algn="ctr">
              <a:spcBef>
                <a:spcPct val="0"/>
              </a:spcBef>
              <a:buFontTx/>
              <a:buNone/>
            </a:pPr>
            <a:r>
              <a:rPr lang="en-US" altLang="en-US"/>
              <a:t>two slopes</a:t>
            </a:r>
          </a:p>
          <a:p>
            <a:pPr algn="ctr">
              <a:spcBef>
                <a:spcPct val="0"/>
              </a:spcBef>
              <a:buFontTx/>
              <a:buNone/>
            </a:pPr>
            <a:r>
              <a:rPr lang="en-US" altLang="en-US"/>
              <a:t>differ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60B5069-B99C-46AB-8C13-20AF29339300}" type="slidenum">
              <a:rPr lang="en-US" altLang="en-US">
                <a:latin typeface="Arial" panose="020B0604020202020204" pitchFamily="34" charset="0"/>
              </a:rPr>
              <a:pPr/>
              <a:t>115</a:t>
            </a:fld>
            <a:endParaRPr lang="en-US" altLang="en-US">
              <a:latin typeface="Arial" panose="020B0604020202020204" pitchFamily="34" charset="0"/>
            </a:endParaRPr>
          </a:p>
        </p:txBody>
      </p:sp>
      <p:sp>
        <p:nvSpPr>
          <p:cNvPr id="132101" name="Rectangle 2"/>
          <p:cNvSpPr>
            <a:spLocks noGrp="1" noChangeArrowheads="1"/>
          </p:cNvSpPr>
          <p:nvPr>
            <p:ph type="title"/>
          </p:nvPr>
        </p:nvSpPr>
        <p:spPr/>
        <p:txBody>
          <a:bodyPr/>
          <a:lstStyle/>
          <a:p>
            <a:r>
              <a:rPr lang="en-US" altLang="en-US" dirty="0"/>
              <a:t>Contextual Analysis and Econometrics</a:t>
            </a:r>
          </a:p>
        </p:txBody>
      </p:sp>
      <p:sp>
        <p:nvSpPr>
          <p:cNvPr id="132102" name="Rectangle 3"/>
          <p:cNvSpPr>
            <a:spLocks noGrp="1" noChangeArrowheads="1"/>
          </p:cNvSpPr>
          <p:nvPr>
            <p:ph type="body" idx="1"/>
          </p:nvPr>
        </p:nvSpPr>
        <p:spPr/>
        <p:txBody>
          <a:bodyPr/>
          <a:lstStyle/>
          <a:p>
            <a:r>
              <a:rPr lang="en-US" altLang="en-US" dirty="0"/>
              <a:t>Group mean relationships that differ from lower-level relationships are:</a:t>
            </a:r>
          </a:p>
          <a:p>
            <a:pPr lvl="1"/>
            <a:r>
              <a:rPr lang="en-US" altLang="en-US" dirty="0"/>
              <a:t>A source of information that enrich theory </a:t>
            </a:r>
            <a:r>
              <a:rPr lang="en-US" altLang="en-US" u="sng" dirty="0"/>
              <a:t>or</a:t>
            </a:r>
          </a:p>
          <a:p>
            <a:pPr lvl="1"/>
            <a:r>
              <a:rPr lang="en-US" altLang="en-US" dirty="0"/>
              <a:t>A confound that obscures the lower-level relationship</a:t>
            </a:r>
          </a:p>
          <a:p>
            <a:pPr lvl="1"/>
            <a:endParaRPr lang="en-US" altLang="en-US" dirty="0"/>
          </a:p>
          <a:p>
            <a:r>
              <a:rPr lang="en-US" altLang="en-US" dirty="0"/>
              <a:t>Matter of perspective, but if contextual effects are present, the lower-level relationship will be obscured unless contextual effects (endogeneity due to pooled data) are removed</a:t>
            </a:r>
          </a:p>
          <a:p>
            <a:pPr lvl="1"/>
            <a:r>
              <a:rPr lang="en-US" altLang="en-US" dirty="0"/>
              <a:t>Fixed-effects</a:t>
            </a:r>
          </a:p>
          <a:p>
            <a:pPr lvl="1"/>
            <a:r>
              <a:rPr lang="en-US" altLang="en-US" dirty="0"/>
              <a:t>Add group mean to model</a:t>
            </a:r>
          </a:p>
          <a:p>
            <a:pPr lvl="1"/>
            <a:r>
              <a:rPr lang="en-US" altLang="en-US" dirty="0"/>
              <a:t>De-Mean (i.e., group-mean center)</a:t>
            </a:r>
          </a:p>
          <a:p>
            <a:pPr lvl="1"/>
            <a:endParaRPr lang="en-US"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Fixed-Effects in Econometrics</a:t>
            </a:r>
          </a:p>
        </p:txBody>
      </p:sp>
      <p:sp>
        <p:nvSpPr>
          <p:cNvPr id="3" name="Content Placeholder 2">
            <a:extLst>
              <a:ext uri="{FF2B5EF4-FFF2-40B4-BE49-F238E27FC236}">
                <a16:creationId xmlns:a16="http://schemas.microsoft.com/office/drawing/2014/main" id="{50519C96-BB30-41F1-ACA9-E4D214AAC730}"/>
              </a:ext>
            </a:extLst>
          </p:cNvPr>
          <p:cNvSpPr>
            <a:spLocks noGrp="1"/>
          </p:cNvSpPr>
          <p:nvPr>
            <p:ph idx="1"/>
          </p:nvPr>
        </p:nvSpPr>
        <p:spPr>
          <a:xfrm>
            <a:off x="903817" y="1220788"/>
            <a:ext cx="10363200" cy="4826000"/>
          </a:xfrm>
        </p:spPr>
        <p:txBody>
          <a:bodyPr/>
          <a:lstStyle/>
          <a:p>
            <a:r>
              <a:rPr lang="en-US" dirty="0"/>
              <a:t>A pooled regression with a biased slope for Work Hours</a:t>
            </a:r>
          </a:p>
          <a:p>
            <a:endParaRPr lang="en-US" dirty="0"/>
          </a:p>
          <a:p>
            <a:endParaRPr lang="en-US" dirty="0"/>
          </a:p>
          <a:p>
            <a:endParaRPr lang="en-US" dirty="0"/>
          </a:p>
          <a:p>
            <a:endParaRPr lang="en-US" dirty="0"/>
          </a:p>
          <a:p>
            <a:endParaRPr lang="en-US" dirty="0"/>
          </a:p>
          <a:p>
            <a:r>
              <a:rPr lang="en-US" dirty="0"/>
              <a:t>A fixed-effect econometric model removes all contextual effects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 name="Slide Number Placeholder 4"/>
          <p:cNvSpPr>
            <a:spLocks noGrp="1"/>
          </p:cNvSpPr>
          <p:nvPr>
            <p:ph type="sldNum" sz="quarter" idx="12"/>
          </p:nvPr>
        </p:nvSpPr>
        <p:spPr/>
        <p:txBody>
          <a:bodyPr/>
          <a:lstStyle/>
          <a:p>
            <a:fld id="{7B511D51-FC85-49EF-B2C4-10D238F89DE7}" type="slidenum">
              <a:rPr lang="en-US" altLang="en-US" smtClean="0"/>
              <a:pPr/>
              <a:t>116</a:t>
            </a:fld>
            <a:endParaRPr lang="en-US" altLang="en-US"/>
          </a:p>
        </p:txBody>
      </p:sp>
      <p:sp>
        <p:nvSpPr>
          <p:cNvPr id="9" name="Rectangle 8"/>
          <p:cNvSpPr/>
          <p:nvPr/>
        </p:nvSpPr>
        <p:spPr>
          <a:xfrm>
            <a:off x="2368632" y="1771580"/>
            <a:ext cx="7454735"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Courier New" panose="02070309020205020404" pitchFamily="49" charset="0"/>
              </a:rPr>
              <a:t>&gt; data(bh1996)</a:t>
            </a:r>
          </a:p>
          <a:p>
            <a:r>
              <a:rPr lang="en-US" altLang="en-US" dirty="0">
                <a:latin typeface="Courier New" panose="02070309020205020404" pitchFamily="49" charset="0"/>
              </a:rPr>
              <a:t>&gt; </a:t>
            </a:r>
            <a:r>
              <a:rPr lang="en-US" altLang="en-US" dirty="0" err="1">
                <a:latin typeface="Courier New" panose="02070309020205020404" pitchFamily="49" charset="0"/>
              </a:rPr>
              <a:t>tmod</a:t>
            </a:r>
            <a:r>
              <a:rPr lang="en-US" altLang="en-US" dirty="0">
                <a:latin typeface="Courier New" panose="02070309020205020404" pitchFamily="49" charset="0"/>
              </a:rPr>
              <a:t>&lt;-lm(</a:t>
            </a:r>
            <a:r>
              <a:rPr lang="en-US" altLang="en-US" dirty="0" err="1">
                <a:latin typeface="Courier New" panose="02070309020205020404" pitchFamily="49" charset="0"/>
              </a:rPr>
              <a:t>WBEING~HRS,data</a:t>
            </a:r>
            <a:r>
              <a:rPr lang="en-US" altLang="en-US" dirty="0">
                <a:latin typeface="Courier New" panose="02070309020205020404" pitchFamily="49" charset="0"/>
              </a:rPr>
              <a:t>=bh1996)</a:t>
            </a:r>
          </a:p>
          <a:p>
            <a:r>
              <a:rPr lang="en-US" altLang="en-US" dirty="0">
                <a:latin typeface="Courier New" panose="02070309020205020404" pitchFamily="49" charset="0"/>
              </a:rPr>
              <a:t>&gt; round(summary(</a:t>
            </a:r>
            <a:r>
              <a:rPr lang="en-US" altLang="en-US" dirty="0" err="1">
                <a:latin typeface="Courier New" panose="02070309020205020404" pitchFamily="49" charset="0"/>
              </a:rPr>
              <a:t>tmod</a:t>
            </a:r>
            <a:r>
              <a:rPr lang="en-US" altLang="en-US" dirty="0">
                <a:latin typeface="Courier New" panose="02070309020205020404" pitchFamily="49" charset="0"/>
              </a:rPr>
              <a:t>)$coef,4)</a:t>
            </a:r>
          </a:p>
          <a:p>
            <a:r>
              <a:rPr lang="en-US" altLang="en-US" dirty="0">
                <a:latin typeface="Courier New" panose="02070309020205020404" pitchFamily="49" charset="0"/>
              </a:rPr>
              <a:t>            Estimate Std. Error  t value </a:t>
            </a:r>
            <a:r>
              <a:rPr lang="en-US" altLang="en-US" dirty="0" err="1">
                <a:latin typeface="Courier New" panose="02070309020205020404" pitchFamily="49" charset="0"/>
              </a:rPr>
              <a:t>Pr</a:t>
            </a:r>
            <a:r>
              <a:rPr lang="en-US" altLang="en-US" dirty="0">
                <a:latin typeface="Courier New" panose="02070309020205020404" pitchFamily="49" charset="0"/>
              </a:rPr>
              <a:t>(&gt;|t|)</a:t>
            </a:r>
          </a:p>
          <a:p>
            <a:r>
              <a:rPr lang="en-US" altLang="en-US" dirty="0">
                <a:latin typeface="Courier New" panose="02070309020205020404" pitchFamily="49" charset="0"/>
              </a:rPr>
              <a:t>(Intercept)   3.5169     0.0529  66.4793        0</a:t>
            </a:r>
          </a:p>
          <a:p>
            <a:r>
              <a:rPr lang="en-US" altLang="en-US" dirty="0">
                <a:latin typeface="Courier New" panose="02070309020205020404" pitchFamily="49" charset="0"/>
              </a:rPr>
              <a:t>HRS          </a:t>
            </a:r>
            <a:r>
              <a:rPr lang="en-US" altLang="en-US" b="1" dirty="0">
                <a:solidFill>
                  <a:srgbClr val="C00000"/>
                </a:solidFill>
                <a:latin typeface="Courier New" panose="02070309020205020404" pitchFamily="49" charset="0"/>
              </a:rPr>
              <a:t>-0.0652     </a:t>
            </a:r>
            <a:r>
              <a:rPr lang="en-US" altLang="en-US" dirty="0">
                <a:latin typeface="Courier New" panose="02070309020205020404" pitchFamily="49" charset="0"/>
              </a:rPr>
              <a:t>0.0046 -14.2111        0</a:t>
            </a:r>
          </a:p>
        </p:txBody>
      </p:sp>
      <p:sp>
        <p:nvSpPr>
          <p:cNvPr id="7" name="Rectangle 6">
            <a:extLst>
              <a:ext uri="{FF2B5EF4-FFF2-40B4-BE49-F238E27FC236}">
                <a16:creationId xmlns:a16="http://schemas.microsoft.com/office/drawing/2014/main" id="{748967AD-A6A8-45B2-94F3-C23DE8195781}"/>
              </a:ext>
            </a:extLst>
          </p:cNvPr>
          <p:cNvSpPr/>
          <p:nvPr/>
        </p:nvSpPr>
        <p:spPr>
          <a:xfrm>
            <a:off x="2368632" y="4393168"/>
            <a:ext cx="7454735" cy="147732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Courier New" panose="02070309020205020404" pitchFamily="49" charset="0"/>
              </a:rPr>
              <a:t>&gt; </a:t>
            </a:r>
            <a:r>
              <a:rPr lang="en-US" altLang="en-US" dirty="0" err="1">
                <a:latin typeface="Courier New" panose="02070309020205020404" pitchFamily="49" charset="0"/>
              </a:rPr>
              <a:t>tmod</a:t>
            </a:r>
            <a:r>
              <a:rPr lang="en-US" altLang="en-US" dirty="0">
                <a:latin typeface="Courier New" panose="02070309020205020404" pitchFamily="49" charset="0"/>
              </a:rPr>
              <a:t>&lt;-lm(</a:t>
            </a:r>
            <a:r>
              <a:rPr lang="en-US" altLang="en-US" dirty="0" err="1">
                <a:latin typeface="Courier New" panose="02070309020205020404" pitchFamily="49" charset="0"/>
              </a:rPr>
              <a:t>WBEING~HRS+</a:t>
            </a:r>
            <a:r>
              <a:rPr lang="en-US" altLang="en-US" b="1" dirty="0" err="1">
                <a:latin typeface="Courier New" panose="02070309020205020404" pitchFamily="49" charset="0"/>
              </a:rPr>
              <a:t>factor</a:t>
            </a:r>
            <a:r>
              <a:rPr lang="en-US" altLang="en-US" b="1" dirty="0">
                <a:latin typeface="Courier New" panose="02070309020205020404" pitchFamily="49" charset="0"/>
              </a:rPr>
              <a:t>(GRP)</a:t>
            </a:r>
            <a:r>
              <a:rPr lang="en-US" altLang="en-US" dirty="0">
                <a:latin typeface="Courier New" panose="02070309020205020404" pitchFamily="49" charset="0"/>
              </a:rPr>
              <a:t>,data=bh1996)</a:t>
            </a:r>
          </a:p>
          <a:p>
            <a:r>
              <a:rPr lang="en-US" altLang="en-US" dirty="0">
                <a:latin typeface="Courier New" panose="02070309020205020404" pitchFamily="49" charset="0"/>
              </a:rPr>
              <a:t>&gt; round(summary(</a:t>
            </a:r>
            <a:r>
              <a:rPr lang="en-US" altLang="en-US" dirty="0" err="1">
                <a:latin typeface="Courier New" panose="02070309020205020404" pitchFamily="49" charset="0"/>
              </a:rPr>
              <a:t>tmod</a:t>
            </a:r>
            <a:r>
              <a:rPr lang="en-US" altLang="en-US" dirty="0">
                <a:latin typeface="Courier New" panose="02070309020205020404" pitchFamily="49" charset="0"/>
              </a:rPr>
              <a:t>)$</a:t>
            </a:r>
            <a:r>
              <a:rPr lang="en-US" altLang="en-US" dirty="0" err="1">
                <a:latin typeface="Courier New" panose="02070309020205020404" pitchFamily="49" charset="0"/>
              </a:rPr>
              <a:t>coef</a:t>
            </a:r>
            <a:r>
              <a:rPr lang="en-US" altLang="en-US" dirty="0">
                <a:latin typeface="Courier New" panose="02070309020205020404" pitchFamily="49" charset="0"/>
              </a:rPr>
              <a:t>[1:2,],4)</a:t>
            </a:r>
          </a:p>
          <a:p>
            <a:r>
              <a:rPr lang="en-US" altLang="en-US" dirty="0">
                <a:latin typeface="Courier New" panose="02070309020205020404" pitchFamily="49" charset="0"/>
              </a:rPr>
              <a:t>            Estimate Std. Error t value </a:t>
            </a:r>
            <a:r>
              <a:rPr lang="en-US" altLang="en-US" dirty="0" err="1">
                <a:latin typeface="Courier New" panose="02070309020205020404" pitchFamily="49" charset="0"/>
              </a:rPr>
              <a:t>Pr</a:t>
            </a:r>
            <a:r>
              <a:rPr lang="en-US" altLang="en-US" dirty="0">
                <a:latin typeface="Courier New" panose="02070309020205020404" pitchFamily="49" charset="0"/>
              </a:rPr>
              <a:t>(&gt;|t|)</a:t>
            </a:r>
          </a:p>
          <a:p>
            <a:r>
              <a:rPr lang="en-US" altLang="en-US" dirty="0">
                <a:latin typeface="Courier New" panose="02070309020205020404" pitchFamily="49" charset="0"/>
              </a:rPr>
              <a:t>(Intercept)   3.3028     0.1158 28.5126        0</a:t>
            </a:r>
          </a:p>
          <a:p>
            <a:r>
              <a:rPr lang="en-US" altLang="en-US" dirty="0">
                <a:latin typeface="Courier New" panose="02070309020205020404" pitchFamily="49" charset="0"/>
              </a:rPr>
              <a:t>HRS          </a:t>
            </a:r>
            <a:r>
              <a:rPr lang="en-US" altLang="en-US" b="1" dirty="0">
                <a:solidFill>
                  <a:srgbClr val="C00000"/>
                </a:solidFill>
                <a:latin typeface="Courier New" panose="02070309020205020404" pitchFamily="49" charset="0"/>
              </a:rPr>
              <a:t>-0.0465</a:t>
            </a:r>
            <a:r>
              <a:rPr lang="en-US" altLang="en-US" dirty="0">
                <a:latin typeface="Courier New" panose="02070309020205020404" pitchFamily="49" charset="0"/>
              </a:rPr>
              <a:t>     0.0049 -9.5052        0</a:t>
            </a:r>
          </a:p>
        </p:txBody>
      </p:sp>
    </p:spTree>
    <p:extLst>
      <p:ext uri="{BB962C8B-B14F-4D97-AF65-F5344CB8AC3E}">
        <p14:creationId xmlns:p14="http://schemas.microsoft.com/office/powerpoint/2010/main" val="1849038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Fixed-Effects in Econometrics</a:t>
            </a:r>
          </a:p>
        </p:txBody>
      </p:sp>
      <p:sp>
        <p:nvSpPr>
          <p:cNvPr id="3" name="Content Placeholder 2">
            <a:extLst>
              <a:ext uri="{FF2B5EF4-FFF2-40B4-BE49-F238E27FC236}">
                <a16:creationId xmlns:a16="http://schemas.microsoft.com/office/drawing/2014/main" id="{50519C96-BB30-41F1-ACA9-E4D214AAC730}"/>
              </a:ext>
            </a:extLst>
          </p:cNvPr>
          <p:cNvSpPr>
            <a:spLocks noGrp="1"/>
          </p:cNvSpPr>
          <p:nvPr>
            <p:ph idx="1"/>
          </p:nvPr>
        </p:nvSpPr>
        <p:spPr>
          <a:xfrm>
            <a:off x="903817" y="1220788"/>
            <a:ext cx="10363200" cy="4826000"/>
          </a:xfrm>
        </p:spPr>
        <p:txBody>
          <a:bodyPr/>
          <a:lstStyle/>
          <a:p>
            <a:r>
              <a:rPr lang="en-US" dirty="0"/>
              <a:t>A fixed-effect econometric model removes all contextual effects</a:t>
            </a:r>
          </a:p>
          <a:p>
            <a:endParaRPr lang="en-US" dirty="0"/>
          </a:p>
          <a:p>
            <a:endParaRPr lang="en-US" dirty="0"/>
          </a:p>
          <a:p>
            <a:endParaRPr lang="en-US" dirty="0"/>
          </a:p>
          <a:p>
            <a:endParaRPr lang="en-US" dirty="0"/>
          </a:p>
          <a:p>
            <a:endParaRPr lang="en-US" sz="1400" dirty="0"/>
          </a:p>
          <a:p>
            <a:endParaRPr lang="en-US" sz="1400" dirty="0"/>
          </a:p>
          <a:p>
            <a:r>
              <a:rPr lang="en-US" dirty="0"/>
              <a:t>A contextual analysis (adding group mean) returns identical Estimate with minor variation in </a:t>
            </a:r>
            <a:r>
              <a:rPr lang="en-US" dirty="0" err="1"/>
              <a:t>Std.Error</a:t>
            </a:r>
            <a:r>
              <a:rPr lang="en-US" dirty="0"/>
              <a:t> (not evident in rounding)</a:t>
            </a:r>
          </a:p>
        </p:txBody>
      </p:sp>
      <p:sp>
        <p:nvSpPr>
          <p:cNvPr id="4" name="Footer Placeholder 3"/>
          <p:cNvSpPr>
            <a:spLocks noGrp="1"/>
          </p:cNvSpPr>
          <p:nvPr>
            <p:ph type="ftr" sz="quarter" idx="11"/>
          </p:nvPr>
        </p:nvSpPr>
        <p:spPr/>
        <p:txBody>
          <a:bodyPr/>
          <a:lstStyle/>
          <a:p>
            <a:pPr>
              <a:defRPr/>
            </a:pPr>
            <a:r>
              <a:rPr lang="en-US"/>
              <a:t>Bliese Slides</a:t>
            </a:r>
          </a:p>
        </p:txBody>
      </p:sp>
      <p:sp>
        <p:nvSpPr>
          <p:cNvPr id="5" name="Slide Number Placeholder 4"/>
          <p:cNvSpPr>
            <a:spLocks noGrp="1"/>
          </p:cNvSpPr>
          <p:nvPr>
            <p:ph type="sldNum" sz="quarter" idx="12"/>
          </p:nvPr>
        </p:nvSpPr>
        <p:spPr/>
        <p:txBody>
          <a:bodyPr/>
          <a:lstStyle/>
          <a:p>
            <a:fld id="{7B511D51-FC85-49EF-B2C4-10D238F89DE7}" type="slidenum">
              <a:rPr lang="en-US" altLang="en-US" smtClean="0"/>
              <a:pPr/>
              <a:t>117</a:t>
            </a:fld>
            <a:endParaRPr lang="en-US" altLang="en-US"/>
          </a:p>
        </p:txBody>
      </p:sp>
      <p:sp>
        <p:nvSpPr>
          <p:cNvPr id="7" name="Rectangle 6">
            <a:extLst>
              <a:ext uri="{FF2B5EF4-FFF2-40B4-BE49-F238E27FC236}">
                <a16:creationId xmlns:a16="http://schemas.microsoft.com/office/drawing/2014/main" id="{748967AD-A6A8-45B2-94F3-C23DE8195781}"/>
              </a:ext>
            </a:extLst>
          </p:cNvPr>
          <p:cNvSpPr/>
          <p:nvPr/>
        </p:nvSpPr>
        <p:spPr>
          <a:xfrm>
            <a:off x="2358049" y="1675734"/>
            <a:ext cx="7454735"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Courier New" panose="02070309020205020404" pitchFamily="49" charset="0"/>
              </a:rPr>
              <a:t>&gt; </a:t>
            </a:r>
            <a:r>
              <a:rPr lang="en-US" altLang="en-US" dirty="0" err="1">
                <a:latin typeface="Courier New" panose="02070309020205020404" pitchFamily="49" charset="0"/>
              </a:rPr>
              <a:t>tmod</a:t>
            </a:r>
            <a:r>
              <a:rPr lang="en-US" altLang="en-US" dirty="0">
                <a:latin typeface="Courier New" panose="02070309020205020404" pitchFamily="49" charset="0"/>
              </a:rPr>
              <a:t>&lt;-lm(</a:t>
            </a:r>
            <a:r>
              <a:rPr lang="en-US" altLang="en-US" dirty="0" err="1">
                <a:latin typeface="Courier New" panose="02070309020205020404" pitchFamily="49" charset="0"/>
              </a:rPr>
              <a:t>WBEING~HRS+</a:t>
            </a:r>
            <a:r>
              <a:rPr lang="en-US" altLang="en-US" b="1" dirty="0" err="1">
                <a:latin typeface="Courier New" panose="02070309020205020404" pitchFamily="49" charset="0"/>
              </a:rPr>
              <a:t>factor</a:t>
            </a:r>
            <a:r>
              <a:rPr lang="en-US" altLang="en-US" b="1" dirty="0">
                <a:latin typeface="Courier New" panose="02070309020205020404" pitchFamily="49" charset="0"/>
              </a:rPr>
              <a:t>(GRP)</a:t>
            </a:r>
            <a:r>
              <a:rPr lang="en-US" altLang="en-US" dirty="0">
                <a:latin typeface="Courier New" panose="02070309020205020404" pitchFamily="49" charset="0"/>
              </a:rPr>
              <a:t>,data=bh1996)</a:t>
            </a:r>
          </a:p>
          <a:p>
            <a:r>
              <a:rPr lang="en-US" altLang="en-US" dirty="0">
                <a:latin typeface="Courier New" panose="02070309020205020404" pitchFamily="49" charset="0"/>
              </a:rPr>
              <a:t>&gt; round(summary(</a:t>
            </a:r>
            <a:r>
              <a:rPr lang="en-US" altLang="en-US" dirty="0" err="1">
                <a:latin typeface="Courier New" panose="02070309020205020404" pitchFamily="49" charset="0"/>
              </a:rPr>
              <a:t>tmod</a:t>
            </a:r>
            <a:r>
              <a:rPr lang="en-US" altLang="en-US" dirty="0">
                <a:latin typeface="Courier New" panose="02070309020205020404" pitchFamily="49" charset="0"/>
              </a:rPr>
              <a:t>)$</a:t>
            </a:r>
            <a:r>
              <a:rPr lang="en-US" altLang="en-US" dirty="0" err="1">
                <a:latin typeface="Courier New" panose="02070309020205020404" pitchFamily="49" charset="0"/>
              </a:rPr>
              <a:t>coef</a:t>
            </a:r>
            <a:r>
              <a:rPr lang="en-US" altLang="en-US" dirty="0">
                <a:latin typeface="Courier New" panose="02070309020205020404" pitchFamily="49" charset="0"/>
              </a:rPr>
              <a:t>[1:4,],4)</a:t>
            </a:r>
          </a:p>
          <a:p>
            <a:r>
              <a:rPr lang="en-US" altLang="en-US" dirty="0">
                <a:latin typeface="Courier New" panose="02070309020205020404" pitchFamily="49" charset="0"/>
              </a:rPr>
              <a:t>             Estimate Std. Error t value </a:t>
            </a:r>
            <a:r>
              <a:rPr lang="en-US" altLang="en-US" dirty="0" err="1">
                <a:latin typeface="Courier New" panose="02070309020205020404" pitchFamily="49" charset="0"/>
              </a:rPr>
              <a:t>Pr</a:t>
            </a:r>
            <a:r>
              <a:rPr lang="en-US" altLang="en-US" dirty="0">
                <a:latin typeface="Courier New" panose="02070309020205020404" pitchFamily="49" charset="0"/>
              </a:rPr>
              <a:t>(&gt;|t|)</a:t>
            </a:r>
          </a:p>
          <a:p>
            <a:r>
              <a:rPr lang="en-US" altLang="en-US" dirty="0">
                <a:latin typeface="Courier New" panose="02070309020205020404" pitchFamily="49" charset="0"/>
              </a:rPr>
              <a:t>(Intercept)    3.3028     0.1158 28.5126   0.0000</a:t>
            </a:r>
          </a:p>
          <a:p>
            <a:r>
              <a:rPr lang="en-US" altLang="en-US" dirty="0">
                <a:latin typeface="Courier New" panose="02070309020205020404" pitchFamily="49" charset="0"/>
              </a:rPr>
              <a:t>HRS           </a:t>
            </a:r>
            <a:r>
              <a:rPr lang="en-US" altLang="en-US" b="1" dirty="0">
                <a:solidFill>
                  <a:srgbClr val="C00000"/>
                </a:solidFill>
                <a:latin typeface="Courier New" panose="02070309020205020404" pitchFamily="49" charset="0"/>
              </a:rPr>
              <a:t>-0.0465     </a:t>
            </a:r>
            <a:r>
              <a:rPr lang="en-US" altLang="en-US" dirty="0">
                <a:latin typeface="Courier New" panose="02070309020205020404" pitchFamily="49" charset="0"/>
              </a:rPr>
              <a:t>0.0049 -9.5052   0.0000</a:t>
            </a:r>
          </a:p>
          <a:p>
            <a:r>
              <a:rPr lang="en-US" altLang="en-US" dirty="0">
                <a:latin typeface="Courier New" panose="02070309020205020404" pitchFamily="49" charset="0"/>
              </a:rPr>
              <a:t>factor(GRP)2  -0.0187     0.1515 -0.1237   0.9015</a:t>
            </a:r>
          </a:p>
          <a:p>
            <a:r>
              <a:rPr lang="en-US" altLang="en-US" dirty="0">
                <a:latin typeface="Courier New" panose="02070309020205020404" pitchFamily="49" charset="0"/>
              </a:rPr>
              <a:t>factor(GRP)3  -0.0733     0.1367 -0.5364   0.5917</a:t>
            </a:r>
          </a:p>
        </p:txBody>
      </p:sp>
      <p:sp>
        <p:nvSpPr>
          <p:cNvPr id="8" name="Rectangle 7">
            <a:extLst>
              <a:ext uri="{FF2B5EF4-FFF2-40B4-BE49-F238E27FC236}">
                <a16:creationId xmlns:a16="http://schemas.microsoft.com/office/drawing/2014/main" id="{40B02AE0-015A-4111-B08F-53CC079D2D42}"/>
              </a:ext>
            </a:extLst>
          </p:cNvPr>
          <p:cNvSpPr/>
          <p:nvPr/>
        </p:nvSpPr>
        <p:spPr>
          <a:xfrm>
            <a:off x="2368632" y="4492074"/>
            <a:ext cx="7454735"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Courier New" panose="02070309020205020404" pitchFamily="49" charset="0"/>
              </a:rPr>
              <a:t>&gt; </a:t>
            </a:r>
            <a:r>
              <a:rPr lang="en-US" altLang="en-US" dirty="0" err="1">
                <a:latin typeface="Courier New" panose="02070309020205020404" pitchFamily="49" charset="0"/>
              </a:rPr>
              <a:t>tmod</a:t>
            </a:r>
            <a:r>
              <a:rPr lang="en-US" altLang="en-US" dirty="0">
                <a:latin typeface="Courier New" panose="02070309020205020404" pitchFamily="49" charset="0"/>
              </a:rPr>
              <a:t>&lt;-lm(</a:t>
            </a:r>
            <a:r>
              <a:rPr lang="en-US" altLang="en-US" dirty="0" err="1">
                <a:latin typeface="Courier New" panose="02070309020205020404" pitchFamily="49" charset="0"/>
              </a:rPr>
              <a:t>WBEING~HRS+G.HRS,data</a:t>
            </a:r>
            <a:r>
              <a:rPr lang="en-US" altLang="en-US" dirty="0">
                <a:latin typeface="Courier New" panose="02070309020205020404" pitchFamily="49" charset="0"/>
              </a:rPr>
              <a:t>=bh1996)</a:t>
            </a:r>
          </a:p>
          <a:p>
            <a:r>
              <a:rPr lang="en-US" altLang="en-US" dirty="0">
                <a:latin typeface="Courier New" panose="02070309020205020404" pitchFamily="49" charset="0"/>
              </a:rPr>
              <a:t>&gt; round(summary(</a:t>
            </a:r>
            <a:r>
              <a:rPr lang="en-US" altLang="en-US" dirty="0" err="1">
                <a:latin typeface="Courier New" panose="02070309020205020404" pitchFamily="49" charset="0"/>
              </a:rPr>
              <a:t>tmod</a:t>
            </a:r>
            <a:r>
              <a:rPr lang="en-US" altLang="en-US" dirty="0">
                <a:latin typeface="Courier New" panose="02070309020205020404" pitchFamily="49" charset="0"/>
              </a:rPr>
              <a:t>)$coef,4)</a:t>
            </a:r>
          </a:p>
          <a:p>
            <a:r>
              <a:rPr lang="en-US" altLang="en-US" dirty="0">
                <a:latin typeface="Courier New" panose="02070309020205020404" pitchFamily="49" charset="0"/>
              </a:rPr>
              <a:t>            Estimate Std. Error  t value </a:t>
            </a:r>
            <a:r>
              <a:rPr lang="en-US" altLang="en-US" dirty="0" err="1">
                <a:latin typeface="Courier New" panose="02070309020205020404" pitchFamily="49" charset="0"/>
              </a:rPr>
              <a:t>Pr</a:t>
            </a:r>
            <a:r>
              <a:rPr lang="en-US" altLang="en-US" dirty="0">
                <a:latin typeface="Courier New" panose="02070309020205020404" pitchFamily="49" charset="0"/>
              </a:rPr>
              <a:t>(&gt;|t|)</a:t>
            </a:r>
          </a:p>
          <a:p>
            <a:r>
              <a:rPr lang="en-US" altLang="en-US" dirty="0">
                <a:latin typeface="Courier New" panose="02070309020205020404" pitchFamily="49" charset="0"/>
              </a:rPr>
              <a:t>(Intercept)   4.7831     0.1364  35.0680        0</a:t>
            </a:r>
          </a:p>
          <a:p>
            <a:r>
              <a:rPr lang="en-US" altLang="en-US" dirty="0">
                <a:latin typeface="Courier New" panose="02070309020205020404" pitchFamily="49" charset="0"/>
              </a:rPr>
              <a:t>HRS          </a:t>
            </a:r>
            <a:r>
              <a:rPr lang="en-US" altLang="en-US" b="1" dirty="0">
                <a:solidFill>
                  <a:srgbClr val="C00000"/>
                </a:solidFill>
                <a:latin typeface="Courier New" panose="02070309020205020404" pitchFamily="49" charset="0"/>
              </a:rPr>
              <a:t>-0.0465     </a:t>
            </a:r>
            <a:r>
              <a:rPr lang="en-US" altLang="en-US" dirty="0">
                <a:latin typeface="Courier New" panose="02070309020205020404" pitchFamily="49" charset="0"/>
              </a:rPr>
              <a:t>0.0049  -9.4307        0</a:t>
            </a:r>
          </a:p>
          <a:p>
            <a:r>
              <a:rPr lang="en-US" altLang="en-US" dirty="0">
                <a:latin typeface="Courier New" panose="02070309020205020404" pitchFamily="49" charset="0"/>
              </a:rPr>
              <a:t>G.HRS        -0.1308     0.0130 -10.0596        0</a:t>
            </a:r>
          </a:p>
        </p:txBody>
      </p:sp>
    </p:spTree>
    <p:extLst>
      <p:ext uri="{BB962C8B-B14F-4D97-AF65-F5344CB8AC3E}">
        <p14:creationId xmlns:p14="http://schemas.microsoft.com/office/powerpoint/2010/main" val="537465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60B5069-B99C-46AB-8C13-20AF29339300}" type="slidenum">
              <a:rPr lang="en-US" altLang="en-US">
                <a:latin typeface="Arial" panose="020B0604020202020204" pitchFamily="34" charset="0"/>
              </a:rPr>
              <a:pPr/>
              <a:t>118</a:t>
            </a:fld>
            <a:endParaRPr lang="en-US" altLang="en-US">
              <a:latin typeface="Arial" panose="020B0604020202020204" pitchFamily="34" charset="0"/>
            </a:endParaRPr>
          </a:p>
        </p:txBody>
      </p:sp>
      <p:sp>
        <p:nvSpPr>
          <p:cNvPr id="132101" name="Rectangle 2"/>
          <p:cNvSpPr>
            <a:spLocks noGrp="1" noChangeArrowheads="1"/>
          </p:cNvSpPr>
          <p:nvPr>
            <p:ph type="title"/>
          </p:nvPr>
        </p:nvSpPr>
        <p:spPr/>
        <p:txBody>
          <a:bodyPr/>
          <a:lstStyle/>
          <a:p>
            <a:r>
              <a:rPr lang="en-US" altLang="en-US"/>
              <a:t>Contextual Analysis</a:t>
            </a:r>
          </a:p>
        </p:txBody>
      </p:sp>
      <p:sp>
        <p:nvSpPr>
          <p:cNvPr id="132102" name="Rectangle 3"/>
          <p:cNvSpPr>
            <a:spLocks noGrp="1" noChangeArrowheads="1"/>
          </p:cNvSpPr>
          <p:nvPr>
            <p:ph type="body" idx="1"/>
          </p:nvPr>
        </p:nvSpPr>
        <p:spPr/>
        <p:txBody>
          <a:bodyPr/>
          <a:lstStyle/>
          <a:p>
            <a:r>
              <a:rPr lang="en-US" altLang="en-US" dirty="0"/>
              <a:t>Summary:</a:t>
            </a:r>
          </a:p>
          <a:p>
            <a:pPr lvl="1"/>
            <a:r>
              <a:rPr lang="en-US" altLang="en-US" dirty="0"/>
              <a:t>Significant group-mean regression coefficient indicates a significant contextual or environmental effect.</a:t>
            </a:r>
          </a:p>
          <a:p>
            <a:pPr lvl="2"/>
            <a:r>
              <a:rPr lang="en-US" altLang="en-US" dirty="0"/>
              <a:t>Group-mean relationship is different from individual relationship</a:t>
            </a:r>
          </a:p>
          <a:p>
            <a:pPr lvl="1"/>
            <a:r>
              <a:rPr lang="en-US" altLang="en-US" dirty="0"/>
              <a:t>If group mean effect is </a:t>
            </a:r>
            <a:r>
              <a:rPr lang="en-US" altLang="en-US" u="sng" dirty="0"/>
              <a:t>not</a:t>
            </a:r>
            <a:r>
              <a:rPr lang="en-US" altLang="en-US" dirty="0"/>
              <a:t> significant when raw effect is controlled for, then the group-level relationship and the individual-level relationship cannot be considered different (Firebaugh, 1978)</a:t>
            </a:r>
          </a:p>
          <a:p>
            <a:pPr lvl="2"/>
            <a:r>
              <a:rPr lang="en-US" altLang="en-US" dirty="0"/>
              <a:t>Liberal (and incorrect) test because the standard error for the group-mean is too small in OLS.</a:t>
            </a:r>
          </a:p>
        </p:txBody>
      </p:sp>
    </p:spTree>
    <p:extLst>
      <p:ext uri="{BB962C8B-B14F-4D97-AF65-F5344CB8AC3E}">
        <p14:creationId xmlns:p14="http://schemas.microsoft.com/office/powerpoint/2010/main" val="41989634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p:txBody>
          <a:bodyPr/>
          <a:lstStyle/>
          <a:p>
            <a:pPr>
              <a:defRPr/>
            </a:pPr>
            <a:r>
              <a:rPr lang="en-US"/>
              <a:t>Bliese Slides</a:t>
            </a:r>
          </a:p>
        </p:txBody>
      </p:sp>
      <p:sp>
        <p:nvSpPr>
          <p:cNvPr id="11"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E18B1432-B3C8-4133-BB27-70E75FC64EFB}" type="slidenum">
              <a:rPr lang="en-US" altLang="en-US">
                <a:latin typeface="Arial" panose="020B0604020202020204" pitchFamily="34" charset="0"/>
              </a:rPr>
              <a:pPr/>
              <a:t>119</a:t>
            </a:fld>
            <a:endParaRPr lang="en-US" altLang="en-US">
              <a:latin typeface="Arial" panose="020B0604020202020204" pitchFamily="34" charset="0"/>
            </a:endParaRPr>
          </a:p>
        </p:txBody>
      </p:sp>
      <p:sp>
        <p:nvSpPr>
          <p:cNvPr id="133125" name="Rectangle 2"/>
          <p:cNvSpPr>
            <a:spLocks noGrp="1" noChangeArrowheads="1"/>
          </p:cNvSpPr>
          <p:nvPr>
            <p:ph type="title"/>
          </p:nvPr>
        </p:nvSpPr>
        <p:spPr/>
        <p:txBody>
          <a:bodyPr/>
          <a:lstStyle/>
          <a:p>
            <a:r>
              <a:rPr lang="en-US" altLang="en-US"/>
              <a:t>Contextual Analysis:  Data Manipulation</a:t>
            </a:r>
          </a:p>
        </p:txBody>
      </p:sp>
      <p:sp>
        <p:nvSpPr>
          <p:cNvPr id="133126" name="Rectangle 3"/>
          <p:cNvSpPr>
            <a:spLocks noGrp="1" noChangeArrowheads="1"/>
          </p:cNvSpPr>
          <p:nvPr>
            <p:ph type="body" idx="1"/>
          </p:nvPr>
        </p:nvSpPr>
        <p:spPr/>
        <p:txBody>
          <a:bodyPr/>
          <a:lstStyle/>
          <a:p>
            <a:r>
              <a:rPr lang="en-US" altLang="en-US"/>
              <a:t>In contextual analysis and in subsequent Mixed Effects Models, group means must be assigned down to each individual</a:t>
            </a:r>
          </a:p>
        </p:txBody>
      </p:sp>
      <p:grpSp>
        <p:nvGrpSpPr>
          <p:cNvPr id="133127" name="Group 4"/>
          <p:cNvGrpSpPr>
            <a:grpSpLocks/>
          </p:cNvGrpSpPr>
          <p:nvPr/>
        </p:nvGrpSpPr>
        <p:grpSpPr bwMode="auto">
          <a:xfrm>
            <a:off x="3367089" y="2371238"/>
            <a:ext cx="5673725" cy="3686175"/>
            <a:chOff x="778" y="864"/>
            <a:chExt cx="4094" cy="2818"/>
          </a:xfrm>
        </p:grpSpPr>
        <p:graphicFrame>
          <p:nvGraphicFramePr>
            <p:cNvPr id="133128" name="Object 5"/>
            <p:cNvGraphicFramePr>
              <a:graphicFrameLocks noChangeAspect="1"/>
            </p:cNvGraphicFramePr>
            <p:nvPr/>
          </p:nvGraphicFramePr>
          <p:xfrm>
            <a:off x="778" y="908"/>
            <a:ext cx="4094" cy="2774"/>
          </p:xfrm>
          <a:graphic>
            <a:graphicData uri="http://schemas.openxmlformats.org/presentationml/2006/ole">
              <mc:AlternateContent xmlns:mc="http://schemas.openxmlformats.org/markup-compatibility/2006">
                <mc:Choice xmlns:v="urn:schemas-microsoft-com:vml" Requires="v">
                  <p:oleObj name="Document" r:id="rId2" imgW="7925431" imgH="5083638" progId="Word.Document.8">
                    <p:embed/>
                  </p:oleObj>
                </mc:Choice>
                <mc:Fallback>
                  <p:oleObj name="Document" r:id="rId2" imgW="7925431" imgH="5083638" progId="Word.Document.8">
                    <p:embed/>
                    <p:pic>
                      <p:nvPicPr>
                        <p:cNvPr id="13312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 y="908"/>
                          <a:ext cx="4094" cy="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9" name="Line 6"/>
            <p:cNvSpPr>
              <a:spLocks noChangeShapeType="1"/>
            </p:cNvSpPr>
            <p:nvPr/>
          </p:nvSpPr>
          <p:spPr bwMode="auto">
            <a:xfrm>
              <a:off x="912" y="1296"/>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30" name="Line 7"/>
            <p:cNvSpPr>
              <a:spLocks noChangeShapeType="1"/>
            </p:cNvSpPr>
            <p:nvPr/>
          </p:nvSpPr>
          <p:spPr bwMode="auto">
            <a:xfrm>
              <a:off x="912" y="864"/>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31" name="Line 8"/>
            <p:cNvSpPr>
              <a:spLocks noChangeShapeType="1"/>
            </p:cNvSpPr>
            <p:nvPr/>
          </p:nvSpPr>
          <p:spPr bwMode="auto">
            <a:xfrm>
              <a:off x="912" y="3600"/>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DE5-297C-9203-A626-548AA82D8066}"/>
              </a:ext>
            </a:extLst>
          </p:cNvPr>
          <p:cNvSpPr>
            <a:spLocks noGrp="1"/>
          </p:cNvSpPr>
          <p:nvPr>
            <p:ph type="title"/>
          </p:nvPr>
        </p:nvSpPr>
        <p:spPr/>
        <p:txBody>
          <a:bodyPr/>
          <a:lstStyle/>
          <a:p>
            <a:r>
              <a:rPr lang="en-US" dirty="0"/>
              <a:t>Multilevel Analysis – Alignment</a:t>
            </a:r>
          </a:p>
        </p:txBody>
      </p:sp>
      <p:sp>
        <p:nvSpPr>
          <p:cNvPr id="4" name="Slide Number Placeholder 3">
            <a:extLst>
              <a:ext uri="{FF2B5EF4-FFF2-40B4-BE49-F238E27FC236}">
                <a16:creationId xmlns:a16="http://schemas.microsoft.com/office/drawing/2014/main" id="{37ABA663-AE63-C5B8-C35C-3D9C902B7A17}"/>
              </a:ext>
            </a:extLst>
          </p:cNvPr>
          <p:cNvSpPr>
            <a:spLocks noGrp="1"/>
          </p:cNvSpPr>
          <p:nvPr>
            <p:ph type="sldNum" sz="quarter" idx="12"/>
          </p:nvPr>
        </p:nvSpPr>
        <p:spPr/>
        <p:txBody>
          <a:bodyPr/>
          <a:lstStyle/>
          <a:p>
            <a:fld id="{C68DACDF-E1A9-A04C-A5FF-FC2443684BF5}" type="slidenum">
              <a:rPr lang="en-US" smtClean="0"/>
              <a:pPr/>
              <a:t>12</a:t>
            </a:fld>
            <a:endParaRPr lang="en-US" dirty="0"/>
          </a:p>
        </p:txBody>
      </p:sp>
      <p:sp>
        <p:nvSpPr>
          <p:cNvPr id="5" name="Footer Placeholder 4">
            <a:extLst>
              <a:ext uri="{FF2B5EF4-FFF2-40B4-BE49-F238E27FC236}">
                <a16:creationId xmlns:a16="http://schemas.microsoft.com/office/drawing/2014/main" id="{3EE1A8D3-08B7-2B44-0786-0D0EB4A05037}"/>
              </a:ext>
            </a:extLst>
          </p:cNvPr>
          <p:cNvSpPr>
            <a:spLocks noGrp="1"/>
          </p:cNvSpPr>
          <p:nvPr>
            <p:ph type="ftr" sz="quarter" idx="11"/>
          </p:nvPr>
        </p:nvSpPr>
        <p:spPr/>
        <p:txBody>
          <a:bodyPr/>
          <a:lstStyle/>
          <a:p>
            <a:r>
              <a:rPr lang="en-US" dirty="0"/>
              <a:t>Kautz – Intro to Methods BLITZ Slides</a:t>
            </a:r>
          </a:p>
        </p:txBody>
      </p:sp>
      <p:cxnSp>
        <p:nvCxnSpPr>
          <p:cNvPr id="6" name="Straight Arrow Connector 5">
            <a:extLst>
              <a:ext uri="{FF2B5EF4-FFF2-40B4-BE49-F238E27FC236}">
                <a16:creationId xmlns:a16="http://schemas.microsoft.com/office/drawing/2014/main" id="{D3212AE8-794D-20BF-E68D-A12E17618711}"/>
              </a:ext>
            </a:extLst>
          </p:cNvPr>
          <p:cNvCxnSpPr/>
          <p:nvPr/>
        </p:nvCxnSpPr>
        <p:spPr bwMode="auto">
          <a:xfrm flipV="1">
            <a:off x="3679225" y="1976009"/>
            <a:ext cx="0" cy="3397541"/>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EFB44C7-2EBA-E6C8-045C-A8DBF1740C79}"/>
              </a:ext>
            </a:extLst>
          </p:cNvPr>
          <p:cNvCxnSpPr/>
          <p:nvPr/>
        </p:nvCxnSpPr>
        <p:spPr bwMode="auto">
          <a:xfrm>
            <a:off x="3679225" y="5373550"/>
            <a:ext cx="4498728" cy="0"/>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D8239B04-DD14-EAD8-2F83-90B883A5A841}"/>
              </a:ext>
            </a:extLst>
          </p:cNvPr>
          <p:cNvCxnSpPr/>
          <p:nvPr/>
        </p:nvCxnSpPr>
        <p:spPr bwMode="auto">
          <a:xfrm>
            <a:off x="4241020"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4FA220A5-DE57-6409-28BF-78C7DD646FAD}"/>
              </a:ext>
            </a:extLst>
          </p:cNvPr>
          <p:cNvCxnSpPr/>
          <p:nvPr/>
        </p:nvCxnSpPr>
        <p:spPr bwMode="auto">
          <a:xfrm>
            <a:off x="5375914"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1B3F6678-A33B-1316-5C08-B2EABC315D25}"/>
              </a:ext>
            </a:extLst>
          </p:cNvPr>
          <p:cNvCxnSpPr/>
          <p:nvPr/>
        </p:nvCxnSpPr>
        <p:spPr bwMode="auto">
          <a:xfrm>
            <a:off x="6514049"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8EBA37F-617A-DFF2-E451-FFD8F7FEB7BC}"/>
              </a:ext>
            </a:extLst>
          </p:cNvPr>
          <p:cNvCxnSpPr/>
          <p:nvPr/>
        </p:nvCxnSpPr>
        <p:spPr bwMode="auto">
          <a:xfrm>
            <a:off x="7642508"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E34C3657-17C8-8D08-958A-767B4C47EBD4}"/>
              </a:ext>
            </a:extLst>
          </p:cNvPr>
          <p:cNvSpPr txBox="1"/>
          <p:nvPr/>
        </p:nvSpPr>
        <p:spPr>
          <a:xfrm>
            <a:off x="4110590" y="5417930"/>
            <a:ext cx="248144" cy="276999"/>
          </a:xfrm>
          <a:prstGeom prst="rect">
            <a:avLst/>
          </a:prstGeom>
          <a:noFill/>
        </p:spPr>
        <p:txBody>
          <a:bodyPr wrap="square" rtlCol="0">
            <a:spAutoFit/>
          </a:bodyPr>
          <a:lstStyle/>
          <a:p>
            <a:r>
              <a:rPr lang="en-US" sz="1200" dirty="0">
                <a:latin typeface="+mn-lt"/>
              </a:rPr>
              <a:t>8</a:t>
            </a:r>
            <a:endParaRPr lang="en-US" dirty="0">
              <a:latin typeface="+mn-lt"/>
            </a:endParaRPr>
          </a:p>
        </p:txBody>
      </p:sp>
      <p:sp>
        <p:nvSpPr>
          <p:cNvPr id="13" name="TextBox 12">
            <a:extLst>
              <a:ext uri="{FF2B5EF4-FFF2-40B4-BE49-F238E27FC236}">
                <a16:creationId xmlns:a16="http://schemas.microsoft.com/office/drawing/2014/main" id="{AB7C3ABA-9CD7-4179-0B68-F67B9ACF2ECF}"/>
              </a:ext>
            </a:extLst>
          </p:cNvPr>
          <p:cNvSpPr txBox="1"/>
          <p:nvPr/>
        </p:nvSpPr>
        <p:spPr>
          <a:xfrm>
            <a:off x="5190775" y="5417930"/>
            <a:ext cx="357408" cy="276999"/>
          </a:xfrm>
          <a:prstGeom prst="rect">
            <a:avLst/>
          </a:prstGeom>
          <a:noFill/>
        </p:spPr>
        <p:txBody>
          <a:bodyPr wrap="square" rtlCol="0">
            <a:spAutoFit/>
          </a:bodyPr>
          <a:lstStyle/>
          <a:p>
            <a:r>
              <a:rPr lang="en-US" sz="1200" dirty="0">
                <a:latin typeface="+mn-lt"/>
              </a:rPr>
              <a:t>10</a:t>
            </a:r>
            <a:endParaRPr lang="en-US" dirty="0">
              <a:latin typeface="+mn-lt"/>
            </a:endParaRPr>
          </a:p>
        </p:txBody>
      </p:sp>
      <p:sp>
        <p:nvSpPr>
          <p:cNvPr id="14" name="TextBox 13">
            <a:extLst>
              <a:ext uri="{FF2B5EF4-FFF2-40B4-BE49-F238E27FC236}">
                <a16:creationId xmlns:a16="http://schemas.microsoft.com/office/drawing/2014/main" id="{8CA9E2E4-F07A-281D-C5CB-8FCE21AF7A9C}"/>
              </a:ext>
            </a:extLst>
          </p:cNvPr>
          <p:cNvSpPr txBox="1"/>
          <p:nvPr/>
        </p:nvSpPr>
        <p:spPr>
          <a:xfrm>
            <a:off x="6335345" y="5417930"/>
            <a:ext cx="357408" cy="276999"/>
          </a:xfrm>
          <a:prstGeom prst="rect">
            <a:avLst/>
          </a:prstGeom>
          <a:noFill/>
        </p:spPr>
        <p:txBody>
          <a:bodyPr wrap="square" rtlCol="0">
            <a:spAutoFit/>
          </a:bodyPr>
          <a:lstStyle/>
          <a:p>
            <a:r>
              <a:rPr lang="en-US" sz="1200" dirty="0">
                <a:latin typeface="+mn-lt"/>
              </a:rPr>
              <a:t>12</a:t>
            </a:r>
            <a:endParaRPr lang="en-US" dirty="0">
              <a:latin typeface="+mn-lt"/>
            </a:endParaRPr>
          </a:p>
        </p:txBody>
      </p:sp>
      <p:sp>
        <p:nvSpPr>
          <p:cNvPr id="15" name="TextBox 14">
            <a:extLst>
              <a:ext uri="{FF2B5EF4-FFF2-40B4-BE49-F238E27FC236}">
                <a16:creationId xmlns:a16="http://schemas.microsoft.com/office/drawing/2014/main" id="{70932110-63AD-2BDB-CAE6-F3B5488F8BA3}"/>
              </a:ext>
            </a:extLst>
          </p:cNvPr>
          <p:cNvSpPr txBox="1"/>
          <p:nvPr/>
        </p:nvSpPr>
        <p:spPr>
          <a:xfrm>
            <a:off x="7449102" y="5417930"/>
            <a:ext cx="357408" cy="276999"/>
          </a:xfrm>
          <a:prstGeom prst="rect">
            <a:avLst/>
          </a:prstGeom>
          <a:noFill/>
        </p:spPr>
        <p:txBody>
          <a:bodyPr wrap="square" rtlCol="0">
            <a:spAutoFit/>
          </a:bodyPr>
          <a:lstStyle/>
          <a:p>
            <a:r>
              <a:rPr lang="en-US" sz="1200" dirty="0">
                <a:latin typeface="+mn-lt"/>
              </a:rPr>
              <a:t>14</a:t>
            </a:r>
            <a:endParaRPr lang="en-US" dirty="0">
              <a:latin typeface="+mn-lt"/>
            </a:endParaRPr>
          </a:p>
        </p:txBody>
      </p:sp>
      <p:sp>
        <p:nvSpPr>
          <p:cNvPr id="16" name="TextBox 15">
            <a:extLst>
              <a:ext uri="{FF2B5EF4-FFF2-40B4-BE49-F238E27FC236}">
                <a16:creationId xmlns:a16="http://schemas.microsoft.com/office/drawing/2014/main" id="{E0A8905B-7946-8207-335C-231F9143F520}"/>
              </a:ext>
            </a:extLst>
          </p:cNvPr>
          <p:cNvSpPr txBox="1"/>
          <p:nvPr/>
        </p:nvSpPr>
        <p:spPr>
          <a:xfrm>
            <a:off x="5054901" y="5597649"/>
            <a:ext cx="1804907" cy="307777"/>
          </a:xfrm>
          <a:prstGeom prst="rect">
            <a:avLst/>
          </a:prstGeom>
          <a:noFill/>
        </p:spPr>
        <p:txBody>
          <a:bodyPr wrap="square" rtlCol="0">
            <a:spAutoFit/>
          </a:bodyPr>
          <a:lstStyle/>
          <a:p>
            <a:r>
              <a:rPr lang="en-US" sz="1400" dirty="0">
                <a:latin typeface="+mn-lt"/>
              </a:rPr>
              <a:t>Daily Hours Worked</a:t>
            </a:r>
          </a:p>
        </p:txBody>
      </p:sp>
      <p:cxnSp>
        <p:nvCxnSpPr>
          <p:cNvPr id="17" name="Straight Connector 16">
            <a:extLst>
              <a:ext uri="{FF2B5EF4-FFF2-40B4-BE49-F238E27FC236}">
                <a16:creationId xmlns:a16="http://schemas.microsoft.com/office/drawing/2014/main" id="{F95176A9-2450-37A5-5CBB-0912727E504A}"/>
              </a:ext>
            </a:extLst>
          </p:cNvPr>
          <p:cNvCxnSpPr/>
          <p:nvPr/>
        </p:nvCxnSpPr>
        <p:spPr bwMode="auto">
          <a:xfrm rot="16200000">
            <a:off x="3694425" y="5165349"/>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B2A16D34-2C96-2DFB-6C6E-C96E6061E3B7}"/>
              </a:ext>
            </a:extLst>
          </p:cNvPr>
          <p:cNvCxnSpPr/>
          <p:nvPr/>
        </p:nvCxnSpPr>
        <p:spPr bwMode="auto">
          <a:xfrm rot="16200000">
            <a:off x="3694425" y="453629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F3D32046-741D-5D94-E8F0-2FAD683FF634}"/>
              </a:ext>
            </a:extLst>
          </p:cNvPr>
          <p:cNvCxnSpPr/>
          <p:nvPr/>
        </p:nvCxnSpPr>
        <p:spPr bwMode="auto">
          <a:xfrm rot="16200000">
            <a:off x="3694425" y="39040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EF17856B-10F5-C900-3F38-47EC4A9638A4}"/>
              </a:ext>
            </a:extLst>
          </p:cNvPr>
          <p:cNvCxnSpPr/>
          <p:nvPr/>
        </p:nvCxnSpPr>
        <p:spPr bwMode="auto">
          <a:xfrm rot="16200000">
            <a:off x="3694425" y="3288437"/>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E7D3AF05-6F76-D512-A3ED-5AABF0708691}"/>
              </a:ext>
            </a:extLst>
          </p:cNvPr>
          <p:cNvCxnSpPr/>
          <p:nvPr/>
        </p:nvCxnSpPr>
        <p:spPr bwMode="auto">
          <a:xfrm rot="16200000">
            <a:off x="3694425" y="266494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937BF035-84F1-38EA-B06F-0A5218D6C6FD}"/>
              </a:ext>
            </a:extLst>
          </p:cNvPr>
          <p:cNvCxnSpPr/>
          <p:nvPr/>
        </p:nvCxnSpPr>
        <p:spPr bwMode="auto">
          <a:xfrm rot="16200000">
            <a:off x="3694425" y="2045413"/>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6509F96A-061A-9DB7-9837-697E1258B4BC}"/>
              </a:ext>
            </a:extLst>
          </p:cNvPr>
          <p:cNvSpPr txBox="1"/>
          <p:nvPr/>
        </p:nvSpPr>
        <p:spPr>
          <a:xfrm>
            <a:off x="3395420" y="5096551"/>
            <a:ext cx="248144" cy="276999"/>
          </a:xfrm>
          <a:prstGeom prst="rect">
            <a:avLst/>
          </a:prstGeom>
          <a:noFill/>
        </p:spPr>
        <p:txBody>
          <a:bodyPr wrap="square" rtlCol="0">
            <a:spAutoFit/>
          </a:bodyPr>
          <a:lstStyle/>
          <a:p>
            <a:r>
              <a:rPr lang="en-US" sz="1200" dirty="0">
                <a:latin typeface="+mn-lt"/>
              </a:rPr>
              <a:t>0</a:t>
            </a:r>
            <a:endParaRPr lang="en-US" dirty="0">
              <a:latin typeface="+mn-lt"/>
            </a:endParaRPr>
          </a:p>
        </p:txBody>
      </p:sp>
      <p:sp>
        <p:nvSpPr>
          <p:cNvPr id="24" name="TextBox 23">
            <a:extLst>
              <a:ext uri="{FF2B5EF4-FFF2-40B4-BE49-F238E27FC236}">
                <a16:creationId xmlns:a16="http://schemas.microsoft.com/office/drawing/2014/main" id="{7F32F54A-32C1-6E47-035E-B6C3F0EB3080}"/>
              </a:ext>
            </a:extLst>
          </p:cNvPr>
          <p:cNvSpPr txBox="1"/>
          <p:nvPr/>
        </p:nvSpPr>
        <p:spPr>
          <a:xfrm>
            <a:off x="3395420" y="4501524"/>
            <a:ext cx="248144" cy="276999"/>
          </a:xfrm>
          <a:prstGeom prst="rect">
            <a:avLst/>
          </a:prstGeom>
          <a:noFill/>
        </p:spPr>
        <p:txBody>
          <a:bodyPr wrap="square" rtlCol="0">
            <a:spAutoFit/>
          </a:bodyPr>
          <a:lstStyle/>
          <a:p>
            <a:r>
              <a:rPr lang="en-US" sz="1200" dirty="0">
                <a:latin typeface="+mn-lt"/>
              </a:rPr>
              <a:t>1</a:t>
            </a:r>
            <a:endParaRPr lang="en-US" dirty="0">
              <a:latin typeface="+mn-lt"/>
            </a:endParaRPr>
          </a:p>
        </p:txBody>
      </p:sp>
      <p:sp>
        <p:nvSpPr>
          <p:cNvPr id="25" name="TextBox 24">
            <a:extLst>
              <a:ext uri="{FF2B5EF4-FFF2-40B4-BE49-F238E27FC236}">
                <a16:creationId xmlns:a16="http://schemas.microsoft.com/office/drawing/2014/main" id="{67145746-36F9-EB7E-7BA2-4D1294572005}"/>
              </a:ext>
            </a:extLst>
          </p:cNvPr>
          <p:cNvSpPr txBox="1"/>
          <p:nvPr/>
        </p:nvSpPr>
        <p:spPr>
          <a:xfrm>
            <a:off x="3395420" y="3878601"/>
            <a:ext cx="248144" cy="276999"/>
          </a:xfrm>
          <a:prstGeom prst="rect">
            <a:avLst/>
          </a:prstGeom>
          <a:noFill/>
        </p:spPr>
        <p:txBody>
          <a:bodyPr wrap="square" rtlCol="0">
            <a:spAutoFit/>
          </a:bodyPr>
          <a:lstStyle/>
          <a:p>
            <a:r>
              <a:rPr lang="en-US" sz="1200" dirty="0">
                <a:latin typeface="+mn-lt"/>
              </a:rPr>
              <a:t>2</a:t>
            </a:r>
            <a:endParaRPr lang="en-US" dirty="0">
              <a:latin typeface="+mn-lt"/>
            </a:endParaRPr>
          </a:p>
        </p:txBody>
      </p:sp>
      <p:sp>
        <p:nvSpPr>
          <p:cNvPr id="26" name="TextBox 25">
            <a:extLst>
              <a:ext uri="{FF2B5EF4-FFF2-40B4-BE49-F238E27FC236}">
                <a16:creationId xmlns:a16="http://schemas.microsoft.com/office/drawing/2014/main" id="{86CD5A62-D936-15C0-D81F-08DD654A2DC8}"/>
              </a:ext>
            </a:extLst>
          </p:cNvPr>
          <p:cNvSpPr txBox="1"/>
          <p:nvPr/>
        </p:nvSpPr>
        <p:spPr>
          <a:xfrm>
            <a:off x="3395420" y="3246310"/>
            <a:ext cx="248144" cy="276999"/>
          </a:xfrm>
          <a:prstGeom prst="rect">
            <a:avLst/>
          </a:prstGeom>
          <a:noFill/>
        </p:spPr>
        <p:txBody>
          <a:bodyPr wrap="square" rtlCol="0">
            <a:spAutoFit/>
          </a:bodyPr>
          <a:lstStyle/>
          <a:p>
            <a:r>
              <a:rPr lang="en-US" sz="1200" dirty="0">
                <a:latin typeface="+mn-lt"/>
              </a:rPr>
              <a:t>3</a:t>
            </a:r>
            <a:endParaRPr lang="en-US" dirty="0">
              <a:latin typeface="+mn-lt"/>
            </a:endParaRPr>
          </a:p>
        </p:txBody>
      </p:sp>
      <p:sp>
        <p:nvSpPr>
          <p:cNvPr id="27" name="TextBox 26">
            <a:extLst>
              <a:ext uri="{FF2B5EF4-FFF2-40B4-BE49-F238E27FC236}">
                <a16:creationId xmlns:a16="http://schemas.microsoft.com/office/drawing/2014/main" id="{F319EC1A-AD6A-9B06-8710-B3B4F54C3C07}"/>
              </a:ext>
            </a:extLst>
          </p:cNvPr>
          <p:cNvSpPr txBox="1"/>
          <p:nvPr/>
        </p:nvSpPr>
        <p:spPr>
          <a:xfrm>
            <a:off x="3395420" y="2632402"/>
            <a:ext cx="248144" cy="276999"/>
          </a:xfrm>
          <a:prstGeom prst="rect">
            <a:avLst/>
          </a:prstGeom>
          <a:noFill/>
        </p:spPr>
        <p:txBody>
          <a:bodyPr wrap="square" rtlCol="0">
            <a:spAutoFit/>
          </a:bodyPr>
          <a:lstStyle/>
          <a:p>
            <a:r>
              <a:rPr lang="en-US" sz="1200" dirty="0">
                <a:latin typeface="+mn-lt"/>
              </a:rPr>
              <a:t>4</a:t>
            </a:r>
            <a:endParaRPr lang="en-US" dirty="0">
              <a:latin typeface="+mn-lt"/>
            </a:endParaRPr>
          </a:p>
        </p:txBody>
      </p:sp>
      <p:sp>
        <p:nvSpPr>
          <p:cNvPr id="28" name="TextBox 27">
            <a:extLst>
              <a:ext uri="{FF2B5EF4-FFF2-40B4-BE49-F238E27FC236}">
                <a16:creationId xmlns:a16="http://schemas.microsoft.com/office/drawing/2014/main" id="{91A27169-AD08-A61D-1A64-D61B48C16C25}"/>
              </a:ext>
            </a:extLst>
          </p:cNvPr>
          <p:cNvSpPr txBox="1"/>
          <p:nvPr/>
        </p:nvSpPr>
        <p:spPr>
          <a:xfrm>
            <a:off x="3395420" y="1990226"/>
            <a:ext cx="248144" cy="276999"/>
          </a:xfrm>
          <a:prstGeom prst="rect">
            <a:avLst/>
          </a:prstGeom>
          <a:noFill/>
        </p:spPr>
        <p:txBody>
          <a:bodyPr wrap="square" rtlCol="0">
            <a:spAutoFit/>
          </a:bodyPr>
          <a:lstStyle/>
          <a:p>
            <a:r>
              <a:rPr lang="en-US" sz="1200" dirty="0">
                <a:latin typeface="+mn-lt"/>
              </a:rPr>
              <a:t>5</a:t>
            </a:r>
            <a:endParaRPr lang="en-US" dirty="0">
              <a:latin typeface="+mn-lt"/>
            </a:endParaRPr>
          </a:p>
        </p:txBody>
      </p:sp>
      <p:sp>
        <p:nvSpPr>
          <p:cNvPr id="33" name="TextBox 32">
            <a:extLst>
              <a:ext uri="{FF2B5EF4-FFF2-40B4-BE49-F238E27FC236}">
                <a16:creationId xmlns:a16="http://schemas.microsoft.com/office/drawing/2014/main" id="{3EEB662B-F9A8-CA5D-3255-57AA6C62F8B9}"/>
              </a:ext>
            </a:extLst>
          </p:cNvPr>
          <p:cNvSpPr txBox="1"/>
          <p:nvPr/>
        </p:nvSpPr>
        <p:spPr>
          <a:xfrm rot="16200000">
            <a:off x="2452993" y="3539555"/>
            <a:ext cx="1804907" cy="307777"/>
          </a:xfrm>
          <a:prstGeom prst="rect">
            <a:avLst/>
          </a:prstGeom>
          <a:noFill/>
        </p:spPr>
        <p:txBody>
          <a:bodyPr wrap="square" rtlCol="0">
            <a:spAutoFit/>
          </a:bodyPr>
          <a:lstStyle/>
          <a:p>
            <a:pPr algn="ctr"/>
            <a:r>
              <a:rPr lang="en-US" sz="1400" dirty="0">
                <a:latin typeface="+mn-lt"/>
              </a:rPr>
              <a:t>Well-Being</a:t>
            </a:r>
          </a:p>
        </p:txBody>
      </p:sp>
      <p:sp>
        <p:nvSpPr>
          <p:cNvPr id="34" name="TextBox 33">
            <a:extLst>
              <a:ext uri="{FF2B5EF4-FFF2-40B4-BE49-F238E27FC236}">
                <a16:creationId xmlns:a16="http://schemas.microsoft.com/office/drawing/2014/main" id="{8D6F2019-3A06-8A9A-740E-E47A1C421418}"/>
              </a:ext>
            </a:extLst>
          </p:cNvPr>
          <p:cNvSpPr txBox="1"/>
          <p:nvPr/>
        </p:nvSpPr>
        <p:spPr>
          <a:xfrm>
            <a:off x="1475105" y="1099896"/>
            <a:ext cx="9241790" cy="661720"/>
          </a:xfrm>
          <a:prstGeom prst="rect">
            <a:avLst/>
          </a:prstGeom>
          <a:noFill/>
        </p:spPr>
        <p:txBody>
          <a:bodyPr wrap="square" rtlCol="0">
            <a:spAutoFit/>
          </a:bodyPr>
          <a:lstStyle/>
          <a:p>
            <a:pPr algn="ctr"/>
            <a:r>
              <a:rPr lang="en-US" sz="2100" i="1" dirty="0"/>
              <a:t>Group-level correlation between work hours and well-being is much stronger </a:t>
            </a:r>
            <a:r>
              <a:rPr lang="en-US" sz="1600" dirty="0"/>
              <a:t>(Bliese &amp; Halverson, 1996)</a:t>
            </a:r>
            <a:endParaRPr lang="en-US" sz="210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8CA166-D055-E39B-EBC1-E0FDBBA6B1AF}"/>
                  </a:ext>
                </a:extLst>
              </p:cNvPr>
              <p:cNvSpPr txBox="1"/>
              <p:nvPr/>
            </p:nvSpPr>
            <p:spPr>
              <a:xfrm>
                <a:off x="8306517" y="3789070"/>
                <a:ext cx="2379306" cy="39190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𝑔𝑟𝑜𝑢𝑝</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-.67</a:t>
                </a:r>
              </a:p>
            </p:txBody>
          </p:sp>
        </mc:Choice>
        <mc:Fallback xmlns="">
          <p:sp>
            <p:nvSpPr>
              <p:cNvPr id="35" name="TextBox 34">
                <a:extLst>
                  <a:ext uri="{FF2B5EF4-FFF2-40B4-BE49-F238E27FC236}">
                    <a16:creationId xmlns:a16="http://schemas.microsoft.com/office/drawing/2014/main" id="{D68CA166-D055-E39B-EBC1-E0FDBBA6B1AF}"/>
                  </a:ext>
                </a:extLst>
              </p:cNvPr>
              <p:cNvSpPr txBox="1">
                <a:spLocks noRot="1" noChangeAspect="1" noMove="1" noResize="1" noEditPoints="1" noAdjustHandles="1" noChangeArrowheads="1" noChangeShapeType="1" noTextEdit="1"/>
              </p:cNvSpPr>
              <p:nvPr/>
            </p:nvSpPr>
            <p:spPr>
              <a:xfrm>
                <a:off x="8306517" y="3789070"/>
                <a:ext cx="2379306" cy="391902"/>
              </a:xfrm>
              <a:prstGeom prst="rect">
                <a:avLst/>
              </a:prstGeom>
              <a:blipFill>
                <a:blip r:embed="rId2"/>
                <a:stretch>
                  <a:fillRect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440EB2F-B321-E2C0-86D6-7B5689864DD5}"/>
                  </a:ext>
                </a:extLst>
              </p:cNvPr>
              <p:cNvSpPr txBox="1"/>
              <p:nvPr/>
            </p:nvSpPr>
            <p:spPr>
              <a:xfrm>
                <a:off x="169890" y="1954390"/>
                <a:ext cx="3031667" cy="4417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𝑛</m:t>
                          </m:r>
                        </m:e>
                        <m:sub>
                          <m:r>
                            <a:rPr lang="en-US" sz="2100" b="0" i="1" smtClean="0">
                              <a:latin typeface="Cambria Math" panose="02040503050406030204" pitchFamily="18" charset="0"/>
                            </a:rPr>
                            <m:t>𝑔𝑟𝑜𝑢𝑝</m:t>
                          </m:r>
                          <m:r>
                            <a:rPr lang="en-US" sz="2100" b="0" i="1" smtClean="0">
                              <a:latin typeface="Cambria Math" panose="02040503050406030204" pitchFamily="18" charset="0"/>
                            </a:rPr>
                            <m:t>−</m:t>
                          </m:r>
                          <m:r>
                            <a:rPr lang="en-US" sz="2100" b="0" i="1" smtClean="0">
                              <a:latin typeface="Cambria Math" panose="02040503050406030204" pitchFamily="18" charset="0"/>
                            </a:rPr>
                            <m:t>𝑙𝑒𝑣𝑒𝑙</m:t>
                          </m:r>
                        </m:sub>
                      </m:sSub>
                      <m:r>
                        <a:rPr lang="en-US" sz="2100" b="0" i="1" smtClean="0">
                          <a:latin typeface="Cambria Math" panose="02040503050406030204" pitchFamily="18" charset="0"/>
                        </a:rPr>
                        <m:t>=99</m:t>
                      </m:r>
                    </m:oMath>
                  </m:oMathPara>
                </a14:m>
                <a:endParaRPr lang="en-US" sz="2100" i="1" dirty="0"/>
              </a:p>
            </p:txBody>
          </p:sp>
        </mc:Choice>
        <mc:Fallback xmlns="">
          <p:sp>
            <p:nvSpPr>
              <p:cNvPr id="49" name="TextBox 48">
                <a:extLst>
                  <a:ext uri="{FF2B5EF4-FFF2-40B4-BE49-F238E27FC236}">
                    <a16:creationId xmlns:a16="http://schemas.microsoft.com/office/drawing/2014/main" id="{2440EB2F-B321-E2C0-86D6-7B5689864DD5}"/>
                  </a:ext>
                </a:extLst>
              </p:cNvPr>
              <p:cNvSpPr txBox="1">
                <a:spLocks noRot="1" noChangeAspect="1" noMove="1" noResize="1" noEditPoints="1" noAdjustHandles="1" noChangeArrowheads="1" noChangeShapeType="1" noTextEdit="1"/>
              </p:cNvSpPr>
              <p:nvPr/>
            </p:nvSpPr>
            <p:spPr>
              <a:xfrm>
                <a:off x="169890" y="1954390"/>
                <a:ext cx="3031667" cy="441724"/>
              </a:xfrm>
              <a:prstGeom prst="rect">
                <a:avLst/>
              </a:prstGeom>
              <a:blipFill>
                <a:blip r:embed="rId3"/>
                <a:stretch>
                  <a:fillRect b="-6944"/>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1A527787-B30C-DB37-5F0A-A4DF33F34D2C}"/>
              </a:ext>
            </a:extLst>
          </p:cNvPr>
          <p:cNvSpPr txBox="1"/>
          <p:nvPr/>
        </p:nvSpPr>
        <p:spPr>
          <a:xfrm>
            <a:off x="6986955" y="4309275"/>
            <a:ext cx="924291" cy="369332"/>
          </a:xfrm>
          <a:prstGeom prst="rect">
            <a:avLst/>
          </a:prstGeom>
          <a:solidFill>
            <a:schemeClr val="accent2">
              <a:lumMod val="50000"/>
            </a:schemeClr>
          </a:solidFill>
          <a:ln w="12700">
            <a:solidFill>
              <a:schemeClr val="tx1"/>
            </a:solidFill>
          </a:ln>
        </p:spPr>
        <p:txBody>
          <a:bodyPr wrap="none" rtlCol="0">
            <a:spAutoFit/>
          </a:bodyPr>
          <a:lstStyle/>
          <a:p>
            <a:pPr algn="ctr"/>
            <a:r>
              <a:rPr lang="en-US" b="1" dirty="0">
                <a:solidFill>
                  <a:schemeClr val="bg1"/>
                </a:solidFill>
              </a:rPr>
              <a:t>Groups</a:t>
            </a:r>
          </a:p>
        </p:txBody>
      </p:sp>
      <p:cxnSp>
        <p:nvCxnSpPr>
          <p:cNvPr id="3" name="Straight Connector 2">
            <a:extLst>
              <a:ext uri="{FF2B5EF4-FFF2-40B4-BE49-F238E27FC236}">
                <a16:creationId xmlns:a16="http://schemas.microsoft.com/office/drawing/2014/main" id="{9AFFAF23-F94C-C4B9-1A1F-2B7F1561A3D4}"/>
              </a:ext>
            </a:extLst>
          </p:cNvPr>
          <p:cNvCxnSpPr/>
          <p:nvPr/>
        </p:nvCxnSpPr>
        <p:spPr bwMode="auto">
          <a:xfrm>
            <a:off x="3694425" y="3069771"/>
            <a:ext cx="4483527" cy="812592"/>
          </a:xfrm>
          <a:prstGeom prst="line">
            <a:avLst/>
          </a:prstGeom>
          <a:solidFill>
            <a:schemeClr val="accent1"/>
          </a:solidFill>
          <a:ln w="25400" cap="flat" cmpd="sng" algn="ctr">
            <a:solidFill>
              <a:schemeClr val="accent5"/>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22621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C6523D5-17B6-413D-A142-CE44D3B9E62F}" type="slidenum">
              <a:rPr lang="en-US" altLang="en-US">
                <a:latin typeface="Arial" panose="020B0604020202020204" pitchFamily="34" charset="0"/>
              </a:rPr>
              <a:pPr/>
              <a:t>120</a:t>
            </a:fld>
            <a:endParaRPr lang="en-US" altLang="en-US">
              <a:latin typeface="Arial" panose="020B0604020202020204" pitchFamily="34" charset="0"/>
            </a:endParaRPr>
          </a:p>
        </p:txBody>
      </p:sp>
      <p:sp>
        <p:nvSpPr>
          <p:cNvPr id="134149" name="Rectangle 2"/>
          <p:cNvSpPr>
            <a:spLocks noGrp="1" noChangeArrowheads="1"/>
          </p:cNvSpPr>
          <p:nvPr>
            <p:ph type="title"/>
          </p:nvPr>
        </p:nvSpPr>
        <p:spPr/>
        <p:txBody>
          <a:bodyPr/>
          <a:lstStyle/>
          <a:p>
            <a:r>
              <a:rPr lang="en-US" altLang="en-US"/>
              <a:t>Contextual Analysis:  Data Manipulation</a:t>
            </a:r>
          </a:p>
        </p:txBody>
      </p:sp>
      <p:sp>
        <p:nvSpPr>
          <p:cNvPr id="134150" name="Rectangle 3"/>
          <p:cNvSpPr>
            <a:spLocks noGrp="1" noChangeArrowheads="1"/>
          </p:cNvSpPr>
          <p:nvPr>
            <p:ph type="body" idx="1"/>
          </p:nvPr>
        </p:nvSpPr>
        <p:spPr/>
        <p:txBody>
          <a:bodyPr/>
          <a:lstStyle/>
          <a:p>
            <a:r>
              <a:rPr lang="en-US" altLang="en-US"/>
              <a:t>Reassignment of group means to individuals requires a merge of:</a:t>
            </a:r>
          </a:p>
          <a:p>
            <a:pPr lvl="1"/>
            <a:r>
              <a:rPr lang="en-US" altLang="en-US"/>
              <a:t>The individual-level dataframe</a:t>
            </a:r>
          </a:p>
          <a:p>
            <a:pPr lvl="1"/>
            <a:r>
              <a:rPr lang="en-US" altLang="en-US"/>
              <a:t>The group-level dataframe with group means, group variances, etc</a:t>
            </a:r>
          </a:p>
          <a:p>
            <a:r>
              <a:rPr lang="en-US" altLang="en-US"/>
              <a:t>In R, this is efficiently done using two functions:</a:t>
            </a:r>
          </a:p>
          <a:p>
            <a:pPr lvl="1"/>
            <a:r>
              <a:rPr lang="en-US" altLang="en-US"/>
              <a:t>The </a:t>
            </a:r>
            <a:r>
              <a:rPr lang="en-US" altLang="en-US">
                <a:latin typeface="Courier New" panose="02070309020205020404" pitchFamily="49" charset="0"/>
              </a:rPr>
              <a:t>aggregate()</a:t>
            </a:r>
            <a:r>
              <a:rPr lang="en-US" altLang="en-US"/>
              <a:t> function creates group-level data</a:t>
            </a:r>
          </a:p>
          <a:p>
            <a:pPr lvl="1"/>
            <a:r>
              <a:rPr lang="en-US" altLang="en-US"/>
              <a:t>The </a:t>
            </a:r>
            <a:r>
              <a:rPr lang="en-US" altLang="en-US">
                <a:latin typeface="Courier New" panose="02070309020205020404" pitchFamily="49" charset="0"/>
              </a:rPr>
              <a:t>merge()</a:t>
            </a:r>
            <a:r>
              <a:rPr lang="en-US" altLang="en-US"/>
              <a:t> function merges the group-level and individual-level data</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18F6B8FB-8BEB-486E-B2EF-C4C1FB65CC0D}" type="slidenum">
              <a:rPr lang="en-US" altLang="en-US">
                <a:latin typeface="Arial" panose="020B0604020202020204" pitchFamily="34" charset="0"/>
              </a:rPr>
              <a:pPr/>
              <a:t>121</a:t>
            </a:fld>
            <a:endParaRPr lang="en-US" altLang="en-US">
              <a:latin typeface="Arial" panose="020B0604020202020204" pitchFamily="34" charset="0"/>
            </a:endParaRPr>
          </a:p>
        </p:txBody>
      </p:sp>
      <p:sp>
        <p:nvSpPr>
          <p:cNvPr id="135173" name="Rectangle 2"/>
          <p:cNvSpPr>
            <a:spLocks noGrp="1" noChangeArrowheads="1"/>
          </p:cNvSpPr>
          <p:nvPr>
            <p:ph type="title"/>
          </p:nvPr>
        </p:nvSpPr>
        <p:spPr/>
        <p:txBody>
          <a:bodyPr/>
          <a:lstStyle/>
          <a:p>
            <a:r>
              <a:rPr lang="en-US" altLang="en-US"/>
              <a:t>Contextual Analysis:  Data Manipulation</a:t>
            </a:r>
          </a:p>
        </p:txBody>
      </p:sp>
      <p:sp>
        <p:nvSpPr>
          <p:cNvPr id="135174" name="Rectangle 3"/>
          <p:cNvSpPr>
            <a:spLocks noGrp="1" noChangeArrowheads="1"/>
          </p:cNvSpPr>
          <p:nvPr>
            <p:ph type="body" idx="1"/>
          </p:nvPr>
        </p:nvSpPr>
        <p:spPr/>
        <p:txBody>
          <a:bodyPr/>
          <a:lstStyle/>
          <a:p>
            <a:r>
              <a:rPr lang="en-US" altLang="en-US"/>
              <a:t>Example involving work hours and leadership</a:t>
            </a:r>
          </a:p>
        </p:txBody>
      </p:sp>
      <p:sp>
        <p:nvSpPr>
          <p:cNvPr id="135175" name="Text Box 4"/>
          <p:cNvSpPr txBox="1">
            <a:spLocks noChangeArrowheads="1"/>
          </p:cNvSpPr>
          <p:nvPr/>
        </p:nvSpPr>
        <p:spPr bwMode="auto">
          <a:xfrm>
            <a:off x="2212975" y="2349501"/>
            <a:ext cx="7842250" cy="34004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bhr2000$LEAD&lt;-rowMeans(bhr2000[,2:12])</a:t>
            </a:r>
          </a:p>
          <a:p>
            <a:pPr>
              <a:spcBef>
                <a:spcPct val="0"/>
              </a:spcBef>
              <a:buFontTx/>
              <a:buNone/>
            </a:pPr>
            <a:r>
              <a:rPr lang="en-US" altLang="en-US" sz="1800">
                <a:latin typeface="Courier New" panose="02070309020205020404" pitchFamily="49" charset="0"/>
              </a:rPr>
              <a:t>&gt; bhr.small&lt;-bhr2000[,c("GRP","HRS","LEAD")]</a:t>
            </a:r>
          </a:p>
          <a:p>
            <a:pPr>
              <a:spcBef>
                <a:spcPct val="0"/>
              </a:spcBef>
              <a:buFontTx/>
              <a:buNone/>
            </a:pPr>
            <a:r>
              <a:rPr lang="en-US" altLang="en-US" sz="1800">
                <a:latin typeface="Courier New" panose="02070309020205020404" pitchFamily="49" charset="0"/>
              </a:rPr>
              <a:t>&gt; bhr.grp&lt;-aggregate(bhr.small,list(bhr.small$GRP),mean)</a:t>
            </a:r>
          </a:p>
          <a:p>
            <a:pPr>
              <a:spcBef>
                <a:spcPct val="0"/>
              </a:spcBef>
              <a:buFontTx/>
              <a:buNone/>
            </a:pPr>
            <a:r>
              <a:rPr lang="en-US" altLang="en-US" sz="1800">
                <a:latin typeface="Courier New" panose="02070309020205020404" pitchFamily="49" charset="0"/>
              </a:rPr>
              <a:t>&gt; bhr.mult&lt;-merge(bhr.small,bhr.grp,by="GRP",</a:t>
            </a:r>
          </a:p>
          <a:p>
            <a:pPr>
              <a:spcBef>
                <a:spcPct val="0"/>
              </a:spcBef>
              <a:buFontTx/>
              <a:buNone/>
            </a:pPr>
            <a:r>
              <a:rPr lang="en-US" altLang="en-US" sz="1800">
                <a:latin typeface="Courier New" panose="02070309020205020404" pitchFamily="49" charset="0"/>
              </a:rPr>
              <a:t>  suffixes=c("",".G"))</a:t>
            </a:r>
          </a:p>
          <a:p>
            <a:pPr>
              <a:spcBef>
                <a:spcPct val="0"/>
              </a:spcBef>
              <a:buFontTx/>
              <a:buNone/>
            </a:pPr>
            <a:r>
              <a:rPr lang="en-US" altLang="en-US" sz="1800">
                <a:latin typeface="Courier New" panose="02070309020205020404" pitchFamily="49" charset="0"/>
              </a:rPr>
              <a:t>&gt; bhr.mult[1:5,]</a:t>
            </a:r>
          </a:p>
          <a:p>
            <a:pPr>
              <a:spcBef>
                <a:spcPct val="0"/>
              </a:spcBef>
              <a:buFontTx/>
              <a:buNone/>
            </a:pPr>
            <a:r>
              <a:rPr lang="en-US" altLang="en-US" sz="1800">
                <a:latin typeface="Courier New" panose="02070309020205020404" pitchFamily="49" charset="0"/>
              </a:rPr>
              <a:t>  GRP HRS     LEAD Group.1    HRS.G   LEAD.G</a:t>
            </a:r>
          </a:p>
          <a:p>
            <a:pPr>
              <a:spcBef>
                <a:spcPct val="0"/>
              </a:spcBef>
              <a:buFontTx/>
              <a:buNone/>
            </a:pPr>
            <a:r>
              <a:rPr lang="en-US" altLang="en-US" sz="1800">
                <a:latin typeface="Courier New" panose="02070309020205020404" pitchFamily="49" charset="0"/>
              </a:rPr>
              <a:t>1   1  12 3.181818       1 11.05085 2.938367</a:t>
            </a:r>
          </a:p>
          <a:p>
            <a:pPr>
              <a:spcBef>
                <a:spcPct val="0"/>
              </a:spcBef>
              <a:buFontTx/>
              <a:buNone/>
            </a:pPr>
            <a:r>
              <a:rPr lang="en-US" altLang="en-US" sz="1800">
                <a:latin typeface="Courier New" panose="02070309020205020404" pitchFamily="49" charset="0"/>
              </a:rPr>
              <a:t>2   1  11 3.000000       1 11.05085 2.938367</a:t>
            </a:r>
          </a:p>
          <a:p>
            <a:pPr>
              <a:spcBef>
                <a:spcPct val="0"/>
              </a:spcBef>
              <a:buFontTx/>
              <a:buNone/>
            </a:pPr>
            <a:r>
              <a:rPr lang="en-US" altLang="en-US" sz="1800">
                <a:latin typeface="Courier New" panose="02070309020205020404" pitchFamily="49" charset="0"/>
              </a:rPr>
              <a:t>3   1  12 3.636364       1 11.05085 2.938367</a:t>
            </a:r>
          </a:p>
          <a:p>
            <a:pPr>
              <a:spcBef>
                <a:spcPct val="0"/>
              </a:spcBef>
              <a:buFontTx/>
              <a:buNone/>
            </a:pPr>
            <a:r>
              <a:rPr lang="en-US" altLang="en-US" sz="1800">
                <a:latin typeface="Courier New" panose="02070309020205020404" pitchFamily="49" charset="0"/>
              </a:rPr>
              <a:t>4   1   9 3.363636       1 11.05085 2.938367</a:t>
            </a:r>
          </a:p>
          <a:p>
            <a:pPr>
              <a:spcBef>
                <a:spcPct val="0"/>
              </a:spcBef>
              <a:buFontTx/>
              <a:buNone/>
            </a:pPr>
            <a:r>
              <a:rPr lang="en-US" altLang="en-US" sz="1800">
                <a:latin typeface="Courier New" panose="02070309020205020404" pitchFamily="49" charset="0"/>
              </a:rPr>
              <a:t>5   1   9 3.636364       1 11.05085 2.938367</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BC6D785E-1A00-4906-8D3E-2D1BB6CF41B4}" type="slidenum">
              <a:rPr lang="en-US" altLang="en-US">
                <a:latin typeface="Arial" panose="020B0604020202020204" pitchFamily="34" charset="0"/>
              </a:rPr>
              <a:pPr/>
              <a:t>122</a:t>
            </a:fld>
            <a:endParaRPr lang="en-US" altLang="en-US">
              <a:latin typeface="Arial" panose="020B0604020202020204" pitchFamily="34" charset="0"/>
            </a:endParaRPr>
          </a:p>
        </p:txBody>
      </p:sp>
      <p:sp>
        <p:nvSpPr>
          <p:cNvPr id="140293" name="Rectangle 2"/>
          <p:cNvSpPr>
            <a:spLocks noGrp="1" noChangeArrowheads="1"/>
          </p:cNvSpPr>
          <p:nvPr>
            <p:ph type="title"/>
          </p:nvPr>
        </p:nvSpPr>
        <p:spPr/>
        <p:txBody>
          <a:bodyPr/>
          <a:lstStyle/>
          <a:p>
            <a:r>
              <a:rPr lang="en-US" altLang="en-US"/>
              <a:t>Contextual Analysis</a:t>
            </a:r>
          </a:p>
        </p:txBody>
      </p:sp>
      <p:sp>
        <p:nvSpPr>
          <p:cNvPr id="140294" name="Rectangle 3"/>
          <p:cNvSpPr>
            <a:spLocks noGrp="1" noChangeArrowheads="1"/>
          </p:cNvSpPr>
          <p:nvPr>
            <p:ph type="body" idx="1"/>
          </p:nvPr>
        </p:nvSpPr>
        <p:spPr/>
        <p:txBody>
          <a:bodyPr/>
          <a:lstStyle/>
          <a:p>
            <a:r>
              <a:rPr lang="en-US" altLang="en-US" dirty="0"/>
              <a:t>Exercise 6</a:t>
            </a:r>
          </a:p>
          <a:p>
            <a:pPr lvl="1"/>
            <a:r>
              <a:rPr lang="en-US" altLang="en-US" dirty="0"/>
              <a:t>Manipulating data for a contextual analysis (and for Mixed Effects Models)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CED1D2A-22CA-4A02-9643-FAA92E621F97}" type="slidenum">
              <a:rPr lang="en-US" altLang="en-US">
                <a:latin typeface="Arial" panose="020B0604020202020204" pitchFamily="34" charset="0"/>
              </a:rPr>
              <a:pPr/>
              <a:t>123</a:t>
            </a:fld>
            <a:endParaRPr lang="en-US" altLang="en-US">
              <a:latin typeface="Arial" panose="020B0604020202020204" pitchFamily="34" charset="0"/>
            </a:endParaRPr>
          </a:p>
        </p:txBody>
      </p:sp>
      <p:sp>
        <p:nvSpPr>
          <p:cNvPr id="141317" name="Rectangle 2"/>
          <p:cNvSpPr>
            <a:spLocks noGrp="1" noChangeArrowheads="1"/>
          </p:cNvSpPr>
          <p:nvPr>
            <p:ph type="title"/>
          </p:nvPr>
        </p:nvSpPr>
        <p:spPr/>
        <p:txBody>
          <a:bodyPr/>
          <a:lstStyle/>
          <a:p>
            <a:r>
              <a:rPr lang="en-US" altLang="en-US"/>
              <a:t>Mixed Effects Models</a:t>
            </a:r>
          </a:p>
        </p:txBody>
      </p:sp>
      <p:sp>
        <p:nvSpPr>
          <p:cNvPr id="141318" name="Rectangle 3"/>
          <p:cNvSpPr>
            <a:spLocks noGrp="1" noChangeArrowheads="1"/>
          </p:cNvSpPr>
          <p:nvPr>
            <p:ph type="body" idx="1"/>
          </p:nvPr>
        </p:nvSpPr>
        <p:spPr/>
        <p:txBody>
          <a:bodyPr/>
          <a:lstStyle/>
          <a:p>
            <a:r>
              <a:rPr lang="en-US" altLang="en-US"/>
              <a:t>Outline</a:t>
            </a:r>
          </a:p>
          <a:p>
            <a:pPr lvl="1"/>
            <a:r>
              <a:rPr lang="en-US" altLang="en-US"/>
              <a:t>A visual representation of how different OLS models treat differences among groups</a:t>
            </a:r>
          </a:p>
          <a:p>
            <a:pPr lvl="1"/>
            <a:r>
              <a:rPr lang="en-US" altLang="en-US"/>
              <a:t>Rationale behind Multilevel Mixed Effects Models</a:t>
            </a:r>
          </a:p>
          <a:p>
            <a:pPr lvl="1"/>
            <a:r>
              <a:rPr lang="en-US" altLang="en-US"/>
              <a:t>Modeling MRCM in R</a:t>
            </a:r>
          </a:p>
          <a:p>
            <a:pPr lvl="1"/>
            <a:r>
              <a:rPr lang="en-US" altLang="en-US"/>
              <a:t>Stages in Modeling</a:t>
            </a:r>
          </a:p>
          <a:p>
            <a:pPr lvl="2"/>
            <a:r>
              <a:rPr lang="en-US" altLang="en-US"/>
              <a:t>1:  Examining the DV </a:t>
            </a:r>
          </a:p>
          <a:p>
            <a:pPr lvl="2"/>
            <a:r>
              <a:rPr lang="en-US" altLang="en-US"/>
              <a:t>2:  Level-1 and Level-2 main effects</a:t>
            </a:r>
          </a:p>
          <a:p>
            <a:pPr lvl="2"/>
            <a:r>
              <a:rPr lang="en-US" altLang="en-US"/>
              <a:t>3:  Level-2 cross-level interactions</a:t>
            </a:r>
          </a:p>
          <a:p>
            <a:pPr lvl="1"/>
            <a:r>
              <a:rPr lang="en-US" altLang="en-US"/>
              <a:t>Some notes on Centering</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1FD575D-AA3E-4643-9219-AB864C76AC75}" type="slidenum">
              <a:rPr lang="en-US" altLang="en-US">
                <a:latin typeface="Arial" panose="020B0604020202020204" pitchFamily="34" charset="0"/>
              </a:rPr>
              <a:pPr/>
              <a:t>124</a:t>
            </a:fld>
            <a:endParaRPr lang="en-US" altLang="en-US">
              <a:latin typeface="Arial" panose="020B0604020202020204" pitchFamily="34" charset="0"/>
            </a:endParaRPr>
          </a:p>
        </p:txBody>
      </p:sp>
      <p:sp>
        <p:nvSpPr>
          <p:cNvPr id="142341" name="Rectangle 2"/>
          <p:cNvSpPr>
            <a:spLocks noGrp="1" noChangeArrowheads="1"/>
          </p:cNvSpPr>
          <p:nvPr>
            <p:ph type="title"/>
          </p:nvPr>
        </p:nvSpPr>
        <p:spPr/>
        <p:txBody>
          <a:bodyPr/>
          <a:lstStyle/>
          <a:p>
            <a:r>
              <a:rPr lang="en-US" altLang="en-US"/>
              <a:t>Mixed Effects Models</a:t>
            </a:r>
          </a:p>
        </p:txBody>
      </p:sp>
      <p:sp>
        <p:nvSpPr>
          <p:cNvPr id="142342" name="Rectangle 3"/>
          <p:cNvSpPr>
            <a:spLocks noGrp="1" noChangeArrowheads="1"/>
          </p:cNvSpPr>
          <p:nvPr>
            <p:ph type="body" idx="1"/>
          </p:nvPr>
        </p:nvSpPr>
        <p:spPr/>
        <p:txBody>
          <a:bodyPr/>
          <a:lstStyle/>
          <a:p>
            <a:r>
              <a:rPr lang="en-US" altLang="en-US" dirty="0"/>
              <a:t>How do different OLS models treat group differences in intercepts and slopes?</a:t>
            </a:r>
          </a:p>
          <a:p>
            <a:pPr lvl="1"/>
            <a:r>
              <a:rPr lang="en-US" altLang="en-US" dirty="0"/>
              <a:t>Ordinary regression</a:t>
            </a:r>
          </a:p>
          <a:p>
            <a:pPr lvl="1"/>
            <a:r>
              <a:rPr lang="en-US" altLang="en-US" dirty="0"/>
              <a:t>Fixed Effects (ANCOVA)</a:t>
            </a:r>
          </a:p>
          <a:p>
            <a:pPr lvl="1"/>
            <a:r>
              <a:rPr lang="en-US" altLang="en-US" dirty="0"/>
              <a:t>Slopes as outcomes</a:t>
            </a:r>
          </a:p>
          <a:p>
            <a:endParaRPr lang="en-US" altLang="en-US" dirty="0"/>
          </a:p>
          <a:p>
            <a:r>
              <a:rPr lang="en-US" altLang="en-US" dirty="0"/>
              <a:t>Example with the Work Hours and Well-Being relationship in 25 Army companies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7"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50FE00CC-5C9D-4A81-B1C1-AE1626A2B06B}" type="slidenum">
              <a:rPr lang="en-US" altLang="en-US">
                <a:latin typeface="Arial" panose="020B0604020202020204" pitchFamily="34" charset="0"/>
              </a:rPr>
              <a:pPr/>
              <a:t>125</a:t>
            </a:fld>
            <a:endParaRPr lang="en-US" altLang="en-US">
              <a:latin typeface="Arial" panose="020B0604020202020204" pitchFamily="34" charset="0"/>
            </a:endParaRPr>
          </a:p>
        </p:txBody>
      </p:sp>
      <p:sp>
        <p:nvSpPr>
          <p:cNvPr id="143365" name="Rectangle 2"/>
          <p:cNvSpPr>
            <a:spLocks noGrp="1" noChangeArrowheads="1"/>
          </p:cNvSpPr>
          <p:nvPr>
            <p:ph type="title"/>
          </p:nvPr>
        </p:nvSpPr>
        <p:spPr/>
        <p:txBody>
          <a:bodyPr/>
          <a:lstStyle/>
          <a:p>
            <a:r>
              <a:rPr lang="en-US" altLang="en-US"/>
              <a:t>Mixed Effects Models</a:t>
            </a:r>
          </a:p>
        </p:txBody>
      </p:sp>
      <p:pic>
        <p:nvPicPr>
          <p:cNvPr id="1433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019175"/>
            <a:ext cx="547370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67" name="Rectangle 5"/>
          <p:cNvSpPr>
            <a:spLocks noChangeArrowheads="1"/>
          </p:cNvSpPr>
          <p:nvPr/>
        </p:nvSpPr>
        <p:spPr bwMode="auto">
          <a:xfrm>
            <a:off x="794153" y="1708151"/>
            <a:ext cx="5147563"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&gt;library(lattice)</a:t>
            </a:r>
          </a:p>
          <a:p>
            <a:pPr>
              <a:spcBef>
                <a:spcPct val="0"/>
              </a:spcBef>
              <a:buFontTx/>
              <a:buNone/>
            </a:pPr>
            <a:r>
              <a:rPr lang="en-US" altLang="en-US" sz="1800" dirty="0">
                <a:latin typeface="Courier New" panose="02070309020205020404" pitchFamily="49" charset="0"/>
              </a:rPr>
              <a:t>&gt;</a:t>
            </a:r>
            <a:r>
              <a:rPr lang="en-US" altLang="en-US" sz="1800" dirty="0" err="1">
                <a:latin typeface="Courier New" panose="02070309020205020404" pitchFamily="49" charset="0"/>
              </a:rPr>
              <a:t>xyplot</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WBEING~HRS|as.factor</a:t>
            </a:r>
            <a:r>
              <a:rPr lang="en-US" altLang="en-US" sz="1800" dirty="0">
                <a:latin typeface="Courier New" panose="02070309020205020404" pitchFamily="49" charset="0"/>
              </a:rPr>
              <a:t>(GRP),</a:t>
            </a:r>
          </a:p>
          <a:p>
            <a:pPr>
              <a:spcBef>
                <a:spcPct val="0"/>
              </a:spcBef>
              <a:buFontTx/>
              <a:buNone/>
            </a:pPr>
            <a:r>
              <a:rPr lang="en-US" altLang="en-US" sz="1800" dirty="0">
                <a:latin typeface="Courier New" panose="02070309020205020404" pitchFamily="49" charset="0"/>
              </a:rPr>
              <a:t>data=bh1996[1:1582,],</a:t>
            </a:r>
          </a:p>
          <a:p>
            <a:pPr>
              <a:spcBef>
                <a:spcPct val="0"/>
              </a:spcBef>
              <a:buFontTx/>
              <a:buNone/>
            </a:pPr>
            <a:r>
              <a:rPr lang="en-US" altLang="en-US" sz="1800" dirty="0">
                <a:latin typeface="Courier New" panose="02070309020205020404" pitchFamily="49" charset="0"/>
              </a:rPr>
              <a:t>type=c("</a:t>
            </a:r>
            <a:r>
              <a:rPr lang="en-US" altLang="en-US" sz="1800" dirty="0" err="1">
                <a:latin typeface="Courier New" panose="02070309020205020404" pitchFamily="49" charset="0"/>
              </a:rPr>
              <a:t>p","g","r</a:t>
            </a:r>
            <a:r>
              <a:rPr lang="en-US" altLang="en-US" sz="1800" dirty="0">
                <a:latin typeface="Courier New" panose="02070309020205020404" pitchFamily="49" charset="0"/>
              </a:rPr>
              <a:t>"),col="dark blue",</a:t>
            </a:r>
          </a:p>
          <a:p>
            <a:pPr>
              <a:spcBef>
                <a:spcPct val="0"/>
              </a:spcBef>
              <a:buFontTx/>
              <a:buNone/>
            </a:pPr>
            <a:r>
              <a:rPr lang="en-US" altLang="en-US" sz="1800" dirty="0" err="1">
                <a:latin typeface="Courier New" panose="02070309020205020404" pitchFamily="49" charset="0"/>
              </a:rPr>
              <a:t>col.line</a:t>
            </a:r>
            <a:r>
              <a:rPr lang="en-US" altLang="en-US" sz="1800" dirty="0">
                <a:latin typeface="Courier New" panose="02070309020205020404" pitchFamily="49" charset="0"/>
              </a:rPr>
              <a:t>="black",</a:t>
            </a:r>
          </a:p>
          <a:p>
            <a:pPr>
              <a:spcBef>
                <a:spcPct val="0"/>
              </a:spcBef>
              <a:buFontTx/>
              <a:buNone/>
            </a:pPr>
            <a:r>
              <a:rPr lang="en-US" altLang="en-US" sz="1800" dirty="0" err="1">
                <a:latin typeface="Courier New" panose="02070309020205020404" pitchFamily="49" charset="0"/>
              </a:rPr>
              <a:t>xlab</a:t>
            </a:r>
            <a:r>
              <a:rPr lang="en-US" altLang="en-US" sz="1800" dirty="0">
                <a:latin typeface="Courier New" panose="02070309020205020404" pitchFamily="49" charset="0"/>
              </a:rPr>
              <a:t>="Work Hours",</a:t>
            </a:r>
          </a:p>
          <a:p>
            <a:pPr>
              <a:spcBef>
                <a:spcPct val="0"/>
              </a:spcBef>
              <a:buFontTx/>
              <a:buNone/>
            </a:pPr>
            <a:r>
              <a:rPr lang="en-US" altLang="en-US" sz="1800" dirty="0" err="1">
                <a:latin typeface="Courier New" panose="02070309020205020404" pitchFamily="49" charset="0"/>
              </a:rPr>
              <a:t>ylab</a:t>
            </a:r>
            <a:r>
              <a:rPr lang="en-US" altLang="en-US" sz="1800" dirty="0">
                <a:latin typeface="Courier New" panose="02070309020205020404" pitchFamily="49" charset="0"/>
              </a:rPr>
              <a:t>="Well-Being")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1"/>
          </p:nvPr>
        </p:nvSpPr>
        <p:spPr/>
        <p:txBody>
          <a:bodyPr/>
          <a:lstStyle/>
          <a:p>
            <a:pPr>
              <a:defRPr/>
            </a:pPr>
            <a:r>
              <a:rPr lang="en-US"/>
              <a:t>Bliese Slides</a:t>
            </a:r>
          </a:p>
        </p:txBody>
      </p:sp>
      <p:sp>
        <p:nvSpPr>
          <p:cNvPr id="8"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3FDD0DC-D6D9-42F2-91D8-44BD1E667B00}" type="slidenum">
              <a:rPr lang="en-US" altLang="en-US">
                <a:latin typeface="Arial" panose="020B0604020202020204" pitchFamily="34" charset="0"/>
              </a:rPr>
              <a:pPr/>
              <a:t>126</a:t>
            </a:fld>
            <a:endParaRPr lang="en-US" altLang="en-US">
              <a:latin typeface="Arial" panose="020B0604020202020204" pitchFamily="34" charset="0"/>
            </a:endParaRPr>
          </a:p>
        </p:txBody>
      </p:sp>
      <p:sp>
        <p:nvSpPr>
          <p:cNvPr id="144389" name="Rectangle 2"/>
          <p:cNvSpPr>
            <a:spLocks noGrp="1" noChangeArrowheads="1"/>
          </p:cNvSpPr>
          <p:nvPr>
            <p:ph type="title"/>
          </p:nvPr>
        </p:nvSpPr>
        <p:spPr/>
        <p:txBody>
          <a:bodyPr/>
          <a:lstStyle/>
          <a:p>
            <a:r>
              <a:rPr lang="en-US" altLang="en-US"/>
              <a:t>Mixed Effects Models</a:t>
            </a:r>
          </a:p>
        </p:txBody>
      </p:sp>
      <p:sp>
        <p:nvSpPr>
          <p:cNvPr id="144390" name="Text Box 6"/>
          <p:cNvSpPr txBox="1">
            <a:spLocks noChangeArrowheads="1"/>
          </p:cNvSpPr>
          <p:nvPr/>
        </p:nvSpPr>
        <p:spPr bwMode="auto">
          <a:xfrm>
            <a:off x="6775450" y="4876800"/>
            <a:ext cx="3251200" cy="12001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Traditional Regression</a:t>
            </a:r>
          </a:p>
          <a:p>
            <a:pPr>
              <a:spcBef>
                <a:spcPct val="0"/>
              </a:spcBef>
            </a:pPr>
            <a:r>
              <a:rPr lang="en-US" altLang="en-US"/>
              <a:t>Equal Slopes</a:t>
            </a:r>
          </a:p>
          <a:p>
            <a:pPr>
              <a:spcBef>
                <a:spcPct val="0"/>
              </a:spcBef>
            </a:pPr>
            <a:r>
              <a:rPr lang="en-US" altLang="en-US"/>
              <a:t>Equal Intercepts</a:t>
            </a:r>
          </a:p>
        </p:txBody>
      </p:sp>
      <p:sp>
        <p:nvSpPr>
          <p:cNvPr id="144391" name="Rectangle 10"/>
          <p:cNvSpPr>
            <a:spLocks noChangeArrowheads="1"/>
          </p:cNvSpPr>
          <p:nvPr/>
        </p:nvSpPr>
        <p:spPr bwMode="auto">
          <a:xfrm>
            <a:off x="1974850" y="2127251"/>
            <a:ext cx="4108450" cy="20605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a:latin typeface="Courier New" panose="02070309020205020404" pitchFamily="49" charset="0"/>
              </a:rPr>
              <a:t>tbh1996&lt;-bh1996[1:1582,]</a:t>
            </a:r>
          </a:p>
          <a:p>
            <a:pPr>
              <a:spcBef>
                <a:spcPct val="0"/>
              </a:spcBef>
              <a:buFontTx/>
              <a:buNone/>
            </a:pPr>
            <a:r>
              <a:rPr lang="en-US" altLang="en-US" sz="1600">
                <a:latin typeface="Courier New" panose="02070309020205020404" pitchFamily="49" charset="0"/>
              </a:rPr>
              <a:t>tmod&lt;-lm(WBEING~HRS,tbh1996)</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plot(tbh1996$HRS,tbh1996$WBEING,</a:t>
            </a:r>
          </a:p>
          <a:p>
            <a:pPr>
              <a:spcBef>
                <a:spcPct val="0"/>
              </a:spcBef>
              <a:buFontTx/>
              <a:buNone/>
            </a:pPr>
            <a:r>
              <a:rPr lang="en-US" altLang="en-US" sz="1600">
                <a:latin typeface="Courier New" panose="02070309020205020404" pitchFamily="49" charset="0"/>
              </a:rPr>
              <a:t>xlab="Work Hours",</a:t>
            </a:r>
          </a:p>
          <a:p>
            <a:pPr>
              <a:spcBef>
                <a:spcPct val="0"/>
              </a:spcBef>
              <a:buFontTx/>
              <a:buNone/>
            </a:pPr>
            <a:r>
              <a:rPr lang="en-US" altLang="en-US" sz="1600">
                <a:latin typeface="Courier New" panose="02070309020205020404" pitchFamily="49" charset="0"/>
              </a:rPr>
              <a:t>ylab="Well-Being",type="n")</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abline(tmod)</a:t>
            </a:r>
          </a:p>
        </p:txBody>
      </p:sp>
      <p:pic>
        <p:nvPicPr>
          <p:cNvPr id="1443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9" y="1671639"/>
            <a:ext cx="3144837"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1"/>
          </p:nvPr>
        </p:nvSpPr>
        <p:spPr/>
        <p:txBody>
          <a:bodyPr/>
          <a:lstStyle/>
          <a:p>
            <a:pPr>
              <a:defRPr/>
            </a:pPr>
            <a:r>
              <a:rPr lang="en-US"/>
              <a:t>Bliese Slides</a:t>
            </a:r>
          </a:p>
        </p:txBody>
      </p:sp>
      <p:sp>
        <p:nvSpPr>
          <p:cNvPr id="8"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344F4979-3231-4B68-B4B9-0F4AF27C60AE}" type="slidenum">
              <a:rPr lang="en-US" altLang="en-US">
                <a:latin typeface="Arial" panose="020B0604020202020204" pitchFamily="34" charset="0"/>
              </a:rPr>
              <a:pPr/>
              <a:t>127</a:t>
            </a:fld>
            <a:endParaRPr lang="en-US" altLang="en-US">
              <a:latin typeface="Arial" panose="020B0604020202020204" pitchFamily="34" charset="0"/>
            </a:endParaRPr>
          </a:p>
        </p:txBody>
      </p:sp>
      <p:sp>
        <p:nvSpPr>
          <p:cNvPr id="145413" name="Rectangle 1026"/>
          <p:cNvSpPr>
            <a:spLocks noGrp="1" noChangeArrowheads="1"/>
          </p:cNvSpPr>
          <p:nvPr>
            <p:ph type="title"/>
          </p:nvPr>
        </p:nvSpPr>
        <p:spPr/>
        <p:txBody>
          <a:bodyPr/>
          <a:lstStyle/>
          <a:p>
            <a:r>
              <a:rPr lang="en-US" altLang="en-US"/>
              <a:t>Mixed Effects Models</a:t>
            </a:r>
          </a:p>
        </p:txBody>
      </p:sp>
      <p:sp>
        <p:nvSpPr>
          <p:cNvPr id="145414" name="Text Box 1030"/>
          <p:cNvSpPr txBox="1">
            <a:spLocks noChangeArrowheads="1"/>
          </p:cNvSpPr>
          <p:nvPr/>
        </p:nvSpPr>
        <p:spPr bwMode="auto">
          <a:xfrm>
            <a:off x="7278689" y="4476750"/>
            <a:ext cx="3694088" cy="120032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  Fixed Effects (ANCOVA)</a:t>
            </a:r>
          </a:p>
          <a:p>
            <a:pPr>
              <a:spcBef>
                <a:spcPct val="0"/>
              </a:spcBef>
            </a:pPr>
            <a:r>
              <a:rPr lang="en-US" altLang="en-US" dirty="0"/>
              <a:t>Equal Slopes</a:t>
            </a:r>
          </a:p>
          <a:p>
            <a:pPr>
              <a:spcBef>
                <a:spcPct val="0"/>
              </a:spcBef>
            </a:pPr>
            <a:r>
              <a:rPr lang="en-US" altLang="en-US" dirty="0"/>
              <a:t>Different Intercepts</a:t>
            </a:r>
          </a:p>
        </p:txBody>
      </p:sp>
      <p:sp>
        <p:nvSpPr>
          <p:cNvPr id="145415" name="Rectangle 1033"/>
          <p:cNvSpPr>
            <a:spLocks noChangeArrowheads="1"/>
          </p:cNvSpPr>
          <p:nvPr/>
        </p:nvSpPr>
        <p:spPr bwMode="auto">
          <a:xfrm>
            <a:off x="1827213" y="1765300"/>
            <a:ext cx="4964112" cy="32829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WBEING~HRS+as.factor</a:t>
            </a:r>
            <a:r>
              <a:rPr lang="en-US" altLang="en-US" sz="1600" dirty="0">
                <a:latin typeface="Courier New" panose="02070309020205020404" pitchFamily="49" charset="0"/>
              </a:rPr>
              <a:t>(GRP)-1,</a:t>
            </a:r>
          </a:p>
          <a:p>
            <a:pPr>
              <a:spcBef>
                <a:spcPct val="0"/>
              </a:spcBef>
              <a:buFontTx/>
              <a:buNone/>
            </a:pPr>
            <a:r>
              <a:rPr lang="en-US" altLang="en-US" sz="1600" dirty="0">
                <a:latin typeface="Courier New" panose="02070309020205020404" pitchFamily="49" charset="0"/>
              </a:rPr>
              <a:t>data=tbh1996)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INTER&lt;-</a:t>
            </a:r>
            <a:r>
              <a:rPr lang="en-US" altLang="en-US" sz="1600" dirty="0" err="1">
                <a:latin typeface="Courier New" panose="02070309020205020404" pitchFamily="49" charset="0"/>
              </a:rPr>
              <a:t>tmod$coefficients</a:t>
            </a:r>
            <a:r>
              <a:rPr lang="en-US" altLang="en-US" sz="1600" dirty="0">
                <a:latin typeface="Courier New" panose="02070309020205020404" pitchFamily="49" charset="0"/>
              </a:rPr>
              <a:t>[2:26]</a:t>
            </a:r>
          </a:p>
          <a:p>
            <a:pPr>
              <a:spcBef>
                <a:spcPct val="0"/>
              </a:spcBef>
              <a:buFontTx/>
              <a:buNone/>
            </a:pPr>
            <a:r>
              <a:rPr lang="en-US" altLang="en-US" sz="1600" dirty="0">
                <a:latin typeface="Courier New" panose="02070309020205020404" pitchFamily="49" charset="0"/>
              </a:rPr>
              <a:t>HRS.SLOPE&lt;-rep(</a:t>
            </a:r>
            <a:r>
              <a:rPr lang="en-US" altLang="en-US" sz="1600" dirty="0" err="1">
                <a:latin typeface="Courier New" panose="02070309020205020404" pitchFamily="49" charset="0"/>
              </a:rPr>
              <a:t>tmod$coefficients</a:t>
            </a:r>
            <a:r>
              <a:rPr lang="en-US" altLang="en-US" sz="1600" dirty="0">
                <a:latin typeface="Courier New" panose="02070309020205020404" pitchFamily="49" charset="0"/>
              </a:rPr>
              <a:t>[1],25)</a:t>
            </a:r>
          </a:p>
          <a:p>
            <a:pPr>
              <a:spcBef>
                <a:spcPct val="0"/>
              </a:spcBef>
              <a:buFontTx/>
              <a:buNone/>
            </a:pPr>
            <a:r>
              <a:rPr lang="en-US" altLang="en-US" sz="1600" dirty="0">
                <a:latin typeface="Courier New" panose="02070309020205020404" pitchFamily="49" charset="0"/>
              </a:rPr>
              <a:t>TDAT2&lt;-</a:t>
            </a:r>
            <a:r>
              <a:rPr lang="en-US" altLang="en-US" sz="1600" dirty="0" err="1">
                <a:latin typeface="Courier New" panose="02070309020205020404" pitchFamily="49" charset="0"/>
              </a:rPr>
              <a:t>data.frame</a:t>
            </a:r>
            <a:r>
              <a:rPr lang="en-US" altLang="en-US" sz="1600" dirty="0">
                <a:latin typeface="Courier New" panose="02070309020205020404" pitchFamily="49" charset="0"/>
              </a:rPr>
              <a:t>(INTERCEPT=INTER,</a:t>
            </a:r>
          </a:p>
          <a:p>
            <a:pPr>
              <a:spcBef>
                <a:spcPct val="0"/>
              </a:spcBef>
              <a:buFontTx/>
              <a:buNone/>
            </a:pPr>
            <a:r>
              <a:rPr lang="en-US" altLang="en-US" sz="1600" dirty="0">
                <a:latin typeface="Courier New" panose="02070309020205020404" pitchFamily="49" charset="0"/>
              </a:rPr>
              <a:t>HRS=HRS.SLOPE)</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plot(tbh1996$HRS,tbh1996$WBEING,</a:t>
            </a:r>
          </a:p>
          <a:p>
            <a:pPr>
              <a:spcBef>
                <a:spcPct val="0"/>
              </a:spcBef>
              <a:buFontTx/>
              <a:buNone/>
            </a:pPr>
            <a:r>
              <a:rPr lang="en-US" altLang="en-US" sz="1600" dirty="0" err="1">
                <a:latin typeface="Courier New" panose="02070309020205020404" pitchFamily="49" charset="0"/>
              </a:rPr>
              <a:t>xlab</a:t>
            </a:r>
            <a:r>
              <a:rPr lang="en-US" altLang="en-US" sz="1600" dirty="0">
                <a:latin typeface="Courier New" panose="02070309020205020404" pitchFamily="49" charset="0"/>
              </a:rPr>
              <a:t>="Work Hours",</a:t>
            </a:r>
          </a:p>
          <a:p>
            <a:pPr>
              <a:spcBef>
                <a:spcPct val="0"/>
              </a:spcBef>
              <a:buFontTx/>
              <a:buNone/>
            </a:pPr>
            <a:r>
              <a:rPr lang="en-US" altLang="en-US" sz="1600" dirty="0" err="1">
                <a:latin typeface="Courier New" panose="02070309020205020404" pitchFamily="49" charset="0"/>
              </a:rPr>
              <a:t>ylab</a:t>
            </a:r>
            <a:r>
              <a:rPr lang="en-US" altLang="en-US" sz="1600" dirty="0">
                <a:latin typeface="Courier New" panose="02070309020205020404" pitchFamily="49" charset="0"/>
              </a:rPr>
              <a:t>="Well-</a:t>
            </a:r>
            <a:r>
              <a:rPr lang="en-US" altLang="en-US" sz="1600" dirty="0" err="1">
                <a:latin typeface="Courier New" panose="02070309020205020404" pitchFamily="49" charset="0"/>
              </a:rPr>
              <a:t>Being",type</a:t>
            </a:r>
            <a:r>
              <a:rPr lang="en-US" altLang="en-US" sz="1600" dirty="0">
                <a:latin typeface="Courier New" panose="02070309020205020404" pitchFamily="49" charset="0"/>
              </a:rPr>
              <a:t>="n")</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apply(TDAT2,1,abline)</a:t>
            </a:r>
          </a:p>
        </p:txBody>
      </p:sp>
      <p:pic>
        <p:nvPicPr>
          <p:cNvPr id="145416" name="Picture 1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6" y="1092200"/>
            <a:ext cx="3389313"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7"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83324A41-C41B-45E9-A005-826A83DCACE8}" type="slidenum">
              <a:rPr lang="en-US" altLang="en-US">
                <a:latin typeface="Arial" panose="020B0604020202020204" pitchFamily="34" charset="0"/>
              </a:rPr>
              <a:pPr/>
              <a:t>128</a:t>
            </a:fld>
            <a:endParaRPr lang="en-US" altLang="en-US">
              <a:latin typeface="Arial" panose="020B0604020202020204" pitchFamily="34" charset="0"/>
            </a:endParaRPr>
          </a:p>
        </p:txBody>
      </p:sp>
      <p:sp>
        <p:nvSpPr>
          <p:cNvPr id="146437" name="Rectangle 2"/>
          <p:cNvSpPr>
            <a:spLocks noGrp="1" noChangeArrowheads="1"/>
          </p:cNvSpPr>
          <p:nvPr>
            <p:ph type="title"/>
          </p:nvPr>
        </p:nvSpPr>
        <p:spPr/>
        <p:txBody>
          <a:bodyPr/>
          <a:lstStyle/>
          <a:p>
            <a:r>
              <a:rPr lang="en-US" altLang="en-US"/>
              <a:t>Mixed Effects Models</a:t>
            </a:r>
          </a:p>
        </p:txBody>
      </p:sp>
      <p:sp>
        <p:nvSpPr>
          <p:cNvPr id="146438" name="Text Box 5"/>
          <p:cNvSpPr txBox="1">
            <a:spLocks noChangeArrowheads="1"/>
          </p:cNvSpPr>
          <p:nvPr/>
        </p:nvSpPr>
        <p:spPr bwMode="auto">
          <a:xfrm>
            <a:off x="4445000" y="4908550"/>
            <a:ext cx="3009900" cy="12001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Slopes as Outcomes</a:t>
            </a:r>
          </a:p>
          <a:p>
            <a:pPr>
              <a:spcBef>
                <a:spcPct val="0"/>
              </a:spcBef>
            </a:pPr>
            <a:r>
              <a:rPr lang="en-US" altLang="en-US"/>
              <a:t>Unequal Slopes</a:t>
            </a:r>
          </a:p>
          <a:p>
            <a:pPr>
              <a:spcBef>
                <a:spcPct val="0"/>
              </a:spcBef>
            </a:pPr>
            <a:r>
              <a:rPr lang="en-US" altLang="en-US"/>
              <a:t>Unequal Intercepts</a:t>
            </a:r>
          </a:p>
        </p:txBody>
      </p:sp>
      <p:sp>
        <p:nvSpPr>
          <p:cNvPr id="146439" name="Rectangle 9"/>
          <p:cNvSpPr>
            <a:spLocks noChangeArrowheads="1"/>
          </p:cNvSpPr>
          <p:nvPr/>
        </p:nvSpPr>
        <p:spPr bwMode="auto">
          <a:xfrm>
            <a:off x="4271964" y="1362075"/>
            <a:ext cx="3375025" cy="32829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a:latin typeface="Courier New" panose="02070309020205020404" pitchFamily="49" charset="0"/>
              </a:rPr>
              <a:t>lmList(WBEING~HRS|GRP)</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Coefficients:</a:t>
            </a:r>
          </a:p>
          <a:p>
            <a:pPr>
              <a:spcBef>
                <a:spcPct val="0"/>
              </a:spcBef>
              <a:buFontTx/>
              <a:buNone/>
            </a:pPr>
            <a:r>
              <a:rPr lang="en-US" altLang="en-US" sz="1600">
                <a:latin typeface="Courier New" panose="02070309020205020404" pitchFamily="49" charset="0"/>
              </a:rPr>
              <a:t>   (Intercept)         HRS</a:t>
            </a:r>
          </a:p>
          <a:p>
            <a:pPr>
              <a:spcBef>
                <a:spcPct val="0"/>
              </a:spcBef>
              <a:buFontTx/>
              <a:buNone/>
            </a:pPr>
            <a:r>
              <a:rPr lang="en-US" altLang="en-US" sz="1600">
                <a:latin typeface="Courier New" panose="02070309020205020404" pitchFamily="49" charset="0"/>
              </a:rPr>
              <a:t>1     3.990076 -0.10909188</a:t>
            </a:r>
          </a:p>
          <a:p>
            <a:pPr>
              <a:spcBef>
                <a:spcPct val="0"/>
              </a:spcBef>
              <a:buFontTx/>
              <a:buNone/>
            </a:pPr>
            <a:r>
              <a:rPr lang="en-US" altLang="en-US" sz="1600">
                <a:latin typeface="Courier New" panose="02070309020205020404" pitchFamily="49" charset="0"/>
              </a:rPr>
              <a:t>2     3.656022 -0.07701166</a:t>
            </a:r>
          </a:p>
          <a:p>
            <a:pPr>
              <a:spcBef>
                <a:spcPct val="0"/>
              </a:spcBef>
              <a:buFontTx/>
              <a:buNone/>
            </a:pPr>
            <a:r>
              <a:rPr lang="en-US" altLang="en-US" sz="1600">
                <a:latin typeface="Courier New" panose="02070309020205020404" pitchFamily="49" charset="0"/>
              </a:rPr>
              <a:t>3     3.138605 -0.03774951</a:t>
            </a:r>
          </a:p>
          <a:p>
            <a:pPr>
              <a:spcBef>
                <a:spcPct val="0"/>
              </a:spcBef>
              <a:buFontTx/>
              <a:buNone/>
            </a:pPr>
            <a:r>
              <a:rPr lang="en-US" altLang="en-US" sz="1600">
                <a:latin typeface="Courier New" panose="02070309020205020404" pitchFamily="49" charset="0"/>
              </a:rPr>
              <a:t>4     4.612616 -0.12914352</a:t>
            </a:r>
          </a:p>
          <a:p>
            <a:pPr>
              <a:spcBef>
                <a:spcPct val="0"/>
              </a:spcBef>
              <a:buFontTx/>
              <a:buNone/>
            </a:pPr>
            <a:r>
              <a:rPr lang="en-US" altLang="en-US" sz="1600">
                <a:latin typeface="Courier New" panose="02070309020205020404" pitchFamily="49" charset="0"/>
              </a:rPr>
              <a:t>.</a:t>
            </a:r>
          </a:p>
          <a:p>
            <a:pPr>
              <a:spcBef>
                <a:spcPct val="0"/>
              </a:spcBef>
              <a:buFontTx/>
              <a:buNone/>
            </a:pPr>
            <a:r>
              <a:rPr lang="en-US" altLang="en-US" sz="1600">
                <a:latin typeface="Courier New" panose="02070309020205020404" pitchFamily="49" charset="0"/>
              </a:rPr>
              <a:t>.</a:t>
            </a:r>
          </a:p>
          <a:p>
            <a:pPr>
              <a:spcBef>
                <a:spcPct val="0"/>
              </a:spcBef>
              <a:buFontTx/>
              <a:buNone/>
            </a:pPr>
            <a:r>
              <a:rPr lang="en-US" altLang="en-US" sz="1600">
                <a:latin typeface="Courier New" panose="02070309020205020404" pitchFamily="49" charset="0"/>
              </a:rPr>
              <a:t>.</a:t>
            </a:r>
          </a:p>
          <a:p>
            <a:pPr>
              <a:spcBef>
                <a:spcPct val="0"/>
              </a:spcBef>
              <a:buFontTx/>
              <a:buNone/>
            </a:pPr>
            <a:r>
              <a:rPr lang="en-US" altLang="en-US" sz="1600">
                <a:latin typeface="Courier New" panose="02070309020205020404" pitchFamily="49" charset="0"/>
              </a:rPr>
              <a:t>24    3.226696 -0.01607135</a:t>
            </a:r>
          </a:p>
          <a:p>
            <a:pPr>
              <a:spcBef>
                <a:spcPct val="0"/>
              </a:spcBef>
              <a:buFontTx/>
              <a:buNone/>
            </a:pPr>
            <a:r>
              <a:rPr lang="en-US" altLang="en-US" sz="1600">
                <a:latin typeface="Courier New" panose="02070309020205020404" pitchFamily="49" charset="0"/>
              </a:rPr>
              <a:t>25    2.134408  0.07820839</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7"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B691B0ED-0A5E-4348-8897-0158CBEDF27E}" type="slidenum">
              <a:rPr lang="en-US" altLang="en-US">
                <a:latin typeface="Arial" panose="020B0604020202020204" pitchFamily="34" charset="0"/>
              </a:rPr>
              <a:pPr/>
              <a:t>129</a:t>
            </a:fld>
            <a:endParaRPr lang="en-US" altLang="en-US">
              <a:latin typeface="Arial" panose="020B0604020202020204" pitchFamily="34" charset="0"/>
            </a:endParaRPr>
          </a:p>
        </p:txBody>
      </p:sp>
      <p:sp>
        <p:nvSpPr>
          <p:cNvPr id="147461" name="Rectangle 2"/>
          <p:cNvSpPr>
            <a:spLocks noGrp="1" noChangeArrowheads="1"/>
          </p:cNvSpPr>
          <p:nvPr>
            <p:ph type="title"/>
          </p:nvPr>
        </p:nvSpPr>
        <p:spPr/>
        <p:txBody>
          <a:bodyPr/>
          <a:lstStyle/>
          <a:p>
            <a:r>
              <a:rPr lang="en-US" altLang="en-US"/>
              <a:t>Mixed Effects Models</a:t>
            </a:r>
          </a:p>
        </p:txBody>
      </p:sp>
      <p:sp>
        <p:nvSpPr>
          <p:cNvPr id="147462" name="Rectangle 7"/>
          <p:cNvSpPr>
            <a:spLocks noChangeArrowheads="1"/>
          </p:cNvSpPr>
          <p:nvPr/>
        </p:nvSpPr>
        <p:spPr bwMode="auto">
          <a:xfrm>
            <a:off x="1944688" y="1889126"/>
            <a:ext cx="4108450" cy="35274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a:latin typeface="Courier New" panose="02070309020205020404" pitchFamily="49" charset="0"/>
              </a:rPr>
              <a:t>library(nlme)</a:t>
            </a:r>
          </a:p>
          <a:p>
            <a:pPr>
              <a:spcBef>
                <a:spcPct val="0"/>
              </a:spcBef>
              <a:buFontTx/>
              <a:buNone/>
            </a:pPr>
            <a:r>
              <a:rPr lang="en-US" altLang="en-US" sz="1600">
                <a:latin typeface="Courier New" panose="02070309020205020404" pitchFamily="49" charset="0"/>
              </a:rPr>
              <a:t>tmod3&lt;-lmList(WBEING~HRS|GRP,</a:t>
            </a:r>
          </a:p>
          <a:p>
            <a:pPr>
              <a:spcBef>
                <a:spcPct val="0"/>
              </a:spcBef>
              <a:buFontTx/>
              <a:buNone/>
            </a:pPr>
            <a:r>
              <a:rPr lang="en-US" altLang="en-US" sz="1600">
                <a:latin typeface="Courier New" panose="02070309020205020404" pitchFamily="49" charset="0"/>
              </a:rPr>
              <a:t>data=tbh1996)</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plot(tbh1996$HRS,tbh1996$WBEING,</a:t>
            </a:r>
          </a:p>
          <a:p>
            <a:pPr>
              <a:spcBef>
                <a:spcPct val="0"/>
              </a:spcBef>
              <a:buFontTx/>
              <a:buNone/>
            </a:pPr>
            <a:r>
              <a:rPr lang="en-US" altLang="en-US" sz="1600">
                <a:latin typeface="Courier New" panose="02070309020205020404" pitchFamily="49" charset="0"/>
              </a:rPr>
              <a:t>xlab="Work Hours",</a:t>
            </a:r>
          </a:p>
          <a:p>
            <a:pPr>
              <a:spcBef>
                <a:spcPct val="0"/>
              </a:spcBef>
              <a:buFontTx/>
              <a:buNone/>
            </a:pPr>
            <a:r>
              <a:rPr lang="en-US" altLang="en-US" sz="1600">
                <a:latin typeface="Courier New" panose="02070309020205020404" pitchFamily="49" charset="0"/>
              </a:rPr>
              <a:t>ylab="Well-Being",type="n")</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lmplot&lt;-function(X){</a:t>
            </a:r>
          </a:p>
          <a:p>
            <a:pPr>
              <a:spcBef>
                <a:spcPct val="0"/>
              </a:spcBef>
              <a:buFontTx/>
              <a:buNone/>
            </a:pPr>
            <a:r>
              <a:rPr lang="en-US" altLang="en-US" sz="1600">
                <a:latin typeface="Courier New" panose="02070309020205020404" pitchFamily="49" charset="0"/>
              </a:rPr>
              <a:t>for (i in 1:25){</a:t>
            </a:r>
          </a:p>
          <a:p>
            <a:pPr>
              <a:spcBef>
                <a:spcPct val="0"/>
              </a:spcBef>
              <a:buFontTx/>
              <a:buNone/>
            </a:pPr>
            <a:r>
              <a:rPr lang="en-US" altLang="en-US" sz="1600">
                <a:latin typeface="Courier New" panose="02070309020205020404" pitchFamily="49" charset="0"/>
              </a:rPr>
              <a:t>abline(X[[i]])</a:t>
            </a:r>
          </a:p>
          <a:p>
            <a:pPr>
              <a:spcBef>
                <a:spcPct val="0"/>
              </a:spcBef>
              <a:buFontTx/>
              <a:buNone/>
            </a:pPr>
            <a:r>
              <a:rPr lang="en-US" altLang="en-US" sz="1600">
                <a:latin typeface="Courier New" panose="02070309020205020404" pitchFamily="49" charset="0"/>
              </a:rPr>
              <a:t>}}</a:t>
            </a:r>
          </a:p>
          <a:p>
            <a:pPr>
              <a:spcBef>
                <a:spcPct val="0"/>
              </a:spcBef>
              <a:buFontTx/>
              <a:buNone/>
            </a:pPr>
            <a:endParaRPr lang="en-US" altLang="en-US" sz="1600">
              <a:latin typeface="Courier New" panose="02070309020205020404" pitchFamily="49" charset="0"/>
            </a:endParaRPr>
          </a:p>
          <a:p>
            <a:pPr>
              <a:spcBef>
                <a:spcPct val="0"/>
              </a:spcBef>
              <a:buFontTx/>
              <a:buNone/>
            </a:pPr>
            <a:r>
              <a:rPr lang="en-US" altLang="en-US" sz="1600">
                <a:latin typeface="Courier New" panose="02070309020205020404" pitchFamily="49" charset="0"/>
              </a:rPr>
              <a:t>lmplot(tmod3)</a:t>
            </a:r>
          </a:p>
        </p:txBody>
      </p:sp>
      <p:pic>
        <p:nvPicPr>
          <p:cNvPr id="14746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700" y="1858964"/>
            <a:ext cx="3849688" cy="384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DE5-297C-9203-A626-548AA82D8066}"/>
              </a:ext>
            </a:extLst>
          </p:cNvPr>
          <p:cNvSpPr>
            <a:spLocks noGrp="1"/>
          </p:cNvSpPr>
          <p:nvPr>
            <p:ph type="title"/>
          </p:nvPr>
        </p:nvSpPr>
        <p:spPr/>
        <p:txBody>
          <a:bodyPr/>
          <a:lstStyle/>
          <a:p>
            <a:r>
              <a:rPr lang="en-US" dirty="0"/>
              <a:t>Multilevel Analysis – Alignment</a:t>
            </a:r>
          </a:p>
        </p:txBody>
      </p:sp>
      <p:sp>
        <p:nvSpPr>
          <p:cNvPr id="4" name="Slide Number Placeholder 3">
            <a:extLst>
              <a:ext uri="{FF2B5EF4-FFF2-40B4-BE49-F238E27FC236}">
                <a16:creationId xmlns:a16="http://schemas.microsoft.com/office/drawing/2014/main" id="{37ABA663-AE63-C5B8-C35C-3D9C902B7A17}"/>
              </a:ext>
            </a:extLst>
          </p:cNvPr>
          <p:cNvSpPr>
            <a:spLocks noGrp="1"/>
          </p:cNvSpPr>
          <p:nvPr>
            <p:ph type="sldNum" sz="quarter" idx="12"/>
          </p:nvPr>
        </p:nvSpPr>
        <p:spPr/>
        <p:txBody>
          <a:bodyPr/>
          <a:lstStyle/>
          <a:p>
            <a:fld id="{C68DACDF-E1A9-A04C-A5FF-FC2443684BF5}" type="slidenum">
              <a:rPr lang="en-US" smtClean="0"/>
              <a:pPr/>
              <a:t>13</a:t>
            </a:fld>
            <a:endParaRPr lang="en-US" dirty="0"/>
          </a:p>
        </p:txBody>
      </p:sp>
      <p:sp>
        <p:nvSpPr>
          <p:cNvPr id="5" name="Footer Placeholder 4">
            <a:extLst>
              <a:ext uri="{FF2B5EF4-FFF2-40B4-BE49-F238E27FC236}">
                <a16:creationId xmlns:a16="http://schemas.microsoft.com/office/drawing/2014/main" id="{3EE1A8D3-08B7-2B44-0786-0D0EB4A05037}"/>
              </a:ext>
            </a:extLst>
          </p:cNvPr>
          <p:cNvSpPr>
            <a:spLocks noGrp="1"/>
          </p:cNvSpPr>
          <p:nvPr>
            <p:ph type="ftr" sz="quarter" idx="11"/>
          </p:nvPr>
        </p:nvSpPr>
        <p:spPr/>
        <p:txBody>
          <a:bodyPr/>
          <a:lstStyle/>
          <a:p>
            <a:r>
              <a:rPr lang="en-US" dirty="0"/>
              <a:t>Kautz – Intro to Methods BLITZ Slides</a:t>
            </a:r>
          </a:p>
        </p:txBody>
      </p:sp>
      <p:sp>
        <p:nvSpPr>
          <p:cNvPr id="34" name="TextBox 33">
            <a:extLst>
              <a:ext uri="{FF2B5EF4-FFF2-40B4-BE49-F238E27FC236}">
                <a16:creationId xmlns:a16="http://schemas.microsoft.com/office/drawing/2014/main" id="{8D6F2019-3A06-8A9A-740E-E47A1C421418}"/>
              </a:ext>
            </a:extLst>
          </p:cNvPr>
          <p:cNvSpPr txBox="1"/>
          <p:nvPr/>
        </p:nvSpPr>
        <p:spPr>
          <a:xfrm>
            <a:off x="1475105" y="1099896"/>
            <a:ext cx="9241790" cy="415498"/>
          </a:xfrm>
          <a:prstGeom prst="rect">
            <a:avLst/>
          </a:prstGeom>
          <a:noFill/>
        </p:spPr>
        <p:txBody>
          <a:bodyPr wrap="square" rtlCol="0">
            <a:spAutoFit/>
          </a:bodyPr>
          <a:lstStyle/>
          <a:p>
            <a:pPr algn="ctr"/>
            <a:r>
              <a:rPr lang="en-US" sz="2100" i="1" dirty="0"/>
              <a:t>Which correlation is right?</a:t>
            </a:r>
            <a:endParaRPr lang="en-US" sz="2100" dirty="0"/>
          </a:p>
        </p:txBody>
      </p:sp>
      <p:cxnSp>
        <p:nvCxnSpPr>
          <p:cNvPr id="60" name="Straight Arrow Connector 59">
            <a:extLst>
              <a:ext uri="{FF2B5EF4-FFF2-40B4-BE49-F238E27FC236}">
                <a16:creationId xmlns:a16="http://schemas.microsoft.com/office/drawing/2014/main" id="{1B999F11-B1F1-8B66-6685-055722B17548}"/>
              </a:ext>
            </a:extLst>
          </p:cNvPr>
          <p:cNvCxnSpPr/>
          <p:nvPr/>
        </p:nvCxnSpPr>
        <p:spPr bwMode="auto">
          <a:xfrm flipV="1">
            <a:off x="3679225" y="1976009"/>
            <a:ext cx="0" cy="3397541"/>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a:extLst>
              <a:ext uri="{FF2B5EF4-FFF2-40B4-BE49-F238E27FC236}">
                <a16:creationId xmlns:a16="http://schemas.microsoft.com/office/drawing/2014/main" id="{6B3EE311-2EF3-315F-36D8-E5C6B642B056}"/>
              </a:ext>
            </a:extLst>
          </p:cNvPr>
          <p:cNvCxnSpPr/>
          <p:nvPr/>
        </p:nvCxnSpPr>
        <p:spPr bwMode="auto">
          <a:xfrm>
            <a:off x="3679225" y="5373550"/>
            <a:ext cx="4498728" cy="0"/>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a:extLst>
              <a:ext uri="{FF2B5EF4-FFF2-40B4-BE49-F238E27FC236}">
                <a16:creationId xmlns:a16="http://schemas.microsoft.com/office/drawing/2014/main" id="{1489C6EF-AA09-551A-625E-332ACB6151B2}"/>
              </a:ext>
            </a:extLst>
          </p:cNvPr>
          <p:cNvCxnSpPr/>
          <p:nvPr/>
        </p:nvCxnSpPr>
        <p:spPr bwMode="auto">
          <a:xfrm>
            <a:off x="4241020"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a:extLst>
              <a:ext uri="{FF2B5EF4-FFF2-40B4-BE49-F238E27FC236}">
                <a16:creationId xmlns:a16="http://schemas.microsoft.com/office/drawing/2014/main" id="{D17D6280-DC60-102B-2051-A4B78852E03A}"/>
              </a:ext>
            </a:extLst>
          </p:cNvPr>
          <p:cNvCxnSpPr/>
          <p:nvPr/>
        </p:nvCxnSpPr>
        <p:spPr bwMode="auto">
          <a:xfrm>
            <a:off x="5375914"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FB628028-33F7-DCC1-941A-1339E786FF4C}"/>
              </a:ext>
            </a:extLst>
          </p:cNvPr>
          <p:cNvCxnSpPr/>
          <p:nvPr/>
        </p:nvCxnSpPr>
        <p:spPr bwMode="auto">
          <a:xfrm>
            <a:off x="6514049"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a:extLst>
              <a:ext uri="{FF2B5EF4-FFF2-40B4-BE49-F238E27FC236}">
                <a16:creationId xmlns:a16="http://schemas.microsoft.com/office/drawing/2014/main" id="{52452D14-2158-7924-DF42-B23B392996CE}"/>
              </a:ext>
            </a:extLst>
          </p:cNvPr>
          <p:cNvCxnSpPr/>
          <p:nvPr/>
        </p:nvCxnSpPr>
        <p:spPr bwMode="auto">
          <a:xfrm>
            <a:off x="7642508" y="530545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a:extLst>
              <a:ext uri="{FF2B5EF4-FFF2-40B4-BE49-F238E27FC236}">
                <a16:creationId xmlns:a16="http://schemas.microsoft.com/office/drawing/2014/main" id="{01A7C976-33B4-0C21-CBDB-D80216A28660}"/>
              </a:ext>
            </a:extLst>
          </p:cNvPr>
          <p:cNvSpPr txBox="1"/>
          <p:nvPr/>
        </p:nvSpPr>
        <p:spPr>
          <a:xfrm>
            <a:off x="4110590" y="5417930"/>
            <a:ext cx="248144" cy="276999"/>
          </a:xfrm>
          <a:prstGeom prst="rect">
            <a:avLst/>
          </a:prstGeom>
          <a:noFill/>
        </p:spPr>
        <p:txBody>
          <a:bodyPr wrap="square" rtlCol="0">
            <a:spAutoFit/>
          </a:bodyPr>
          <a:lstStyle/>
          <a:p>
            <a:r>
              <a:rPr lang="en-US" sz="1200" dirty="0">
                <a:latin typeface="+mn-lt"/>
              </a:rPr>
              <a:t>8</a:t>
            </a:r>
            <a:endParaRPr lang="en-US" dirty="0">
              <a:latin typeface="+mn-lt"/>
            </a:endParaRPr>
          </a:p>
        </p:txBody>
      </p:sp>
      <p:sp>
        <p:nvSpPr>
          <p:cNvPr id="67" name="TextBox 66">
            <a:extLst>
              <a:ext uri="{FF2B5EF4-FFF2-40B4-BE49-F238E27FC236}">
                <a16:creationId xmlns:a16="http://schemas.microsoft.com/office/drawing/2014/main" id="{A7DD1A3B-996E-BA91-3576-D0DB21C0B1BF}"/>
              </a:ext>
            </a:extLst>
          </p:cNvPr>
          <p:cNvSpPr txBox="1"/>
          <p:nvPr/>
        </p:nvSpPr>
        <p:spPr>
          <a:xfrm>
            <a:off x="5190775" y="5417930"/>
            <a:ext cx="357408" cy="276999"/>
          </a:xfrm>
          <a:prstGeom prst="rect">
            <a:avLst/>
          </a:prstGeom>
          <a:noFill/>
        </p:spPr>
        <p:txBody>
          <a:bodyPr wrap="square" rtlCol="0">
            <a:spAutoFit/>
          </a:bodyPr>
          <a:lstStyle/>
          <a:p>
            <a:r>
              <a:rPr lang="en-US" sz="1200" dirty="0">
                <a:latin typeface="+mn-lt"/>
              </a:rPr>
              <a:t>10</a:t>
            </a:r>
            <a:endParaRPr lang="en-US" dirty="0">
              <a:latin typeface="+mn-lt"/>
            </a:endParaRPr>
          </a:p>
        </p:txBody>
      </p:sp>
      <p:sp>
        <p:nvSpPr>
          <p:cNvPr id="68" name="TextBox 67">
            <a:extLst>
              <a:ext uri="{FF2B5EF4-FFF2-40B4-BE49-F238E27FC236}">
                <a16:creationId xmlns:a16="http://schemas.microsoft.com/office/drawing/2014/main" id="{102A8CFA-C397-93FE-BAEE-BDDEF213A35E}"/>
              </a:ext>
            </a:extLst>
          </p:cNvPr>
          <p:cNvSpPr txBox="1"/>
          <p:nvPr/>
        </p:nvSpPr>
        <p:spPr>
          <a:xfrm>
            <a:off x="6335345" y="5417930"/>
            <a:ext cx="357408" cy="276999"/>
          </a:xfrm>
          <a:prstGeom prst="rect">
            <a:avLst/>
          </a:prstGeom>
          <a:noFill/>
        </p:spPr>
        <p:txBody>
          <a:bodyPr wrap="square" rtlCol="0">
            <a:spAutoFit/>
          </a:bodyPr>
          <a:lstStyle/>
          <a:p>
            <a:r>
              <a:rPr lang="en-US" sz="1200" dirty="0">
                <a:latin typeface="+mn-lt"/>
              </a:rPr>
              <a:t>12</a:t>
            </a:r>
            <a:endParaRPr lang="en-US" dirty="0">
              <a:latin typeface="+mn-lt"/>
            </a:endParaRPr>
          </a:p>
        </p:txBody>
      </p:sp>
      <p:sp>
        <p:nvSpPr>
          <p:cNvPr id="69" name="TextBox 68">
            <a:extLst>
              <a:ext uri="{FF2B5EF4-FFF2-40B4-BE49-F238E27FC236}">
                <a16:creationId xmlns:a16="http://schemas.microsoft.com/office/drawing/2014/main" id="{6376730B-112E-6320-C4EE-462BA949D4B5}"/>
              </a:ext>
            </a:extLst>
          </p:cNvPr>
          <p:cNvSpPr txBox="1"/>
          <p:nvPr/>
        </p:nvSpPr>
        <p:spPr>
          <a:xfrm>
            <a:off x="7449102" y="5417930"/>
            <a:ext cx="357408" cy="276999"/>
          </a:xfrm>
          <a:prstGeom prst="rect">
            <a:avLst/>
          </a:prstGeom>
          <a:noFill/>
        </p:spPr>
        <p:txBody>
          <a:bodyPr wrap="square" rtlCol="0">
            <a:spAutoFit/>
          </a:bodyPr>
          <a:lstStyle/>
          <a:p>
            <a:r>
              <a:rPr lang="en-US" sz="1200" dirty="0">
                <a:latin typeface="+mn-lt"/>
              </a:rPr>
              <a:t>14</a:t>
            </a:r>
            <a:endParaRPr lang="en-US" dirty="0">
              <a:latin typeface="+mn-lt"/>
            </a:endParaRPr>
          </a:p>
        </p:txBody>
      </p:sp>
      <p:sp>
        <p:nvSpPr>
          <p:cNvPr id="70" name="TextBox 69">
            <a:extLst>
              <a:ext uri="{FF2B5EF4-FFF2-40B4-BE49-F238E27FC236}">
                <a16:creationId xmlns:a16="http://schemas.microsoft.com/office/drawing/2014/main" id="{96AAD6BD-0718-56AC-6879-1852B34D800D}"/>
              </a:ext>
            </a:extLst>
          </p:cNvPr>
          <p:cNvSpPr txBox="1"/>
          <p:nvPr/>
        </p:nvSpPr>
        <p:spPr>
          <a:xfrm>
            <a:off x="5054901" y="5597649"/>
            <a:ext cx="1804907" cy="307777"/>
          </a:xfrm>
          <a:prstGeom prst="rect">
            <a:avLst/>
          </a:prstGeom>
          <a:noFill/>
        </p:spPr>
        <p:txBody>
          <a:bodyPr wrap="square" rtlCol="0">
            <a:spAutoFit/>
          </a:bodyPr>
          <a:lstStyle/>
          <a:p>
            <a:r>
              <a:rPr lang="en-US" sz="1400" dirty="0">
                <a:latin typeface="+mn-lt"/>
              </a:rPr>
              <a:t>Daily Hours Worked</a:t>
            </a:r>
          </a:p>
        </p:txBody>
      </p:sp>
      <p:cxnSp>
        <p:nvCxnSpPr>
          <p:cNvPr id="71" name="Straight Connector 70">
            <a:extLst>
              <a:ext uri="{FF2B5EF4-FFF2-40B4-BE49-F238E27FC236}">
                <a16:creationId xmlns:a16="http://schemas.microsoft.com/office/drawing/2014/main" id="{37B155B7-D999-FFB0-C6CB-4C8CBF34C74C}"/>
              </a:ext>
            </a:extLst>
          </p:cNvPr>
          <p:cNvCxnSpPr/>
          <p:nvPr/>
        </p:nvCxnSpPr>
        <p:spPr bwMode="auto">
          <a:xfrm rot="16200000">
            <a:off x="3694425" y="5165349"/>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a:extLst>
              <a:ext uri="{FF2B5EF4-FFF2-40B4-BE49-F238E27FC236}">
                <a16:creationId xmlns:a16="http://schemas.microsoft.com/office/drawing/2014/main" id="{F1815C79-8728-740E-8F44-A788EC016E31}"/>
              </a:ext>
            </a:extLst>
          </p:cNvPr>
          <p:cNvCxnSpPr/>
          <p:nvPr/>
        </p:nvCxnSpPr>
        <p:spPr bwMode="auto">
          <a:xfrm rot="16200000">
            <a:off x="3694425" y="4536294"/>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0BA42675-B697-6D4A-1355-8C51D57B2E24}"/>
              </a:ext>
            </a:extLst>
          </p:cNvPr>
          <p:cNvCxnSpPr/>
          <p:nvPr/>
        </p:nvCxnSpPr>
        <p:spPr bwMode="auto">
          <a:xfrm rot="16200000">
            <a:off x="3694425" y="39040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A4A38450-8BC1-52E1-0826-F1992E381AA1}"/>
              </a:ext>
            </a:extLst>
          </p:cNvPr>
          <p:cNvCxnSpPr/>
          <p:nvPr/>
        </p:nvCxnSpPr>
        <p:spPr bwMode="auto">
          <a:xfrm rot="16200000">
            <a:off x="3694425" y="3288437"/>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6FB36F56-FA47-51CC-AEAA-BCD0D733E226}"/>
              </a:ext>
            </a:extLst>
          </p:cNvPr>
          <p:cNvCxnSpPr/>
          <p:nvPr/>
        </p:nvCxnSpPr>
        <p:spPr bwMode="auto">
          <a:xfrm rot="16200000">
            <a:off x="3694425" y="266494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F55A941C-C10A-FF0D-A143-299592A97029}"/>
              </a:ext>
            </a:extLst>
          </p:cNvPr>
          <p:cNvCxnSpPr/>
          <p:nvPr/>
        </p:nvCxnSpPr>
        <p:spPr bwMode="auto">
          <a:xfrm rot="16200000">
            <a:off x="3694425" y="2045413"/>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76">
            <a:extLst>
              <a:ext uri="{FF2B5EF4-FFF2-40B4-BE49-F238E27FC236}">
                <a16:creationId xmlns:a16="http://schemas.microsoft.com/office/drawing/2014/main" id="{CF22FCE2-BF21-7D1C-C9AC-EF435B09A387}"/>
              </a:ext>
            </a:extLst>
          </p:cNvPr>
          <p:cNvSpPr txBox="1"/>
          <p:nvPr/>
        </p:nvSpPr>
        <p:spPr>
          <a:xfrm>
            <a:off x="3395420" y="5096551"/>
            <a:ext cx="248144" cy="276999"/>
          </a:xfrm>
          <a:prstGeom prst="rect">
            <a:avLst/>
          </a:prstGeom>
          <a:noFill/>
        </p:spPr>
        <p:txBody>
          <a:bodyPr wrap="square" rtlCol="0">
            <a:spAutoFit/>
          </a:bodyPr>
          <a:lstStyle/>
          <a:p>
            <a:r>
              <a:rPr lang="en-US" sz="1200" dirty="0">
                <a:latin typeface="+mn-lt"/>
              </a:rPr>
              <a:t>0</a:t>
            </a:r>
            <a:endParaRPr lang="en-US" dirty="0">
              <a:latin typeface="+mn-lt"/>
            </a:endParaRPr>
          </a:p>
        </p:txBody>
      </p:sp>
      <p:sp>
        <p:nvSpPr>
          <p:cNvPr id="80" name="TextBox 79">
            <a:extLst>
              <a:ext uri="{FF2B5EF4-FFF2-40B4-BE49-F238E27FC236}">
                <a16:creationId xmlns:a16="http://schemas.microsoft.com/office/drawing/2014/main" id="{D4A1D086-09F9-67D2-27C3-9CD5D6998320}"/>
              </a:ext>
            </a:extLst>
          </p:cNvPr>
          <p:cNvSpPr txBox="1"/>
          <p:nvPr/>
        </p:nvSpPr>
        <p:spPr>
          <a:xfrm>
            <a:off x="3395420" y="4501524"/>
            <a:ext cx="248144" cy="276999"/>
          </a:xfrm>
          <a:prstGeom prst="rect">
            <a:avLst/>
          </a:prstGeom>
          <a:noFill/>
        </p:spPr>
        <p:txBody>
          <a:bodyPr wrap="square" rtlCol="0">
            <a:spAutoFit/>
          </a:bodyPr>
          <a:lstStyle/>
          <a:p>
            <a:r>
              <a:rPr lang="en-US" sz="1200" dirty="0">
                <a:latin typeface="+mn-lt"/>
              </a:rPr>
              <a:t>1</a:t>
            </a:r>
            <a:endParaRPr lang="en-US" dirty="0">
              <a:latin typeface="+mn-lt"/>
            </a:endParaRPr>
          </a:p>
        </p:txBody>
      </p:sp>
      <p:sp>
        <p:nvSpPr>
          <p:cNvPr id="81" name="TextBox 80">
            <a:extLst>
              <a:ext uri="{FF2B5EF4-FFF2-40B4-BE49-F238E27FC236}">
                <a16:creationId xmlns:a16="http://schemas.microsoft.com/office/drawing/2014/main" id="{DA7B53A4-4014-A4A3-36D1-87E9F0B8C3AA}"/>
              </a:ext>
            </a:extLst>
          </p:cNvPr>
          <p:cNvSpPr txBox="1"/>
          <p:nvPr/>
        </p:nvSpPr>
        <p:spPr>
          <a:xfrm>
            <a:off x="3395420" y="3878601"/>
            <a:ext cx="248144" cy="276999"/>
          </a:xfrm>
          <a:prstGeom prst="rect">
            <a:avLst/>
          </a:prstGeom>
          <a:noFill/>
        </p:spPr>
        <p:txBody>
          <a:bodyPr wrap="square" rtlCol="0">
            <a:spAutoFit/>
          </a:bodyPr>
          <a:lstStyle/>
          <a:p>
            <a:r>
              <a:rPr lang="en-US" sz="1200" dirty="0">
                <a:latin typeface="+mn-lt"/>
              </a:rPr>
              <a:t>2</a:t>
            </a:r>
            <a:endParaRPr lang="en-US" dirty="0">
              <a:latin typeface="+mn-lt"/>
            </a:endParaRPr>
          </a:p>
        </p:txBody>
      </p:sp>
      <p:sp>
        <p:nvSpPr>
          <p:cNvPr id="82" name="TextBox 81">
            <a:extLst>
              <a:ext uri="{FF2B5EF4-FFF2-40B4-BE49-F238E27FC236}">
                <a16:creationId xmlns:a16="http://schemas.microsoft.com/office/drawing/2014/main" id="{B1F26BE1-E8A6-E2C9-98AD-B4B03B285FB3}"/>
              </a:ext>
            </a:extLst>
          </p:cNvPr>
          <p:cNvSpPr txBox="1"/>
          <p:nvPr/>
        </p:nvSpPr>
        <p:spPr>
          <a:xfrm>
            <a:off x="3395420" y="3246310"/>
            <a:ext cx="248144" cy="276999"/>
          </a:xfrm>
          <a:prstGeom prst="rect">
            <a:avLst/>
          </a:prstGeom>
          <a:noFill/>
        </p:spPr>
        <p:txBody>
          <a:bodyPr wrap="square" rtlCol="0">
            <a:spAutoFit/>
          </a:bodyPr>
          <a:lstStyle/>
          <a:p>
            <a:r>
              <a:rPr lang="en-US" sz="1200" dirty="0">
                <a:latin typeface="+mn-lt"/>
              </a:rPr>
              <a:t>3</a:t>
            </a:r>
            <a:endParaRPr lang="en-US" dirty="0">
              <a:latin typeface="+mn-lt"/>
            </a:endParaRPr>
          </a:p>
        </p:txBody>
      </p:sp>
      <p:sp>
        <p:nvSpPr>
          <p:cNvPr id="83" name="TextBox 82">
            <a:extLst>
              <a:ext uri="{FF2B5EF4-FFF2-40B4-BE49-F238E27FC236}">
                <a16:creationId xmlns:a16="http://schemas.microsoft.com/office/drawing/2014/main" id="{8A73EE26-46A8-0A3A-DADE-6CE3C6DEB08A}"/>
              </a:ext>
            </a:extLst>
          </p:cNvPr>
          <p:cNvSpPr txBox="1"/>
          <p:nvPr/>
        </p:nvSpPr>
        <p:spPr>
          <a:xfrm>
            <a:off x="3395420" y="2632402"/>
            <a:ext cx="248144" cy="276999"/>
          </a:xfrm>
          <a:prstGeom prst="rect">
            <a:avLst/>
          </a:prstGeom>
          <a:noFill/>
        </p:spPr>
        <p:txBody>
          <a:bodyPr wrap="square" rtlCol="0">
            <a:spAutoFit/>
          </a:bodyPr>
          <a:lstStyle/>
          <a:p>
            <a:r>
              <a:rPr lang="en-US" sz="1200" dirty="0">
                <a:latin typeface="+mn-lt"/>
              </a:rPr>
              <a:t>4</a:t>
            </a:r>
            <a:endParaRPr lang="en-US" dirty="0">
              <a:latin typeface="+mn-lt"/>
            </a:endParaRPr>
          </a:p>
        </p:txBody>
      </p:sp>
      <p:sp>
        <p:nvSpPr>
          <p:cNvPr id="84" name="TextBox 83">
            <a:extLst>
              <a:ext uri="{FF2B5EF4-FFF2-40B4-BE49-F238E27FC236}">
                <a16:creationId xmlns:a16="http://schemas.microsoft.com/office/drawing/2014/main" id="{BC500B24-8EC8-CFB3-BC83-567571C3BA40}"/>
              </a:ext>
            </a:extLst>
          </p:cNvPr>
          <p:cNvSpPr txBox="1"/>
          <p:nvPr/>
        </p:nvSpPr>
        <p:spPr>
          <a:xfrm>
            <a:off x="3395420" y="1990226"/>
            <a:ext cx="248144" cy="276999"/>
          </a:xfrm>
          <a:prstGeom prst="rect">
            <a:avLst/>
          </a:prstGeom>
          <a:noFill/>
        </p:spPr>
        <p:txBody>
          <a:bodyPr wrap="square" rtlCol="0">
            <a:spAutoFit/>
          </a:bodyPr>
          <a:lstStyle/>
          <a:p>
            <a:r>
              <a:rPr lang="en-US" sz="1200" dirty="0">
                <a:latin typeface="+mn-lt"/>
              </a:rPr>
              <a:t>5</a:t>
            </a:r>
            <a:endParaRPr lang="en-US" dirty="0">
              <a:latin typeface="+mn-lt"/>
            </a:endParaRPr>
          </a:p>
        </p:txBody>
      </p:sp>
      <p:cxnSp>
        <p:nvCxnSpPr>
          <p:cNvPr id="85" name="Straight Connector 84">
            <a:extLst>
              <a:ext uri="{FF2B5EF4-FFF2-40B4-BE49-F238E27FC236}">
                <a16:creationId xmlns:a16="http://schemas.microsoft.com/office/drawing/2014/main" id="{05D40E31-8D30-3DC2-C06F-1D93484F14E0}"/>
              </a:ext>
            </a:extLst>
          </p:cNvPr>
          <p:cNvCxnSpPr/>
          <p:nvPr/>
        </p:nvCxnSpPr>
        <p:spPr bwMode="auto">
          <a:xfrm>
            <a:off x="3694425" y="3324860"/>
            <a:ext cx="4483528" cy="349919"/>
          </a:xfrm>
          <a:prstGeom prst="line">
            <a:avLst/>
          </a:prstGeom>
          <a:solidFill>
            <a:schemeClr val="accent1"/>
          </a:solidFill>
          <a:ln w="25400" cap="flat" cmpd="sng" algn="ctr">
            <a:solidFill>
              <a:srgbClr val="C00000"/>
            </a:solidFill>
            <a:prstDash val="dash"/>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Box 85">
            <a:extLst>
              <a:ext uri="{FF2B5EF4-FFF2-40B4-BE49-F238E27FC236}">
                <a16:creationId xmlns:a16="http://schemas.microsoft.com/office/drawing/2014/main" id="{16C135A8-0B52-B93E-CC2C-6EA1D9194B90}"/>
              </a:ext>
            </a:extLst>
          </p:cNvPr>
          <p:cNvSpPr txBox="1"/>
          <p:nvPr/>
        </p:nvSpPr>
        <p:spPr>
          <a:xfrm>
            <a:off x="6282566" y="2557406"/>
            <a:ext cx="1300356" cy="369332"/>
          </a:xfrm>
          <a:prstGeom prst="rect">
            <a:avLst/>
          </a:prstGeom>
          <a:solidFill>
            <a:srgbClr val="C00000"/>
          </a:solidFill>
          <a:ln w="12700">
            <a:solidFill>
              <a:schemeClr val="tx1"/>
            </a:solidFill>
          </a:ln>
        </p:spPr>
        <p:txBody>
          <a:bodyPr wrap="none" rtlCol="0">
            <a:spAutoFit/>
          </a:bodyPr>
          <a:lstStyle/>
          <a:p>
            <a:pPr algn="ctr"/>
            <a:r>
              <a:rPr lang="en-US" b="1" dirty="0">
                <a:solidFill>
                  <a:schemeClr val="bg1"/>
                </a:solidFill>
              </a:rPr>
              <a:t>Individuals</a:t>
            </a:r>
          </a:p>
        </p:txBody>
      </p:sp>
      <p:sp>
        <p:nvSpPr>
          <p:cNvPr id="87" name="TextBox 86">
            <a:extLst>
              <a:ext uri="{FF2B5EF4-FFF2-40B4-BE49-F238E27FC236}">
                <a16:creationId xmlns:a16="http://schemas.microsoft.com/office/drawing/2014/main" id="{B602359A-E32F-7672-ABB4-66DD99AD9B2A}"/>
              </a:ext>
            </a:extLst>
          </p:cNvPr>
          <p:cNvSpPr txBox="1"/>
          <p:nvPr/>
        </p:nvSpPr>
        <p:spPr>
          <a:xfrm rot="16200000">
            <a:off x="2452993" y="3539555"/>
            <a:ext cx="1804907" cy="307777"/>
          </a:xfrm>
          <a:prstGeom prst="rect">
            <a:avLst/>
          </a:prstGeom>
          <a:noFill/>
        </p:spPr>
        <p:txBody>
          <a:bodyPr wrap="square" rtlCol="0">
            <a:spAutoFit/>
          </a:bodyPr>
          <a:lstStyle/>
          <a:p>
            <a:pPr algn="ctr"/>
            <a:r>
              <a:rPr lang="en-US" sz="1400" dirty="0">
                <a:latin typeface="+mn-lt"/>
              </a:rPr>
              <a:t>Well-Being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3E2FD1-7396-11D9-A5F0-CA803BDF6AAD}"/>
                  </a:ext>
                </a:extLst>
              </p:cNvPr>
              <p:cNvSpPr txBox="1"/>
              <p:nvPr/>
            </p:nvSpPr>
            <p:spPr>
              <a:xfrm>
                <a:off x="8306517" y="3434502"/>
                <a:ext cx="2379306"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𝑖𝑛𝑑𝑖𝑣𝑖𝑑𝑢𝑎𝑙</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-.17</a:t>
                </a:r>
              </a:p>
            </p:txBody>
          </p:sp>
        </mc:Choice>
        <mc:Fallback xmlns="">
          <p:sp>
            <p:nvSpPr>
              <p:cNvPr id="88" name="TextBox 87">
                <a:extLst>
                  <a:ext uri="{FF2B5EF4-FFF2-40B4-BE49-F238E27FC236}">
                    <a16:creationId xmlns:a16="http://schemas.microsoft.com/office/drawing/2014/main" id="{2E3E2FD1-7396-11D9-A5F0-CA803BDF6AAD}"/>
                  </a:ext>
                </a:extLst>
              </p:cNvPr>
              <p:cNvSpPr txBox="1">
                <a:spLocks noRot="1" noChangeAspect="1" noMove="1" noResize="1" noEditPoints="1" noAdjustHandles="1" noChangeArrowheads="1" noChangeShapeType="1" noTextEdit="1"/>
              </p:cNvSpPr>
              <p:nvPr/>
            </p:nvSpPr>
            <p:spPr>
              <a:xfrm>
                <a:off x="8306517" y="3434502"/>
                <a:ext cx="2379306" cy="369332"/>
              </a:xfrm>
              <a:prstGeom prst="rect">
                <a:avLst/>
              </a:prstGeom>
              <a:blipFill>
                <a:blip r:embed="rId2"/>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DF1E31A-3C0F-FB30-430C-F69EA3B933B1}"/>
                  </a:ext>
                </a:extLst>
              </p:cNvPr>
              <p:cNvSpPr txBox="1"/>
              <p:nvPr/>
            </p:nvSpPr>
            <p:spPr>
              <a:xfrm>
                <a:off x="169890" y="1954390"/>
                <a:ext cx="3031667" cy="41549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𝑛</m:t>
                          </m:r>
                        </m:e>
                        <m:sub>
                          <m:r>
                            <a:rPr lang="en-US" sz="2100" b="0" i="1" smtClean="0">
                              <a:latin typeface="Cambria Math" panose="02040503050406030204" pitchFamily="18" charset="0"/>
                            </a:rPr>
                            <m:t>𝑖𝑛𝑑𝑖𝑣𝑖𝑑𝑢𝑎𝑙</m:t>
                          </m:r>
                          <m:r>
                            <a:rPr lang="en-US" sz="2100" b="0" i="1" smtClean="0">
                              <a:latin typeface="Cambria Math" panose="02040503050406030204" pitchFamily="18" charset="0"/>
                            </a:rPr>
                            <m:t>−</m:t>
                          </m:r>
                          <m:r>
                            <a:rPr lang="en-US" sz="2100" b="0" i="1" smtClean="0">
                              <a:latin typeface="Cambria Math" panose="02040503050406030204" pitchFamily="18" charset="0"/>
                            </a:rPr>
                            <m:t>𝑙𝑒𝑣𝑒𝑙</m:t>
                          </m:r>
                        </m:sub>
                      </m:sSub>
                      <m:r>
                        <a:rPr lang="en-US" sz="2100" b="0" i="1" smtClean="0">
                          <a:latin typeface="Cambria Math" panose="02040503050406030204" pitchFamily="18" charset="0"/>
                        </a:rPr>
                        <m:t>=7,382</m:t>
                      </m:r>
                    </m:oMath>
                  </m:oMathPara>
                </a14:m>
                <a:endParaRPr lang="en-US" sz="2100" i="1" dirty="0"/>
              </a:p>
            </p:txBody>
          </p:sp>
        </mc:Choice>
        <mc:Fallback xmlns="">
          <p:sp>
            <p:nvSpPr>
              <p:cNvPr id="89" name="TextBox 88">
                <a:extLst>
                  <a:ext uri="{FF2B5EF4-FFF2-40B4-BE49-F238E27FC236}">
                    <a16:creationId xmlns:a16="http://schemas.microsoft.com/office/drawing/2014/main" id="{2DF1E31A-3C0F-FB30-430C-F69EA3B933B1}"/>
                  </a:ext>
                </a:extLst>
              </p:cNvPr>
              <p:cNvSpPr txBox="1">
                <a:spLocks noRot="1" noChangeAspect="1" noMove="1" noResize="1" noEditPoints="1" noAdjustHandles="1" noChangeArrowheads="1" noChangeShapeType="1" noTextEdit="1"/>
              </p:cNvSpPr>
              <p:nvPr/>
            </p:nvSpPr>
            <p:spPr>
              <a:xfrm>
                <a:off x="169890" y="1954390"/>
                <a:ext cx="3031667" cy="415498"/>
              </a:xfrm>
              <a:prstGeom prst="rect">
                <a:avLst/>
              </a:prstGeom>
              <a:blipFill>
                <a:blip r:embed="rId3"/>
                <a:stretch>
                  <a:fillRect b="-4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07615DC-F407-ECF5-D7C2-B8BAB021CF74}"/>
                  </a:ext>
                </a:extLst>
              </p:cNvPr>
              <p:cNvSpPr txBox="1"/>
              <p:nvPr/>
            </p:nvSpPr>
            <p:spPr>
              <a:xfrm>
                <a:off x="8306517" y="3826394"/>
                <a:ext cx="2379306" cy="39190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𝑔𝑟𝑜𝑢𝑝</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-.67</a:t>
                </a:r>
              </a:p>
            </p:txBody>
          </p:sp>
        </mc:Choice>
        <mc:Fallback xmlns="">
          <p:sp>
            <p:nvSpPr>
              <p:cNvPr id="90" name="TextBox 89">
                <a:extLst>
                  <a:ext uri="{FF2B5EF4-FFF2-40B4-BE49-F238E27FC236}">
                    <a16:creationId xmlns:a16="http://schemas.microsoft.com/office/drawing/2014/main" id="{C07615DC-F407-ECF5-D7C2-B8BAB021CF74}"/>
                  </a:ext>
                </a:extLst>
              </p:cNvPr>
              <p:cNvSpPr txBox="1">
                <a:spLocks noRot="1" noChangeAspect="1" noMove="1" noResize="1" noEditPoints="1" noAdjustHandles="1" noChangeArrowheads="1" noChangeShapeType="1" noTextEdit="1"/>
              </p:cNvSpPr>
              <p:nvPr/>
            </p:nvSpPr>
            <p:spPr>
              <a:xfrm>
                <a:off x="8306517" y="3826394"/>
                <a:ext cx="2379306" cy="391902"/>
              </a:xfrm>
              <a:prstGeom prst="rect">
                <a:avLst/>
              </a:prstGeom>
              <a:blipFill>
                <a:blip r:embed="rId4"/>
                <a:stretch>
                  <a:fillRect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D72BB44-6469-4037-97B5-563501AEB008}"/>
                  </a:ext>
                </a:extLst>
              </p:cNvPr>
              <p:cNvSpPr txBox="1"/>
              <p:nvPr/>
            </p:nvSpPr>
            <p:spPr>
              <a:xfrm>
                <a:off x="169890" y="2448913"/>
                <a:ext cx="3031667" cy="44172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𝑛</m:t>
                          </m:r>
                        </m:e>
                        <m:sub>
                          <m:r>
                            <a:rPr lang="en-US" sz="2100" b="0" i="1" smtClean="0">
                              <a:latin typeface="Cambria Math" panose="02040503050406030204" pitchFamily="18" charset="0"/>
                            </a:rPr>
                            <m:t>𝑔𝑟𝑜𝑢𝑝</m:t>
                          </m:r>
                          <m:r>
                            <a:rPr lang="en-US" sz="2100" b="0" i="1" smtClean="0">
                              <a:latin typeface="Cambria Math" panose="02040503050406030204" pitchFamily="18" charset="0"/>
                            </a:rPr>
                            <m:t>−</m:t>
                          </m:r>
                          <m:r>
                            <a:rPr lang="en-US" sz="2100" b="0" i="1" smtClean="0">
                              <a:latin typeface="Cambria Math" panose="02040503050406030204" pitchFamily="18" charset="0"/>
                            </a:rPr>
                            <m:t>𝑙𝑒𝑣𝑒𝑙</m:t>
                          </m:r>
                        </m:sub>
                      </m:sSub>
                      <m:r>
                        <a:rPr lang="en-US" sz="2100" b="0" i="1" smtClean="0">
                          <a:latin typeface="Cambria Math" panose="02040503050406030204" pitchFamily="18" charset="0"/>
                        </a:rPr>
                        <m:t>=99</m:t>
                      </m:r>
                    </m:oMath>
                  </m:oMathPara>
                </a14:m>
                <a:endParaRPr lang="en-US" sz="2100" i="1" dirty="0"/>
              </a:p>
            </p:txBody>
          </p:sp>
        </mc:Choice>
        <mc:Fallback xmlns="">
          <p:sp>
            <p:nvSpPr>
              <p:cNvPr id="91" name="TextBox 90">
                <a:extLst>
                  <a:ext uri="{FF2B5EF4-FFF2-40B4-BE49-F238E27FC236}">
                    <a16:creationId xmlns:a16="http://schemas.microsoft.com/office/drawing/2014/main" id="{0D72BB44-6469-4037-97B5-563501AEB008}"/>
                  </a:ext>
                </a:extLst>
              </p:cNvPr>
              <p:cNvSpPr txBox="1">
                <a:spLocks noRot="1" noChangeAspect="1" noMove="1" noResize="1" noEditPoints="1" noAdjustHandles="1" noChangeArrowheads="1" noChangeShapeType="1" noTextEdit="1"/>
              </p:cNvSpPr>
              <p:nvPr/>
            </p:nvSpPr>
            <p:spPr>
              <a:xfrm>
                <a:off x="169890" y="2448913"/>
                <a:ext cx="3031667" cy="441724"/>
              </a:xfrm>
              <a:prstGeom prst="rect">
                <a:avLst/>
              </a:prstGeom>
              <a:blipFill>
                <a:blip r:embed="rId5"/>
                <a:stretch>
                  <a:fillRect b="-6944"/>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86856D43-CEEB-F686-AD3F-B50D7FCA5CAE}"/>
              </a:ext>
            </a:extLst>
          </p:cNvPr>
          <p:cNvCxnSpPr/>
          <p:nvPr/>
        </p:nvCxnSpPr>
        <p:spPr bwMode="auto">
          <a:xfrm>
            <a:off x="3694425" y="3069771"/>
            <a:ext cx="4483527" cy="812592"/>
          </a:xfrm>
          <a:prstGeom prst="line">
            <a:avLst/>
          </a:prstGeom>
          <a:solidFill>
            <a:schemeClr val="accent1"/>
          </a:solidFill>
          <a:ln w="25400" cap="flat" cmpd="sng" algn="ctr">
            <a:solidFill>
              <a:schemeClr val="accent5"/>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Box 92">
            <a:extLst>
              <a:ext uri="{FF2B5EF4-FFF2-40B4-BE49-F238E27FC236}">
                <a16:creationId xmlns:a16="http://schemas.microsoft.com/office/drawing/2014/main" id="{264B5E06-861A-F6B1-BAC8-4F66CD01CF67}"/>
              </a:ext>
            </a:extLst>
          </p:cNvPr>
          <p:cNvSpPr txBox="1"/>
          <p:nvPr/>
        </p:nvSpPr>
        <p:spPr>
          <a:xfrm>
            <a:off x="6986955" y="4309275"/>
            <a:ext cx="924291" cy="369332"/>
          </a:xfrm>
          <a:prstGeom prst="rect">
            <a:avLst/>
          </a:prstGeom>
          <a:solidFill>
            <a:schemeClr val="accent2">
              <a:lumMod val="50000"/>
            </a:schemeClr>
          </a:solidFill>
          <a:ln w="12700">
            <a:solidFill>
              <a:schemeClr val="tx1"/>
            </a:solidFill>
          </a:ln>
        </p:spPr>
        <p:txBody>
          <a:bodyPr wrap="none" rtlCol="0">
            <a:spAutoFit/>
          </a:bodyPr>
          <a:lstStyle/>
          <a:p>
            <a:pPr algn="ctr"/>
            <a:r>
              <a:rPr lang="en-US" b="1" dirty="0">
                <a:solidFill>
                  <a:schemeClr val="bg1"/>
                </a:solidFill>
              </a:rPr>
              <a:t>Groups</a:t>
            </a:r>
          </a:p>
        </p:txBody>
      </p:sp>
    </p:spTree>
    <p:extLst>
      <p:ext uri="{BB962C8B-B14F-4D97-AF65-F5344CB8AC3E}">
        <p14:creationId xmlns:p14="http://schemas.microsoft.com/office/powerpoint/2010/main" val="42221483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1"/>
          </p:nvPr>
        </p:nvSpPr>
        <p:spPr/>
        <p:txBody>
          <a:bodyPr/>
          <a:lstStyle/>
          <a:p>
            <a:pPr>
              <a:defRPr/>
            </a:pPr>
            <a:r>
              <a:rPr lang="en-US"/>
              <a:t>Bliese Slides</a:t>
            </a:r>
          </a:p>
        </p:txBody>
      </p:sp>
      <p:sp>
        <p:nvSpPr>
          <p:cNvPr id="8"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CCD3EE36-2588-4A44-8CB5-7B2A2B81F22C}" type="slidenum">
              <a:rPr lang="en-US" altLang="en-US">
                <a:latin typeface="Arial" panose="020B0604020202020204" pitchFamily="34" charset="0"/>
              </a:rPr>
              <a:pPr/>
              <a:t>130</a:t>
            </a:fld>
            <a:endParaRPr lang="en-US" altLang="en-US">
              <a:latin typeface="Arial" panose="020B0604020202020204" pitchFamily="34" charset="0"/>
            </a:endParaRPr>
          </a:p>
        </p:txBody>
      </p:sp>
      <p:sp>
        <p:nvSpPr>
          <p:cNvPr id="148485" name="Rectangle 2"/>
          <p:cNvSpPr>
            <a:spLocks noGrp="1" noChangeArrowheads="1"/>
          </p:cNvSpPr>
          <p:nvPr>
            <p:ph type="title"/>
          </p:nvPr>
        </p:nvSpPr>
        <p:spPr/>
        <p:txBody>
          <a:bodyPr/>
          <a:lstStyle/>
          <a:p>
            <a:r>
              <a:rPr lang="en-US" altLang="en-US"/>
              <a:t>Mixed Effects Models</a:t>
            </a:r>
          </a:p>
        </p:txBody>
      </p:sp>
      <p:sp>
        <p:nvSpPr>
          <p:cNvPr id="148486" name="Text Box 4"/>
          <p:cNvSpPr txBox="1">
            <a:spLocks noChangeArrowheads="1"/>
          </p:cNvSpPr>
          <p:nvPr/>
        </p:nvSpPr>
        <p:spPr bwMode="auto">
          <a:xfrm>
            <a:off x="4148138" y="5327650"/>
            <a:ext cx="4233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From Kreft &amp; De leeuw (1998)</a:t>
            </a:r>
          </a:p>
        </p:txBody>
      </p:sp>
      <p:sp>
        <p:nvSpPr>
          <p:cNvPr id="148487" name="Text Box 7"/>
          <p:cNvSpPr txBox="1">
            <a:spLocks noChangeArrowheads="1"/>
          </p:cNvSpPr>
          <p:nvPr/>
        </p:nvSpPr>
        <p:spPr bwMode="auto">
          <a:xfrm>
            <a:off x="3288112" y="1793876"/>
            <a:ext cx="56300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Assumptions of traditional linear models</a:t>
            </a:r>
          </a:p>
          <a:p>
            <a:pPr algn="ctr">
              <a:spcBef>
                <a:spcPct val="0"/>
              </a:spcBef>
              <a:buFontTx/>
              <a:buNone/>
            </a:pPr>
            <a:r>
              <a:rPr lang="en-US" altLang="en-US"/>
              <a:t>and multilevel models</a:t>
            </a:r>
          </a:p>
        </p:txBody>
      </p:sp>
      <p:graphicFrame>
        <p:nvGraphicFramePr>
          <p:cNvPr id="148488" name="Object 8"/>
          <p:cNvGraphicFramePr>
            <a:graphicFrameLocks noChangeAspect="1"/>
          </p:cNvGraphicFramePr>
          <p:nvPr/>
        </p:nvGraphicFramePr>
        <p:xfrm>
          <a:off x="2192338" y="2671763"/>
          <a:ext cx="8415337" cy="2339975"/>
        </p:xfrm>
        <a:graphic>
          <a:graphicData uri="http://schemas.openxmlformats.org/presentationml/2006/ole">
            <mc:AlternateContent xmlns:mc="http://schemas.openxmlformats.org/markup-compatibility/2006">
              <mc:Choice xmlns:v="urn:schemas-microsoft-com:vml" Requires="v">
                <p:oleObj name="Worksheet" r:id="rId2" imgW="9024842" imgH="2419219" progId="Excel.Sheet.8">
                  <p:embed/>
                </p:oleObj>
              </mc:Choice>
              <mc:Fallback>
                <p:oleObj name="Worksheet" r:id="rId2" imgW="9024842" imgH="2419219" progId="Excel.Sheet.8">
                  <p:embed/>
                  <p:pic>
                    <p:nvPicPr>
                      <p:cNvPr id="148488" name="Object 8"/>
                      <p:cNvPicPr>
                        <a:picLocks noChangeAspect="1" noChangeArrowheads="1"/>
                      </p:cNvPicPr>
                      <p:nvPr/>
                    </p:nvPicPr>
                    <p:blipFill>
                      <a:blip r:embed="rId3"/>
                      <a:srcRect/>
                      <a:stretch>
                        <a:fillRect/>
                      </a:stretch>
                    </p:blipFill>
                    <p:spPr bwMode="auto">
                      <a:xfrm>
                        <a:off x="2192338" y="2671763"/>
                        <a:ext cx="8415337"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8BC7CD29-E160-47AC-87CA-7BCF4E2856A4}" type="slidenum">
              <a:rPr lang="en-US" altLang="en-US">
                <a:latin typeface="Arial" panose="020B0604020202020204" pitchFamily="34" charset="0"/>
              </a:rPr>
              <a:pPr/>
              <a:t>131</a:t>
            </a:fld>
            <a:endParaRPr lang="en-US" altLang="en-US">
              <a:latin typeface="Arial" panose="020B0604020202020204" pitchFamily="34" charset="0"/>
            </a:endParaRPr>
          </a:p>
        </p:txBody>
      </p:sp>
      <p:sp>
        <p:nvSpPr>
          <p:cNvPr id="149509" name="Rectangle 1026"/>
          <p:cNvSpPr>
            <a:spLocks noGrp="1" noChangeArrowheads="1"/>
          </p:cNvSpPr>
          <p:nvPr>
            <p:ph type="title"/>
          </p:nvPr>
        </p:nvSpPr>
        <p:spPr/>
        <p:txBody>
          <a:bodyPr/>
          <a:lstStyle/>
          <a:p>
            <a:r>
              <a:rPr lang="en-US" altLang="en-US"/>
              <a:t>Mixed Effects Models</a:t>
            </a:r>
          </a:p>
        </p:txBody>
      </p:sp>
      <p:sp>
        <p:nvSpPr>
          <p:cNvPr id="149510" name="Rectangle 1027"/>
          <p:cNvSpPr>
            <a:spLocks noGrp="1" noChangeArrowheads="1"/>
          </p:cNvSpPr>
          <p:nvPr>
            <p:ph type="body" idx="1"/>
          </p:nvPr>
        </p:nvSpPr>
        <p:spPr/>
        <p:txBody>
          <a:bodyPr/>
          <a:lstStyle/>
          <a:p>
            <a:r>
              <a:rPr lang="en-US" altLang="en-US" dirty="0"/>
              <a:t>Multilevel random coefficient models build off of the idea of “slopes as outcomes” models and models the variance around intercepts and slopes</a:t>
            </a:r>
          </a:p>
          <a:p>
            <a:endParaRPr lang="en-US" altLang="en-US" dirty="0"/>
          </a:p>
          <a:p>
            <a:r>
              <a:rPr lang="en-US" altLang="en-US" dirty="0"/>
              <a:t>In Multilevel Random Coefficient Models, one tries to explain three key sources of variance</a:t>
            </a:r>
          </a:p>
          <a:p>
            <a:pPr lvl="1"/>
            <a:r>
              <a:rPr lang="en-US" altLang="en-US" dirty="0"/>
              <a:t>Within-group variance (</a:t>
            </a:r>
            <a:r>
              <a:rPr lang="en-US" altLang="en-US" dirty="0">
                <a:sym typeface="Symbol" panose="05050102010706020507" pitchFamily="18" charset="2"/>
              </a:rPr>
              <a:t></a:t>
            </a:r>
            <a:r>
              <a:rPr lang="en-US" altLang="en-US" baseline="30000" dirty="0">
                <a:sym typeface="Symbol" panose="05050102010706020507" pitchFamily="18" charset="2"/>
              </a:rPr>
              <a:t>2</a:t>
            </a:r>
            <a:r>
              <a:rPr lang="en-US" altLang="en-US" dirty="0">
                <a:sym typeface="Symbol" panose="05050102010706020507" pitchFamily="18" charset="2"/>
              </a:rPr>
              <a:t> or sigma-squared)</a:t>
            </a:r>
          </a:p>
          <a:p>
            <a:pPr lvl="1"/>
            <a:r>
              <a:rPr lang="en-US" altLang="en-US" dirty="0">
                <a:sym typeface="Symbol" panose="05050102010706020507" pitchFamily="18" charset="2"/>
              </a:rPr>
              <a:t>Between-group variance or intercept variance (</a:t>
            </a:r>
            <a:r>
              <a:rPr lang="en-US" altLang="en-US" baseline="-25000" dirty="0">
                <a:sym typeface="Symbol" panose="05050102010706020507" pitchFamily="18" charset="2"/>
              </a:rPr>
              <a:t>00 </a:t>
            </a:r>
            <a:r>
              <a:rPr lang="en-US" altLang="en-US" dirty="0">
                <a:sym typeface="Symbol" panose="05050102010706020507" pitchFamily="18" charset="2"/>
              </a:rPr>
              <a:t>or tau)</a:t>
            </a:r>
          </a:p>
          <a:p>
            <a:pPr lvl="1"/>
            <a:r>
              <a:rPr lang="en-US" altLang="en-US" dirty="0">
                <a:sym typeface="Symbol" panose="05050102010706020507" pitchFamily="18" charset="2"/>
              </a:rPr>
              <a:t>Between-group slope variance </a:t>
            </a:r>
            <a:r>
              <a:rPr lang="en-US" altLang="en-US" baseline="-25000" dirty="0">
                <a:sym typeface="Symbol" panose="05050102010706020507" pitchFamily="18" charset="2"/>
              </a:rPr>
              <a:t>11</a:t>
            </a:r>
            <a:endParaRPr lang="en-US" altLang="en-US" dirty="0"/>
          </a:p>
          <a:p>
            <a:pPr lvl="1"/>
            <a:endParaRPr lang="en-US" altLang="en-US" dirty="0"/>
          </a:p>
          <a:p>
            <a:pPr lvl="1"/>
            <a:endParaRPr lang="en-US"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t>Bliese Slides</a:t>
            </a:r>
          </a:p>
        </p:txBody>
      </p:sp>
      <p:sp>
        <p:nvSpPr>
          <p:cNvPr id="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D2CD1F2-AD88-495D-8042-07430862DF39}" type="slidenum">
              <a:rPr lang="en-US" altLang="en-US">
                <a:latin typeface="Arial" panose="020B0604020202020204" pitchFamily="34" charset="0"/>
              </a:rPr>
              <a:pPr/>
              <a:t>132</a:t>
            </a:fld>
            <a:endParaRPr lang="en-US" altLang="en-US">
              <a:latin typeface="Arial" panose="020B0604020202020204" pitchFamily="34" charset="0"/>
            </a:endParaRPr>
          </a:p>
        </p:txBody>
      </p:sp>
      <p:pic>
        <p:nvPicPr>
          <p:cNvPr id="150533" name="Picture 13"/>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219325" y="2227133"/>
            <a:ext cx="3771900" cy="3759200"/>
          </a:xfr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150534" name="Rectangle 2"/>
          <p:cNvSpPr>
            <a:spLocks noGrp="1" noChangeArrowheads="1"/>
          </p:cNvSpPr>
          <p:nvPr>
            <p:ph type="title"/>
          </p:nvPr>
        </p:nvSpPr>
        <p:spPr/>
        <p:txBody>
          <a:bodyPr/>
          <a:lstStyle/>
          <a:p>
            <a:r>
              <a:rPr lang="en-US" altLang="en-US"/>
              <a:t>Mixed Effects Models</a:t>
            </a:r>
          </a:p>
        </p:txBody>
      </p:sp>
      <p:sp>
        <p:nvSpPr>
          <p:cNvPr id="150535" name="Rectangle 3"/>
          <p:cNvSpPr>
            <a:spLocks noGrp="1" noChangeArrowheads="1"/>
          </p:cNvSpPr>
          <p:nvPr>
            <p:ph type="body" idx="1"/>
          </p:nvPr>
        </p:nvSpPr>
        <p:spPr/>
        <p:txBody>
          <a:bodyPr/>
          <a:lstStyle/>
          <a:p>
            <a:r>
              <a:rPr lang="en-US" altLang="en-US"/>
              <a:t>Modeling within-group variance </a:t>
            </a:r>
            <a:r>
              <a:rPr lang="en-US" altLang="en-US">
                <a:sym typeface="Symbol" panose="05050102010706020507" pitchFamily="18" charset="2"/>
              </a:rPr>
              <a:t></a:t>
            </a:r>
            <a:r>
              <a:rPr lang="en-US" altLang="en-US" baseline="30000">
                <a:sym typeface="Symbol" panose="05050102010706020507" pitchFamily="18" charset="2"/>
              </a:rPr>
              <a:t>2</a:t>
            </a:r>
            <a:r>
              <a:rPr lang="en-US" altLang="en-US">
                <a:sym typeface="Symbol" panose="05050102010706020507" pitchFamily="18" charset="2"/>
              </a:rPr>
              <a:t> or sigma-squared</a:t>
            </a:r>
          </a:p>
          <a:p>
            <a:pPr lvl="1"/>
            <a:r>
              <a:rPr lang="en-US" altLang="en-US"/>
              <a:t>Can we explain individual variability within groups?</a:t>
            </a:r>
          </a:p>
        </p:txBody>
      </p:sp>
      <p:sp>
        <p:nvSpPr>
          <p:cNvPr id="150536" name="Text Box 5"/>
          <p:cNvSpPr txBox="1">
            <a:spLocks noChangeArrowheads="1"/>
          </p:cNvSpPr>
          <p:nvPr/>
        </p:nvSpPr>
        <p:spPr bwMode="auto">
          <a:xfrm>
            <a:off x="5256213" y="3459033"/>
            <a:ext cx="33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3600"/>
              <a:t>}</a:t>
            </a:r>
          </a:p>
        </p:txBody>
      </p:sp>
      <p:sp>
        <p:nvSpPr>
          <p:cNvPr id="150537" name="Line 8"/>
          <p:cNvSpPr>
            <a:spLocks noChangeShapeType="1"/>
          </p:cNvSpPr>
          <p:nvPr/>
        </p:nvSpPr>
        <p:spPr bwMode="auto">
          <a:xfrm>
            <a:off x="5581651" y="3820983"/>
            <a:ext cx="830263" cy="0"/>
          </a:xfrm>
          <a:prstGeom prst="line">
            <a:avLst/>
          </a:prstGeom>
          <a:noFill/>
          <a:ln w="12700">
            <a:solidFill>
              <a:schemeClr val="tx1"/>
            </a:solidFill>
            <a:round/>
            <a:headEnd type="triangle"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538" name="Rectangle 15"/>
          <p:cNvSpPr>
            <a:spLocks noChangeArrowheads="1"/>
          </p:cNvSpPr>
          <p:nvPr/>
        </p:nvSpPr>
        <p:spPr bwMode="auto">
          <a:xfrm>
            <a:off x="6472239" y="3606670"/>
            <a:ext cx="264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Variance of </a:t>
            </a:r>
            <a:r>
              <a:rPr lang="en-US" altLang="en-US" i="1"/>
              <a:t>r</a:t>
            </a:r>
            <a:r>
              <a:rPr lang="en-US" altLang="en-US" i="1" baseline="-25000"/>
              <a:t>ij</a:t>
            </a:r>
            <a:r>
              <a:rPr lang="en-US" altLang="en-US"/>
              <a:t> = </a:t>
            </a:r>
            <a:r>
              <a:rPr lang="en-US" altLang="en-US">
                <a:sym typeface="Symbol" panose="05050102010706020507" pitchFamily="18" charset="2"/>
              </a:rPr>
              <a:t></a:t>
            </a:r>
            <a:r>
              <a:rPr lang="en-US" altLang="en-US" baseline="30000">
                <a:sym typeface="Symbol" panose="05050102010706020507" pitchFamily="18" charset="2"/>
              </a:rPr>
              <a:t>2</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60" name="Picture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6" y="2546414"/>
            <a:ext cx="3389313"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a:spLocks noGrp="1"/>
          </p:cNvSpPr>
          <p:nvPr>
            <p:ph type="ftr" sz="quarter" idx="11"/>
          </p:nvPr>
        </p:nvSpPr>
        <p:spPr/>
        <p:txBody>
          <a:bodyPr/>
          <a:lstStyle/>
          <a:p>
            <a:pPr>
              <a:defRPr/>
            </a:pPr>
            <a:r>
              <a:rPr lang="en-US"/>
              <a:t>Bliese Slides</a:t>
            </a:r>
          </a:p>
        </p:txBody>
      </p:sp>
      <p:sp>
        <p:nvSpPr>
          <p:cNvPr id="9"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AD6D037-022C-454B-955B-7449A97C2289}" type="slidenum">
              <a:rPr lang="en-US" altLang="en-US">
                <a:latin typeface="Arial" panose="020B0604020202020204" pitchFamily="34" charset="0"/>
              </a:rPr>
              <a:pPr/>
              <a:t>133</a:t>
            </a:fld>
            <a:endParaRPr lang="en-US" altLang="en-US">
              <a:latin typeface="Arial" panose="020B0604020202020204" pitchFamily="34" charset="0"/>
            </a:endParaRPr>
          </a:p>
        </p:txBody>
      </p:sp>
      <p:sp>
        <p:nvSpPr>
          <p:cNvPr id="151557" name="Rectangle 1026"/>
          <p:cNvSpPr>
            <a:spLocks noGrp="1" noChangeArrowheads="1"/>
          </p:cNvSpPr>
          <p:nvPr>
            <p:ph type="title"/>
          </p:nvPr>
        </p:nvSpPr>
        <p:spPr/>
        <p:txBody>
          <a:bodyPr/>
          <a:lstStyle/>
          <a:p>
            <a:r>
              <a:rPr lang="en-US" altLang="en-US"/>
              <a:t>Mixed Effects Models</a:t>
            </a:r>
          </a:p>
        </p:txBody>
      </p:sp>
      <p:sp>
        <p:nvSpPr>
          <p:cNvPr id="151558" name="Rectangle 1027"/>
          <p:cNvSpPr>
            <a:spLocks noGrp="1" noChangeArrowheads="1"/>
          </p:cNvSpPr>
          <p:nvPr>
            <p:ph type="body" idx="1"/>
          </p:nvPr>
        </p:nvSpPr>
        <p:spPr/>
        <p:txBody>
          <a:bodyPr/>
          <a:lstStyle/>
          <a:p>
            <a:r>
              <a:rPr lang="en-US" altLang="en-US">
                <a:sym typeface="Symbol" panose="05050102010706020507" pitchFamily="18" charset="2"/>
              </a:rPr>
              <a:t>Between-group intercept variance (</a:t>
            </a:r>
            <a:r>
              <a:rPr lang="en-US" altLang="en-US" baseline="-25000">
                <a:sym typeface="Symbol" panose="05050102010706020507" pitchFamily="18" charset="2"/>
              </a:rPr>
              <a:t>00</a:t>
            </a:r>
            <a:r>
              <a:rPr lang="en-US" altLang="en-US">
                <a:sym typeface="Symbol" panose="05050102010706020507" pitchFamily="18" charset="2"/>
              </a:rPr>
              <a:t>)</a:t>
            </a:r>
          </a:p>
          <a:p>
            <a:pPr lvl="1"/>
            <a:r>
              <a:rPr lang="en-US" altLang="en-US"/>
              <a:t>Is the variance of the intercepts large enough to imply group mean differences?  If so what group-level factors predict these differences?</a:t>
            </a:r>
          </a:p>
        </p:txBody>
      </p:sp>
      <p:sp>
        <p:nvSpPr>
          <p:cNvPr id="151559" name="Text Box 1029"/>
          <p:cNvSpPr txBox="1">
            <a:spLocks noChangeArrowheads="1"/>
          </p:cNvSpPr>
          <p:nvPr/>
        </p:nvSpPr>
        <p:spPr bwMode="auto">
          <a:xfrm>
            <a:off x="6386514" y="4007298"/>
            <a:ext cx="320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3200" dirty="0"/>
              <a:t>}</a:t>
            </a:r>
            <a:endParaRPr lang="en-US" altLang="en-US" sz="3600" dirty="0"/>
          </a:p>
        </p:txBody>
      </p:sp>
      <p:sp>
        <p:nvSpPr>
          <p:cNvPr id="151561" name="Rectangle 2052"/>
          <p:cNvSpPr>
            <a:spLocks noChangeArrowheads="1"/>
          </p:cNvSpPr>
          <p:nvPr/>
        </p:nvSpPr>
        <p:spPr bwMode="auto">
          <a:xfrm>
            <a:off x="6700839" y="4121214"/>
            <a:ext cx="281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sym typeface="Symbol" panose="05050102010706020507" pitchFamily="18" charset="2"/>
              </a:rPr>
              <a:t>Variance of </a:t>
            </a:r>
            <a:r>
              <a:rPr lang="en-US" altLang="en-US" i="1"/>
              <a:t>u</a:t>
            </a:r>
            <a:r>
              <a:rPr lang="en-US" altLang="en-US" baseline="-25000"/>
              <a:t>0</a:t>
            </a:r>
            <a:r>
              <a:rPr lang="en-US" altLang="en-US" i="1" baseline="-25000"/>
              <a:t>j </a:t>
            </a:r>
            <a:r>
              <a:rPr lang="en-US" altLang="en-US"/>
              <a:t>= </a:t>
            </a:r>
            <a:r>
              <a:rPr lang="en-US" altLang="en-US">
                <a:solidFill>
                  <a:srgbClr val="000000"/>
                </a:solidFill>
                <a:sym typeface="Symbol" panose="05050102010706020507" pitchFamily="18" charset="2"/>
              </a:rPr>
              <a:t></a:t>
            </a:r>
            <a:r>
              <a:rPr lang="en-US" altLang="en-US" baseline="-25000">
                <a:solidFill>
                  <a:srgbClr val="000000"/>
                </a:solidFill>
              </a:rPr>
              <a:t>00</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p:txBody>
          <a:bodyPr/>
          <a:lstStyle/>
          <a:p>
            <a:pPr>
              <a:defRPr/>
            </a:pPr>
            <a:r>
              <a:rPr lang="en-US"/>
              <a:t>Bliese Slides</a:t>
            </a:r>
          </a:p>
        </p:txBody>
      </p:sp>
      <p:sp>
        <p:nvSpPr>
          <p:cNvPr id="11"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E8D83639-E9B6-43FD-8E00-4256464D4172}" type="slidenum">
              <a:rPr lang="en-US" altLang="en-US">
                <a:latin typeface="Arial" panose="020B0604020202020204" pitchFamily="34" charset="0"/>
              </a:rPr>
              <a:pPr/>
              <a:t>134</a:t>
            </a:fld>
            <a:endParaRPr lang="en-US" altLang="en-US">
              <a:latin typeface="Arial" panose="020B0604020202020204" pitchFamily="34" charset="0"/>
            </a:endParaRPr>
          </a:p>
        </p:txBody>
      </p:sp>
      <p:sp>
        <p:nvSpPr>
          <p:cNvPr id="152581" name="Rectangle 2"/>
          <p:cNvSpPr>
            <a:spLocks noGrp="1" noChangeArrowheads="1"/>
          </p:cNvSpPr>
          <p:nvPr>
            <p:ph type="title"/>
          </p:nvPr>
        </p:nvSpPr>
        <p:spPr/>
        <p:txBody>
          <a:bodyPr/>
          <a:lstStyle/>
          <a:p>
            <a:r>
              <a:rPr lang="en-US" altLang="en-US"/>
              <a:t>Mixed Effects Models</a:t>
            </a:r>
          </a:p>
        </p:txBody>
      </p:sp>
      <p:sp>
        <p:nvSpPr>
          <p:cNvPr id="152582" name="Rectangle 3"/>
          <p:cNvSpPr>
            <a:spLocks noGrp="1" noChangeArrowheads="1"/>
          </p:cNvSpPr>
          <p:nvPr>
            <p:ph type="body" idx="1"/>
          </p:nvPr>
        </p:nvSpPr>
        <p:spPr/>
        <p:txBody>
          <a:bodyPr/>
          <a:lstStyle/>
          <a:p>
            <a:r>
              <a:rPr lang="en-US" altLang="en-US">
                <a:sym typeface="Symbol" panose="05050102010706020507" pitchFamily="18" charset="2"/>
              </a:rPr>
              <a:t>Modeling between-group slope variance (</a:t>
            </a:r>
            <a:r>
              <a:rPr lang="en-US" altLang="en-US" baseline="-25000">
                <a:sym typeface="Symbol" panose="05050102010706020507" pitchFamily="18" charset="2"/>
              </a:rPr>
              <a:t>11</a:t>
            </a:r>
            <a:r>
              <a:rPr lang="en-US" altLang="en-US">
                <a:sym typeface="Symbol" panose="05050102010706020507" pitchFamily="18" charset="2"/>
              </a:rPr>
              <a:t>)</a:t>
            </a:r>
          </a:p>
          <a:p>
            <a:pPr lvl="1"/>
            <a:r>
              <a:rPr lang="en-US" altLang="en-US"/>
              <a:t>Is the variance of the IV-DV slopes among groups large enough to imply slope differences?   What group-level attributes predict these differences?</a:t>
            </a:r>
          </a:p>
        </p:txBody>
      </p:sp>
      <p:pic>
        <p:nvPicPr>
          <p:cNvPr id="1525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2770189"/>
            <a:ext cx="3416300" cy="34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584" name="Line 8"/>
          <p:cNvSpPr>
            <a:spLocks noChangeShapeType="1"/>
          </p:cNvSpPr>
          <p:nvPr/>
        </p:nvSpPr>
        <p:spPr bwMode="auto">
          <a:xfrm flipH="1" flipV="1">
            <a:off x="5589588" y="3800476"/>
            <a:ext cx="1084262" cy="593725"/>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585" name="Line 9"/>
          <p:cNvSpPr>
            <a:spLocks noChangeShapeType="1"/>
          </p:cNvSpPr>
          <p:nvPr/>
        </p:nvSpPr>
        <p:spPr bwMode="auto">
          <a:xfrm flipH="1">
            <a:off x="5599113" y="4524376"/>
            <a:ext cx="1065212" cy="561975"/>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586" name="Line 10"/>
          <p:cNvSpPr>
            <a:spLocks noChangeShapeType="1"/>
          </p:cNvSpPr>
          <p:nvPr/>
        </p:nvSpPr>
        <p:spPr bwMode="auto">
          <a:xfrm flipH="1" flipV="1">
            <a:off x="5759450" y="4443413"/>
            <a:ext cx="884238" cy="1111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587" name="Rectangle 11"/>
          <p:cNvSpPr>
            <a:spLocks noChangeArrowheads="1"/>
          </p:cNvSpPr>
          <p:nvPr/>
        </p:nvSpPr>
        <p:spPr bwMode="auto">
          <a:xfrm>
            <a:off x="6624639" y="4210050"/>
            <a:ext cx="2816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Variance of </a:t>
            </a:r>
            <a:r>
              <a:rPr lang="en-US" altLang="en-US" i="1"/>
              <a:t>u</a:t>
            </a:r>
            <a:r>
              <a:rPr lang="en-US" altLang="en-US" baseline="-25000"/>
              <a:t>1</a:t>
            </a:r>
            <a:r>
              <a:rPr lang="en-US" altLang="en-US" i="1" baseline="-25000"/>
              <a:t>j </a:t>
            </a:r>
            <a:r>
              <a:rPr lang="en-US" altLang="en-US"/>
              <a:t>= </a:t>
            </a:r>
            <a:r>
              <a:rPr lang="en-US" altLang="en-US">
                <a:solidFill>
                  <a:srgbClr val="000000"/>
                </a:solidFill>
                <a:sym typeface="Symbol" panose="05050102010706020507" pitchFamily="18" charset="2"/>
              </a:rPr>
              <a:t></a:t>
            </a:r>
            <a:r>
              <a:rPr lang="en-US" altLang="en-US" baseline="-25000">
                <a:solidFill>
                  <a:srgbClr val="000000"/>
                </a:solidFill>
              </a:rPr>
              <a:t>11</a:t>
            </a:r>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5E98BE1-90B3-43F3-A9A1-B8A1711329CD}" type="slidenum">
              <a:rPr lang="en-US" altLang="en-US">
                <a:latin typeface="Arial" panose="020B0604020202020204" pitchFamily="34" charset="0"/>
              </a:rPr>
              <a:pPr/>
              <a:t>135</a:t>
            </a:fld>
            <a:endParaRPr lang="en-US" altLang="en-US">
              <a:latin typeface="Arial" panose="020B0604020202020204" pitchFamily="34" charset="0"/>
            </a:endParaRPr>
          </a:p>
        </p:txBody>
      </p:sp>
      <p:sp>
        <p:nvSpPr>
          <p:cNvPr id="153605" name="Rectangle 2"/>
          <p:cNvSpPr>
            <a:spLocks noGrp="1" noChangeArrowheads="1"/>
          </p:cNvSpPr>
          <p:nvPr>
            <p:ph type="title"/>
          </p:nvPr>
        </p:nvSpPr>
        <p:spPr/>
        <p:txBody>
          <a:bodyPr/>
          <a:lstStyle/>
          <a:p>
            <a:r>
              <a:rPr lang="en-US" altLang="en-US"/>
              <a:t>Mixed Effects Models</a:t>
            </a:r>
          </a:p>
        </p:txBody>
      </p:sp>
      <p:sp>
        <p:nvSpPr>
          <p:cNvPr id="153606" name="Rectangle 3"/>
          <p:cNvSpPr>
            <a:spLocks noGrp="1" noChangeArrowheads="1"/>
          </p:cNvSpPr>
          <p:nvPr>
            <p:ph type="body" idx="1"/>
          </p:nvPr>
        </p:nvSpPr>
        <p:spPr/>
        <p:txBody>
          <a:bodyPr/>
          <a:lstStyle/>
          <a:p>
            <a:r>
              <a:rPr lang="en-US" altLang="en-US"/>
              <a:t>Overview of Modeling in R</a:t>
            </a:r>
          </a:p>
          <a:p>
            <a:pPr lvl="1"/>
            <a:r>
              <a:rPr lang="en-US" altLang="en-US"/>
              <a:t>The nlme package (Pinheiro &amp; Bates, 2000) is a powerful Mixed Effects Models package </a:t>
            </a:r>
          </a:p>
          <a:p>
            <a:pPr lvl="2"/>
            <a:r>
              <a:rPr lang="en-US" altLang="en-US"/>
              <a:t>Multilevel models</a:t>
            </a:r>
          </a:p>
          <a:p>
            <a:pPr lvl="2"/>
            <a:r>
              <a:rPr lang="en-US" altLang="en-US"/>
              <a:t>Growth models</a:t>
            </a:r>
          </a:p>
          <a:p>
            <a:pPr lvl="1"/>
            <a:r>
              <a:rPr lang="en-US" altLang="en-US"/>
              <a:t>For multilevel models we use the </a:t>
            </a:r>
            <a:r>
              <a:rPr lang="en-US" altLang="en-US">
                <a:latin typeface="Courier New" panose="02070309020205020404" pitchFamily="49" charset="0"/>
              </a:rPr>
              <a:t>lme</a:t>
            </a:r>
            <a:r>
              <a:rPr lang="en-US" altLang="en-US"/>
              <a:t> function (linear mixed effects)</a:t>
            </a:r>
          </a:p>
          <a:p>
            <a:pPr lvl="1"/>
            <a:r>
              <a:rPr lang="en-US" altLang="en-US"/>
              <a:t>The formula for the </a:t>
            </a:r>
            <a:r>
              <a:rPr lang="en-US" altLang="en-US">
                <a:latin typeface="Courier New" panose="02070309020205020404" pitchFamily="49" charset="0"/>
              </a:rPr>
              <a:t>lme</a:t>
            </a:r>
            <a:r>
              <a:rPr lang="en-US" altLang="en-US"/>
              <a:t> function has two basic parts that must be specified:</a:t>
            </a:r>
          </a:p>
          <a:p>
            <a:pPr lvl="2"/>
            <a:r>
              <a:rPr lang="en-US" altLang="en-US"/>
              <a:t>Fixed Effects component</a:t>
            </a:r>
          </a:p>
          <a:p>
            <a:pPr lvl="2"/>
            <a:r>
              <a:rPr lang="en-US" altLang="en-US"/>
              <a:t>Random Effects component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C05AB4B-726A-4569-97C6-DD4107F9B7FA}" type="slidenum">
              <a:rPr lang="en-US" altLang="en-US">
                <a:latin typeface="Arial" panose="020B0604020202020204" pitchFamily="34" charset="0"/>
              </a:rPr>
              <a:pPr/>
              <a:t>136</a:t>
            </a:fld>
            <a:endParaRPr lang="en-US" altLang="en-US">
              <a:latin typeface="Arial" panose="020B0604020202020204" pitchFamily="34" charset="0"/>
            </a:endParaRPr>
          </a:p>
        </p:txBody>
      </p:sp>
      <p:sp>
        <p:nvSpPr>
          <p:cNvPr id="154629" name="Rectangle 2"/>
          <p:cNvSpPr>
            <a:spLocks noGrp="1" noChangeArrowheads="1"/>
          </p:cNvSpPr>
          <p:nvPr>
            <p:ph type="title"/>
          </p:nvPr>
        </p:nvSpPr>
        <p:spPr/>
        <p:txBody>
          <a:bodyPr/>
          <a:lstStyle/>
          <a:p>
            <a:r>
              <a:rPr lang="en-US" altLang="en-US"/>
              <a:t>Mixed Effects Models</a:t>
            </a:r>
          </a:p>
        </p:txBody>
      </p:sp>
      <p:sp>
        <p:nvSpPr>
          <p:cNvPr id="154630" name="Rectangle 3"/>
          <p:cNvSpPr>
            <a:spLocks noGrp="1" noChangeArrowheads="1"/>
          </p:cNvSpPr>
          <p:nvPr>
            <p:ph type="body" idx="1"/>
          </p:nvPr>
        </p:nvSpPr>
        <p:spPr/>
        <p:txBody>
          <a:bodyPr/>
          <a:lstStyle/>
          <a:p>
            <a:r>
              <a:rPr lang="en-US" altLang="en-US" dirty="0"/>
              <a:t>Fixed Effects component</a:t>
            </a:r>
          </a:p>
          <a:p>
            <a:pPr lvl="1"/>
            <a:r>
              <a:rPr lang="en-US" altLang="en-US" dirty="0"/>
              <a:t>These refer to the DV and the IVs in the familiar form for functions:</a:t>
            </a:r>
          </a:p>
          <a:p>
            <a:pPr lvl="2"/>
            <a:r>
              <a:rPr lang="en-US" altLang="en-US" dirty="0">
                <a:latin typeface="Courier New" panose="02070309020205020404" pitchFamily="49" charset="0"/>
              </a:rPr>
              <a:t>DV~IV1+IV2+IV3</a:t>
            </a:r>
          </a:p>
          <a:p>
            <a:r>
              <a:rPr lang="en-US" altLang="en-US" dirty="0"/>
              <a:t>Random Effects component</a:t>
            </a:r>
          </a:p>
          <a:p>
            <a:pPr lvl="1"/>
            <a:r>
              <a:rPr lang="en-US" altLang="en-US" dirty="0"/>
              <a:t>Specify which parts of the model are allowed to randomly vary (the intercept and specific slopes). </a:t>
            </a:r>
          </a:p>
          <a:p>
            <a:pPr lvl="1"/>
            <a:r>
              <a:rPr lang="en-US" altLang="en-US" dirty="0"/>
              <a:t>Specify nested structure (</a:t>
            </a:r>
            <a:r>
              <a:rPr lang="en-US" altLang="en-US" dirty="0" err="1"/>
              <a:t>e.g</a:t>
            </a:r>
            <a:r>
              <a:rPr lang="en-US" altLang="en-US" dirty="0"/>
              <a:t>, GRP, TEAM, etc.)</a:t>
            </a:r>
          </a:p>
          <a:p>
            <a:pPr lvl="1"/>
            <a:r>
              <a:rPr lang="en-US" altLang="en-US" dirty="0"/>
              <a:t>The form is:</a:t>
            </a:r>
          </a:p>
          <a:p>
            <a:pPr lvl="2"/>
            <a:r>
              <a:rPr lang="en-US" altLang="en-US" dirty="0">
                <a:latin typeface="Courier New" panose="02070309020205020404" pitchFamily="49" charset="0"/>
              </a:rPr>
              <a:t>random=~ random </a:t>
            </a:r>
            <a:r>
              <a:rPr lang="en-US" altLang="en-US" dirty="0" err="1">
                <a:latin typeface="Courier New" panose="02070309020205020404" pitchFamily="49" charset="0"/>
              </a:rPr>
              <a:t>factors|GRP</a:t>
            </a:r>
            <a:endParaRPr lang="en-US" altLang="en-US" dirty="0">
              <a:latin typeface="Courier New" panose="02070309020205020404" pitchFamily="49" charset="0"/>
            </a:endParaRPr>
          </a:p>
          <a:p>
            <a:pPr lvl="1"/>
            <a:r>
              <a:rPr lang="en-US" altLang="en-US" dirty="0"/>
              <a:t>Where “random factors” are intercepts (1) and slopes (level 1 variable names)</a:t>
            </a:r>
          </a:p>
          <a:p>
            <a:pPr lvl="1"/>
            <a:endParaRPr lang="en-US"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Rectangle 2"/>
          <p:cNvSpPr>
            <a:spLocks noGrp="1" noChangeArrowheads="1"/>
          </p:cNvSpPr>
          <p:nvPr>
            <p:ph type="title"/>
          </p:nvPr>
        </p:nvSpPr>
        <p:spPr/>
        <p:txBody>
          <a:bodyPr/>
          <a:lstStyle/>
          <a:p>
            <a:r>
              <a:rPr lang="en-US" altLang="en-US"/>
              <a:t>Mixed Effects Models</a:t>
            </a:r>
          </a:p>
        </p:txBody>
      </p:sp>
      <p:sp>
        <p:nvSpPr>
          <p:cNvPr id="155654" name="Rectangle 3"/>
          <p:cNvSpPr>
            <a:spLocks noGrp="1" noChangeArrowheads="1"/>
          </p:cNvSpPr>
          <p:nvPr>
            <p:ph idx="1"/>
          </p:nvPr>
        </p:nvSpPr>
        <p:spPr/>
        <p:txBody>
          <a:bodyPr/>
          <a:lstStyle/>
          <a:p>
            <a:r>
              <a:rPr lang="en-US" altLang="en-US"/>
              <a:t>Example 1: Only a random intercept</a:t>
            </a:r>
          </a:p>
          <a:p>
            <a:pPr lvl="1"/>
            <a:r>
              <a:rPr lang="en-US" altLang="en-US"/>
              <a:t>A model with one fixed effect predictor (HRS) and a random intercept (designated using a “1”)</a:t>
            </a:r>
          </a:p>
          <a:p>
            <a:pPr lvl="2">
              <a:buFontTx/>
              <a:buNone/>
            </a:pPr>
            <a:r>
              <a:rPr lang="en-US" altLang="en-US">
                <a:latin typeface="Courier New" panose="02070309020205020404" pitchFamily="49" charset="0"/>
              </a:rPr>
              <a:t>lme(WBEING~HRS, random=~1|GRP)</a:t>
            </a:r>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9646677-8E38-44AE-865E-956E9144CFB1}" type="slidenum">
              <a:rPr lang="en-US" altLang="en-US">
                <a:latin typeface="Arial" panose="020B0604020202020204" pitchFamily="34" charset="0"/>
              </a:rPr>
              <a:pPr/>
              <a:t>137</a:t>
            </a:fld>
            <a:endParaRPr lang="en-US" altLang="en-US">
              <a:latin typeface="Arial" panose="020B0604020202020204" pitchFamily="34" charset="0"/>
            </a:endParaRPr>
          </a:p>
        </p:txBody>
      </p:sp>
      <p:pic>
        <p:nvPicPr>
          <p:cNvPr id="1556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400" y="2963864"/>
            <a:ext cx="3297238"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7" name="Rectangle 1026"/>
          <p:cNvSpPr>
            <a:spLocks noGrp="1" noChangeArrowheads="1"/>
          </p:cNvSpPr>
          <p:nvPr>
            <p:ph type="title"/>
          </p:nvPr>
        </p:nvSpPr>
        <p:spPr/>
        <p:txBody>
          <a:bodyPr/>
          <a:lstStyle/>
          <a:p>
            <a:r>
              <a:rPr lang="en-US" altLang="en-US"/>
              <a:t>Mixed Effects Models</a:t>
            </a:r>
          </a:p>
        </p:txBody>
      </p:sp>
      <p:sp>
        <p:nvSpPr>
          <p:cNvPr id="156678" name="Rectangle 1027"/>
          <p:cNvSpPr>
            <a:spLocks noGrp="1" noChangeArrowheads="1"/>
          </p:cNvSpPr>
          <p:nvPr>
            <p:ph idx="1"/>
          </p:nvPr>
        </p:nvSpPr>
        <p:spPr/>
        <p:txBody>
          <a:bodyPr/>
          <a:lstStyle/>
          <a:p>
            <a:r>
              <a:rPr lang="en-US" altLang="en-US"/>
              <a:t>Example 2:  Random intercept / Random slope</a:t>
            </a:r>
          </a:p>
          <a:p>
            <a:pPr lvl="1"/>
            <a:r>
              <a:rPr lang="en-US" altLang="en-US"/>
              <a:t>A model with one fixed effect predictor (HRS); a random intercept and a random slope for the HRS</a:t>
            </a:r>
          </a:p>
          <a:p>
            <a:pPr lvl="2">
              <a:buFontTx/>
              <a:buNone/>
            </a:pPr>
            <a:r>
              <a:rPr lang="en-US" altLang="en-US">
                <a:latin typeface="Courier New" panose="02070309020205020404" pitchFamily="49" charset="0"/>
              </a:rPr>
              <a:t>lme(WBEING~HRS, random=~1+HRS|GRP)</a:t>
            </a:r>
          </a:p>
          <a:p>
            <a:pPr lvl="2">
              <a:buFontTx/>
              <a:buNone/>
            </a:pPr>
            <a:r>
              <a:rPr lang="en-US" altLang="en-US">
                <a:latin typeface="Courier New" panose="02070309020205020404" pitchFamily="49" charset="0"/>
              </a:rPr>
              <a:t>lme(WBEING~HRS, random=~HRS|GRP)</a:t>
            </a:r>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EDDC146-41A0-4EF2-9DC6-CDBD7645048B}" type="slidenum">
              <a:rPr lang="en-US" altLang="en-US">
                <a:latin typeface="Arial" panose="020B0604020202020204" pitchFamily="34" charset="0"/>
              </a:rPr>
              <a:pPr/>
              <a:t>138</a:t>
            </a:fld>
            <a:endParaRPr lang="en-US" altLang="en-US">
              <a:latin typeface="Arial" panose="020B0604020202020204" pitchFamily="34" charset="0"/>
            </a:endParaRPr>
          </a:p>
        </p:txBody>
      </p:sp>
      <p:pic>
        <p:nvPicPr>
          <p:cNvPr id="156679"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038" y="3023083"/>
            <a:ext cx="3035300"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60903E0-AEAF-4502-9AE2-EAEA1378D894}" type="slidenum">
              <a:rPr lang="en-US" altLang="en-US">
                <a:latin typeface="Arial" panose="020B0604020202020204" pitchFamily="34" charset="0"/>
              </a:rPr>
              <a:pPr/>
              <a:t>139</a:t>
            </a:fld>
            <a:endParaRPr lang="en-US" altLang="en-US">
              <a:latin typeface="Arial" panose="020B0604020202020204" pitchFamily="34" charset="0"/>
            </a:endParaRPr>
          </a:p>
        </p:txBody>
      </p:sp>
      <p:sp>
        <p:nvSpPr>
          <p:cNvPr id="157701" name="Rectangle 2"/>
          <p:cNvSpPr>
            <a:spLocks noGrp="1" noChangeArrowheads="1"/>
          </p:cNvSpPr>
          <p:nvPr>
            <p:ph type="title"/>
          </p:nvPr>
        </p:nvSpPr>
        <p:spPr/>
        <p:txBody>
          <a:bodyPr/>
          <a:lstStyle/>
          <a:p>
            <a:r>
              <a:rPr lang="en-US" altLang="en-US"/>
              <a:t>Mixed Effects Models</a:t>
            </a:r>
          </a:p>
        </p:txBody>
      </p:sp>
      <p:sp>
        <p:nvSpPr>
          <p:cNvPr id="157702" name="Rectangle 3"/>
          <p:cNvSpPr>
            <a:spLocks noGrp="1" noChangeArrowheads="1"/>
          </p:cNvSpPr>
          <p:nvPr>
            <p:ph type="body" idx="1"/>
          </p:nvPr>
        </p:nvSpPr>
        <p:spPr/>
        <p:txBody>
          <a:bodyPr/>
          <a:lstStyle/>
          <a:p>
            <a:pPr>
              <a:lnSpc>
                <a:spcPct val="90000"/>
              </a:lnSpc>
            </a:pPr>
            <a:r>
              <a:rPr lang="en-US" altLang="en-US"/>
              <a:t>Stages in Modeling</a:t>
            </a:r>
          </a:p>
          <a:p>
            <a:pPr lvl="1">
              <a:lnSpc>
                <a:spcPct val="90000"/>
              </a:lnSpc>
            </a:pPr>
            <a:r>
              <a:rPr lang="en-US" altLang="en-US" u="sng"/>
              <a:t>Stage 1</a:t>
            </a:r>
            <a:r>
              <a:rPr lang="en-US" altLang="en-US"/>
              <a:t>.  Explore your dependent variable with a Null Model</a:t>
            </a:r>
          </a:p>
          <a:p>
            <a:pPr lvl="2">
              <a:lnSpc>
                <a:spcPct val="90000"/>
              </a:lnSpc>
            </a:pPr>
            <a:r>
              <a:rPr lang="en-US" altLang="en-US"/>
              <a:t>Is your DV related to group membership (what is the ICC and group-mean reliability)?</a:t>
            </a:r>
          </a:p>
          <a:p>
            <a:pPr lvl="2">
              <a:lnSpc>
                <a:spcPct val="90000"/>
              </a:lnSpc>
            </a:pPr>
            <a:r>
              <a:rPr lang="en-US" altLang="en-US"/>
              <a:t>Is the intercept variance (a.k.a. </a:t>
            </a:r>
            <a:r>
              <a:rPr lang="en-US" altLang="en-US">
                <a:sym typeface="Symbol" panose="05050102010706020507" pitchFamily="18" charset="2"/>
              </a:rPr>
              <a:t></a:t>
            </a:r>
            <a:r>
              <a:rPr lang="en-US" altLang="en-US" baseline="-25000">
                <a:sym typeface="Symbol" panose="05050102010706020507" pitchFamily="18" charset="2"/>
              </a:rPr>
              <a:t>00</a:t>
            </a:r>
            <a:r>
              <a:rPr lang="en-US" altLang="en-US">
                <a:sym typeface="Symbol" panose="05050102010706020507" pitchFamily="18" charset="2"/>
              </a:rPr>
              <a:t> or between-group variance) significantly different from zero?</a:t>
            </a:r>
            <a:endParaRPr lang="en-US" altLang="en-US"/>
          </a:p>
          <a:p>
            <a:pPr lvl="1">
              <a:lnSpc>
                <a:spcPct val="90000"/>
              </a:lnSpc>
            </a:pPr>
            <a:r>
              <a:rPr lang="en-US" altLang="en-US" u="sng"/>
              <a:t>Stage 2</a:t>
            </a:r>
            <a:r>
              <a:rPr lang="en-US" altLang="en-US"/>
              <a:t>.  What variables are related to </a:t>
            </a:r>
            <a:r>
              <a:rPr lang="en-US" altLang="en-US">
                <a:sym typeface="Symbol" panose="05050102010706020507" pitchFamily="18" charset="2"/>
              </a:rPr>
              <a:t></a:t>
            </a:r>
            <a:r>
              <a:rPr lang="en-US" altLang="en-US" baseline="30000">
                <a:sym typeface="Symbol" panose="05050102010706020507" pitchFamily="18" charset="2"/>
              </a:rPr>
              <a:t>2 </a:t>
            </a:r>
            <a:r>
              <a:rPr lang="en-US" altLang="en-US">
                <a:sym typeface="Symbol" panose="05050102010706020507" pitchFamily="18" charset="2"/>
              </a:rPr>
              <a:t>(the within-group variance) and </a:t>
            </a:r>
            <a:r>
              <a:rPr lang="en-US" altLang="en-US" baseline="-25000">
                <a:sym typeface="Symbol" panose="05050102010706020507" pitchFamily="18" charset="2"/>
              </a:rPr>
              <a:t>00</a:t>
            </a:r>
            <a:r>
              <a:rPr lang="en-US" altLang="en-US">
                <a:sym typeface="Symbol" panose="05050102010706020507" pitchFamily="18" charset="2"/>
              </a:rPr>
              <a:t> (the intercept variance)</a:t>
            </a:r>
            <a:r>
              <a:rPr lang="en-US" altLang="en-US"/>
              <a:t>?</a:t>
            </a:r>
          </a:p>
          <a:p>
            <a:pPr lvl="2">
              <a:lnSpc>
                <a:spcPct val="90000"/>
              </a:lnSpc>
            </a:pPr>
            <a:r>
              <a:rPr lang="en-US" altLang="en-US"/>
              <a:t>Investigate adding level-1 and level-2 main effect predictors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5DE5-297C-9203-A626-548AA82D8066}"/>
              </a:ext>
            </a:extLst>
          </p:cNvPr>
          <p:cNvSpPr>
            <a:spLocks noGrp="1"/>
          </p:cNvSpPr>
          <p:nvPr>
            <p:ph type="title"/>
          </p:nvPr>
        </p:nvSpPr>
        <p:spPr/>
        <p:txBody>
          <a:bodyPr/>
          <a:lstStyle/>
          <a:p>
            <a:r>
              <a:rPr lang="en-US" dirty="0"/>
              <a:t>Multilevel Analysis – Alignment</a:t>
            </a:r>
          </a:p>
        </p:txBody>
      </p:sp>
      <p:sp>
        <p:nvSpPr>
          <p:cNvPr id="4" name="Slide Number Placeholder 3">
            <a:extLst>
              <a:ext uri="{FF2B5EF4-FFF2-40B4-BE49-F238E27FC236}">
                <a16:creationId xmlns:a16="http://schemas.microsoft.com/office/drawing/2014/main" id="{37ABA663-AE63-C5B8-C35C-3D9C902B7A17}"/>
              </a:ext>
            </a:extLst>
          </p:cNvPr>
          <p:cNvSpPr>
            <a:spLocks noGrp="1"/>
          </p:cNvSpPr>
          <p:nvPr>
            <p:ph type="sldNum" sz="quarter" idx="12"/>
          </p:nvPr>
        </p:nvSpPr>
        <p:spPr/>
        <p:txBody>
          <a:bodyPr/>
          <a:lstStyle/>
          <a:p>
            <a:fld id="{C68DACDF-E1A9-A04C-A5FF-FC2443684BF5}" type="slidenum">
              <a:rPr lang="en-US" smtClean="0"/>
              <a:pPr/>
              <a:t>14</a:t>
            </a:fld>
            <a:endParaRPr lang="en-US" dirty="0"/>
          </a:p>
        </p:txBody>
      </p:sp>
      <p:sp>
        <p:nvSpPr>
          <p:cNvPr id="5" name="Footer Placeholder 4">
            <a:extLst>
              <a:ext uri="{FF2B5EF4-FFF2-40B4-BE49-F238E27FC236}">
                <a16:creationId xmlns:a16="http://schemas.microsoft.com/office/drawing/2014/main" id="{3EE1A8D3-08B7-2B44-0786-0D0EB4A05037}"/>
              </a:ext>
            </a:extLst>
          </p:cNvPr>
          <p:cNvSpPr>
            <a:spLocks noGrp="1"/>
          </p:cNvSpPr>
          <p:nvPr>
            <p:ph type="ftr" sz="quarter" idx="11"/>
          </p:nvPr>
        </p:nvSpPr>
        <p:spPr/>
        <p:txBody>
          <a:bodyPr/>
          <a:lstStyle/>
          <a:p>
            <a:r>
              <a:rPr lang="en-US" dirty="0"/>
              <a:t>Kautz – Intro to Methods BLITZ Slides</a:t>
            </a:r>
          </a:p>
        </p:txBody>
      </p:sp>
      <p:sp>
        <p:nvSpPr>
          <p:cNvPr id="34" name="TextBox 33">
            <a:extLst>
              <a:ext uri="{FF2B5EF4-FFF2-40B4-BE49-F238E27FC236}">
                <a16:creationId xmlns:a16="http://schemas.microsoft.com/office/drawing/2014/main" id="{8D6F2019-3A06-8A9A-740E-E47A1C421418}"/>
              </a:ext>
            </a:extLst>
          </p:cNvPr>
          <p:cNvSpPr txBox="1"/>
          <p:nvPr/>
        </p:nvSpPr>
        <p:spPr>
          <a:xfrm>
            <a:off x="1475105" y="1099896"/>
            <a:ext cx="9241790" cy="415498"/>
          </a:xfrm>
          <a:prstGeom prst="rect">
            <a:avLst/>
          </a:prstGeom>
          <a:noFill/>
        </p:spPr>
        <p:txBody>
          <a:bodyPr wrap="square" rtlCol="0">
            <a:spAutoFit/>
          </a:bodyPr>
          <a:lstStyle/>
          <a:p>
            <a:pPr algn="ctr"/>
            <a:r>
              <a:rPr lang="en-US" sz="2100" i="1" dirty="0"/>
              <a:t>Which correlation is right?</a:t>
            </a:r>
            <a:endParaRPr lang="en-US" sz="2100" dirty="0"/>
          </a:p>
        </p:txBody>
      </p:sp>
      <p:cxnSp>
        <p:nvCxnSpPr>
          <p:cNvPr id="3" name="Straight Arrow Connector 2">
            <a:extLst>
              <a:ext uri="{FF2B5EF4-FFF2-40B4-BE49-F238E27FC236}">
                <a16:creationId xmlns:a16="http://schemas.microsoft.com/office/drawing/2014/main" id="{CFB48F43-0A6C-AD05-B257-F699629A7280}"/>
              </a:ext>
            </a:extLst>
          </p:cNvPr>
          <p:cNvCxnSpPr/>
          <p:nvPr/>
        </p:nvCxnSpPr>
        <p:spPr bwMode="auto">
          <a:xfrm flipV="1">
            <a:off x="5918572" y="1790157"/>
            <a:ext cx="0" cy="3397541"/>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7CE2595C-4226-A383-5AF7-FBF8DBFF4C39}"/>
              </a:ext>
            </a:extLst>
          </p:cNvPr>
          <p:cNvCxnSpPr/>
          <p:nvPr/>
        </p:nvCxnSpPr>
        <p:spPr bwMode="auto">
          <a:xfrm>
            <a:off x="5918572" y="5187698"/>
            <a:ext cx="4498728" cy="0"/>
          </a:xfrm>
          <a:prstGeom prst="straightConnector1">
            <a:avLst/>
          </a:prstGeom>
          <a:solidFill>
            <a:schemeClr val="accent1"/>
          </a:solidFill>
          <a:ln w="254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96BA6B05-0EB8-C8BB-C7C8-824722218372}"/>
              </a:ext>
            </a:extLst>
          </p:cNvPr>
          <p:cNvCxnSpPr/>
          <p:nvPr/>
        </p:nvCxnSpPr>
        <p:spPr bwMode="auto">
          <a:xfrm>
            <a:off x="6480367" y="51196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a:extLst>
              <a:ext uri="{FF2B5EF4-FFF2-40B4-BE49-F238E27FC236}">
                <a16:creationId xmlns:a16="http://schemas.microsoft.com/office/drawing/2014/main" id="{F764612E-19E8-0209-E4E3-FAB39885009C}"/>
              </a:ext>
            </a:extLst>
          </p:cNvPr>
          <p:cNvCxnSpPr/>
          <p:nvPr/>
        </p:nvCxnSpPr>
        <p:spPr bwMode="auto">
          <a:xfrm>
            <a:off x="7615261" y="51196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93881633-2607-211E-B210-51ECBC5126FA}"/>
              </a:ext>
            </a:extLst>
          </p:cNvPr>
          <p:cNvCxnSpPr/>
          <p:nvPr/>
        </p:nvCxnSpPr>
        <p:spPr bwMode="auto">
          <a:xfrm>
            <a:off x="8753396" y="51196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F282377F-679C-C392-73D4-EE4DC26C7C2A}"/>
              </a:ext>
            </a:extLst>
          </p:cNvPr>
          <p:cNvCxnSpPr/>
          <p:nvPr/>
        </p:nvCxnSpPr>
        <p:spPr bwMode="auto">
          <a:xfrm>
            <a:off x="9881855" y="511960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E3213C63-D824-0730-58C0-13FDC0F66E51}"/>
              </a:ext>
            </a:extLst>
          </p:cNvPr>
          <p:cNvSpPr txBox="1"/>
          <p:nvPr/>
        </p:nvSpPr>
        <p:spPr>
          <a:xfrm>
            <a:off x="6349937" y="5232078"/>
            <a:ext cx="248144" cy="276999"/>
          </a:xfrm>
          <a:prstGeom prst="rect">
            <a:avLst/>
          </a:prstGeom>
          <a:noFill/>
        </p:spPr>
        <p:txBody>
          <a:bodyPr wrap="square" rtlCol="0">
            <a:spAutoFit/>
          </a:bodyPr>
          <a:lstStyle/>
          <a:p>
            <a:r>
              <a:rPr lang="en-US" sz="1200" dirty="0">
                <a:latin typeface="+mn-lt"/>
              </a:rPr>
              <a:t>8</a:t>
            </a:r>
            <a:endParaRPr lang="en-US" dirty="0">
              <a:latin typeface="+mn-lt"/>
            </a:endParaRPr>
          </a:p>
        </p:txBody>
      </p:sp>
      <p:sp>
        <p:nvSpPr>
          <p:cNvPr id="38" name="TextBox 37">
            <a:extLst>
              <a:ext uri="{FF2B5EF4-FFF2-40B4-BE49-F238E27FC236}">
                <a16:creationId xmlns:a16="http://schemas.microsoft.com/office/drawing/2014/main" id="{A70941C7-069E-3369-F7C6-41BE64A36BDE}"/>
              </a:ext>
            </a:extLst>
          </p:cNvPr>
          <p:cNvSpPr txBox="1"/>
          <p:nvPr/>
        </p:nvSpPr>
        <p:spPr>
          <a:xfrm>
            <a:off x="7430122" y="5232078"/>
            <a:ext cx="357408" cy="276999"/>
          </a:xfrm>
          <a:prstGeom prst="rect">
            <a:avLst/>
          </a:prstGeom>
          <a:noFill/>
        </p:spPr>
        <p:txBody>
          <a:bodyPr wrap="square" rtlCol="0">
            <a:spAutoFit/>
          </a:bodyPr>
          <a:lstStyle/>
          <a:p>
            <a:r>
              <a:rPr lang="en-US" sz="1200" dirty="0">
                <a:latin typeface="+mn-lt"/>
              </a:rPr>
              <a:t>10</a:t>
            </a:r>
            <a:endParaRPr lang="en-US" dirty="0">
              <a:latin typeface="+mn-lt"/>
            </a:endParaRPr>
          </a:p>
        </p:txBody>
      </p:sp>
      <p:sp>
        <p:nvSpPr>
          <p:cNvPr id="39" name="TextBox 38">
            <a:extLst>
              <a:ext uri="{FF2B5EF4-FFF2-40B4-BE49-F238E27FC236}">
                <a16:creationId xmlns:a16="http://schemas.microsoft.com/office/drawing/2014/main" id="{0C329C69-E9C5-4BCE-C867-627A1E504644}"/>
              </a:ext>
            </a:extLst>
          </p:cNvPr>
          <p:cNvSpPr txBox="1"/>
          <p:nvPr/>
        </p:nvSpPr>
        <p:spPr>
          <a:xfrm>
            <a:off x="8574692" y="5232078"/>
            <a:ext cx="357408" cy="276999"/>
          </a:xfrm>
          <a:prstGeom prst="rect">
            <a:avLst/>
          </a:prstGeom>
          <a:noFill/>
        </p:spPr>
        <p:txBody>
          <a:bodyPr wrap="square" rtlCol="0">
            <a:spAutoFit/>
          </a:bodyPr>
          <a:lstStyle/>
          <a:p>
            <a:r>
              <a:rPr lang="en-US" sz="1200" dirty="0">
                <a:latin typeface="+mn-lt"/>
              </a:rPr>
              <a:t>12</a:t>
            </a:r>
            <a:endParaRPr lang="en-US" dirty="0">
              <a:latin typeface="+mn-lt"/>
            </a:endParaRPr>
          </a:p>
        </p:txBody>
      </p:sp>
      <p:sp>
        <p:nvSpPr>
          <p:cNvPr id="40" name="TextBox 39">
            <a:extLst>
              <a:ext uri="{FF2B5EF4-FFF2-40B4-BE49-F238E27FC236}">
                <a16:creationId xmlns:a16="http://schemas.microsoft.com/office/drawing/2014/main" id="{4057F929-BC6D-BD1F-F1E2-C398298F5684}"/>
              </a:ext>
            </a:extLst>
          </p:cNvPr>
          <p:cNvSpPr txBox="1"/>
          <p:nvPr/>
        </p:nvSpPr>
        <p:spPr>
          <a:xfrm>
            <a:off x="9688449" y="5232078"/>
            <a:ext cx="357408" cy="276999"/>
          </a:xfrm>
          <a:prstGeom prst="rect">
            <a:avLst/>
          </a:prstGeom>
          <a:noFill/>
        </p:spPr>
        <p:txBody>
          <a:bodyPr wrap="square" rtlCol="0">
            <a:spAutoFit/>
          </a:bodyPr>
          <a:lstStyle/>
          <a:p>
            <a:r>
              <a:rPr lang="en-US" sz="1200" dirty="0">
                <a:latin typeface="+mn-lt"/>
              </a:rPr>
              <a:t>14</a:t>
            </a:r>
            <a:endParaRPr lang="en-US" dirty="0">
              <a:latin typeface="+mn-lt"/>
            </a:endParaRPr>
          </a:p>
        </p:txBody>
      </p:sp>
      <p:sp>
        <p:nvSpPr>
          <p:cNvPr id="41" name="TextBox 40">
            <a:extLst>
              <a:ext uri="{FF2B5EF4-FFF2-40B4-BE49-F238E27FC236}">
                <a16:creationId xmlns:a16="http://schemas.microsoft.com/office/drawing/2014/main" id="{087D0C24-E524-080B-F621-9401859DD1DF}"/>
              </a:ext>
            </a:extLst>
          </p:cNvPr>
          <p:cNvSpPr txBox="1"/>
          <p:nvPr/>
        </p:nvSpPr>
        <p:spPr>
          <a:xfrm>
            <a:off x="7294248" y="5411797"/>
            <a:ext cx="1804907" cy="307777"/>
          </a:xfrm>
          <a:prstGeom prst="rect">
            <a:avLst/>
          </a:prstGeom>
          <a:noFill/>
        </p:spPr>
        <p:txBody>
          <a:bodyPr wrap="square" rtlCol="0">
            <a:spAutoFit/>
          </a:bodyPr>
          <a:lstStyle/>
          <a:p>
            <a:r>
              <a:rPr lang="en-US" sz="1400" dirty="0">
                <a:latin typeface="+mn-lt"/>
              </a:rPr>
              <a:t>Daily Hours Worked</a:t>
            </a:r>
          </a:p>
        </p:txBody>
      </p:sp>
      <p:cxnSp>
        <p:nvCxnSpPr>
          <p:cNvPr id="42" name="Straight Connector 41">
            <a:extLst>
              <a:ext uri="{FF2B5EF4-FFF2-40B4-BE49-F238E27FC236}">
                <a16:creationId xmlns:a16="http://schemas.microsoft.com/office/drawing/2014/main" id="{02ED3755-E936-774D-E429-376B9A00F99A}"/>
              </a:ext>
            </a:extLst>
          </p:cNvPr>
          <p:cNvCxnSpPr/>
          <p:nvPr/>
        </p:nvCxnSpPr>
        <p:spPr bwMode="auto">
          <a:xfrm rot="16200000">
            <a:off x="5933772" y="4979497"/>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a:extLst>
              <a:ext uri="{FF2B5EF4-FFF2-40B4-BE49-F238E27FC236}">
                <a16:creationId xmlns:a16="http://schemas.microsoft.com/office/drawing/2014/main" id="{23E95639-9E2D-1253-600A-757B9643BA5F}"/>
              </a:ext>
            </a:extLst>
          </p:cNvPr>
          <p:cNvCxnSpPr/>
          <p:nvPr/>
        </p:nvCxnSpPr>
        <p:spPr bwMode="auto">
          <a:xfrm rot="16200000">
            <a:off x="5933772" y="4350442"/>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BB393E34-4D5C-8810-B9FA-E33A63997179}"/>
              </a:ext>
            </a:extLst>
          </p:cNvPr>
          <p:cNvCxnSpPr/>
          <p:nvPr/>
        </p:nvCxnSpPr>
        <p:spPr bwMode="auto">
          <a:xfrm rot="16200000">
            <a:off x="5933772" y="3718150"/>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D19A4A8D-F236-07A2-836C-609CEFB196A5}"/>
              </a:ext>
            </a:extLst>
          </p:cNvPr>
          <p:cNvCxnSpPr/>
          <p:nvPr/>
        </p:nvCxnSpPr>
        <p:spPr bwMode="auto">
          <a:xfrm rot="16200000">
            <a:off x="5933772" y="3102585"/>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38FCD254-407E-0360-50F7-DDA8E806E4F2}"/>
              </a:ext>
            </a:extLst>
          </p:cNvPr>
          <p:cNvCxnSpPr/>
          <p:nvPr/>
        </p:nvCxnSpPr>
        <p:spPr bwMode="auto">
          <a:xfrm rot="16200000">
            <a:off x="5933772" y="2479090"/>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5912633B-0547-1EE1-8425-7324460D303F}"/>
              </a:ext>
            </a:extLst>
          </p:cNvPr>
          <p:cNvCxnSpPr/>
          <p:nvPr/>
        </p:nvCxnSpPr>
        <p:spPr bwMode="auto">
          <a:xfrm rot="16200000">
            <a:off x="5933772" y="1859561"/>
            <a:ext cx="0" cy="182880"/>
          </a:xfrm>
          <a:prstGeom prst="line">
            <a:avLst/>
          </a:prstGeom>
          <a:solidFill>
            <a:schemeClr val="accent1"/>
          </a:solidFill>
          <a:ln w="190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a:extLst>
              <a:ext uri="{FF2B5EF4-FFF2-40B4-BE49-F238E27FC236}">
                <a16:creationId xmlns:a16="http://schemas.microsoft.com/office/drawing/2014/main" id="{CA38F685-7B81-8EFF-8871-AE99A3BC0573}"/>
              </a:ext>
            </a:extLst>
          </p:cNvPr>
          <p:cNvSpPr txBox="1"/>
          <p:nvPr/>
        </p:nvSpPr>
        <p:spPr>
          <a:xfrm>
            <a:off x="5634767" y="4910699"/>
            <a:ext cx="248144" cy="276999"/>
          </a:xfrm>
          <a:prstGeom prst="rect">
            <a:avLst/>
          </a:prstGeom>
          <a:noFill/>
        </p:spPr>
        <p:txBody>
          <a:bodyPr wrap="square" rtlCol="0">
            <a:spAutoFit/>
          </a:bodyPr>
          <a:lstStyle/>
          <a:p>
            <a:r>
              <a:rPr lang="en-US" sz="1200" dirty="0">
                <a:latin typeface="+mn-lt"/>
              </a:rPr>
              <a:t>0</a:t>
            </a:r>
            <a:endParaRPr lang="en-US" dirty="0">
              <a:latin typeface="+mn-lt"/>
            </a:endParaRPr>
          </a:p>
        </p:txBody>
      </p:sp>
      <p:sp>
        <p:nvSpPr>
          <p:cNvPr id="50" name="TextBox 49">
            <a:extLst>
              <a:ext uri="{FF2B5EF4-FFF2-40B4-BE49-F238E27FC236}">
                <a16:creationId xmlns:a16="http://schemas.microsoft.com/office/drawing/2014/main" id="{EFE81688-52EE-7078-2AEC-7FB30B178A24}"/>
              </a:ext>
            </a:extLst>
          </p:cNvPr>
          <p:cNvSpPr txBox="1"/>
          <p:nvPr/>
        </p:nvSpPr>
        <p:spPr>
          <a:xfrm>
            <a:off x="5634767" y="4315672"/>
            <a:ext cx="248144" cy="276999"/>
          </a:xfrm>
          <a:prstGeom prst="rect">
            <a:avLst/>
          </a:prstGeom>
          <a:noFill/>
        </p:spPr>
        <p:txBody>
          <a:bodyPr wrap="square" rtlCol="0">
            <a:spAutoFit/>
          </a:bodyPr>
          <a:lstStyle/>
          <a:p>
            <a:r>
              <a:rPr lang="en-US" sz="1200" dirty="0">
                <a:latin typeface="+mn-lt"/>
              </a:rPr>
              <a:t>1</a:t>
            </a:r>
            <a:endParaRPr lang="en-US" dirty="0">
              <a:latin typeface="+mn-lt"/>
            </a:endParaRPr>
          </a:p>
        </p:txBody>
      </p:sp>
      <p:sp>
        <p:nvSpPr>
          <p:cNvPr id="51" name="TextBox 50">
            <a:extLst>
              <a:ext uri="{FF2B5EF4-FFF2-40B4-BE49-F238E27FC236}">
                <a16:creationId xmlns:a16="http://schemas.microsoft.com/office/drawing/2014/main" id="{8E9A4EAA-DC4E-94C5-7F85-F651F494D764}"/>
              </a:ext>
            </a:extLst>
          </p:cNvPr>
          <p:cNvSpPr txBox="1"/>
          <p:nvPr/>
        </p:nvSpPr>
        <p:spPr>
          <a:xfrm>
            <a:off x="5634767" y="3692749"/>
            <a:ext cx="248144" cy="276999"/>
          </a:xfrm>
          <a:prstGeom prst="rect">
            <a:avLst/>
          </a:prstGeom>
          <a:noFill/>
        </p:spPr>
        <p:txBody>
          <a:bodyPr wrap="square" rtlCol="0">
            <a:spAutoFit/>
          </a:bodyPr>
          <a:lstStyle/>
          <a:p>
            <a:r>
              <a:rPr lang="en-US" sz="1200" dirty="0">
                <a:latin typeface="+mn-lt"/>
              </a:rPr>
              <a:t>2</a:t>
            </a:r>
            <a:endParaRPr lang="en-US" dirty="0">
              <a:latin typeface="+mn-lt"/>
            </a:endParaRPr>
          </a:p>
        </p:txBody>
      </p:sp>
      <p:sp>
        <p:nvSpPr>
          <p:cNvPr id="52" name="TextBox 51">
            <a:extLst>
              <a:ext uri="{FF2B5EF4-FFF2-40B4-BE49-F238E27FC236}">
                <a16:creationId xmlns:a16="http://schemas.microsoft.com/office/drawing/2014/main" id="{98E8C32D-0481-2FE0-B2DC-26170B516B40}"/>
              </a:ext>
            </a:extLst>
          </p:cNvPr>
          <p:cNvSpPr txBox="1"/>
          <p:nvPr/>
        </p:nvSpPr>
        <p:spPr>
          <a:xfrm>
            <a:off x="5634767" y="3060458"/>
            <a:ext cx="248144" cy="276999"/>
          </a:xfrm>
          <a:prstGeom prst="rect">
            <a:avLst/>
          </a:prstGeom>
          <a:noFill/>
        </p:spPr>
        <p:txBody>
          <a:bodyPr wrap="square" rtlCol="0">
            <a:spAutoFit/>
          </a:bodyPr>
          <a:lstStyle/>
          <a:p>
            <a:r>
              <a:rPr lang="en-US" sz="1200" dirty="0">
                <a:latin typeface="+mn-lt"/>
              </a:rPr>
              <a:t>3</a:t>
            </a:r>
            <a:endParaRPr lang="en-US" dirty="0">
              <a:latin typeface="+mn-lt"/>
            </a:endParaRPr>
          </a:p>
        </p:txBody>
      </p:sp>
      <p:sp>
        <p:nvSpPr>
          <p:cNvPr id="53" name="TextBox 52">
            <a:extLst>
              <a:ext uri="{FF2B5EF4-FFF2-40B4-BE49-F238E27FC236}">
                <a16:creationId xmlns:a16="http://schemas.microsoft.com/office/drawing/2014/main" id="{EBB0641E-D2D3-1719-E1FB-4A905D192502}"/>
              </a:ext>
            </a:extLst>
          </p:cNvPr>
          <p:cNvSpPr txBox="1"/>
          <p:nvPr/>
        </p:nvSpPr>
        <p:spPr>
          <a:xfrm>
            <a:off x="5634767" y="2446550"/>
            <a:ext cx="248144" cy="276999"/>
          </a:xfrm>
          <a:prstGeom prst="rect">
            <a:avLst/>
          </a:prstGeom>
          <a:noFill/>
        </p:spPr>
        <p:txBody>
          <a:bodyPr wrap="square" rtlCol="0">
            <a:spAutoFit/>
          </a:bodyPr>
          <a:lstStyle/>
          <a:p>
            <a:r>
              <a:rPr lang="en-US" sz="1200" dirty="0">
                <a:latin typeface="+mn-lt"/>
              </a:rPr>
              <a:t>4</a:t>
            </a:r>
            <a:endParaRPr lang="en-US" dirty="0">
              <a:latin typeface="+mn-lt"/>
            </a:endParaRPr>
          </a:p>
        </p:txBody>
      </p:sp>
      <p:sp>
        <p:nvSpPr>
          <p:cNvPr id="54" name="TextBox 53">
            <a:extLst>
              <a:ext uri="{FF2B5EF4-FFF2-40B4-BE49-F238E27FC236}">
                <a16:creationId xmlns:a16="http://schemas.microsoft.com/office/drawing/2014/main" id="{27251CB7-DE42-4285-974F-2F80333D11EA}"/>
              </a:ext>
            </a:extLst>
          </p:cNvPr>
          <p:cNvSpPr txBox="1"/>
          <p:nvPr/>
        </p:nvSpPr>
        <p:spPr>
          <a:xfrm>
            <a:off x="5634767" y="1804374"/>
            <a:ext cx="248144" cy="276999"/>
          </a:xfrm>
          <a:prstGeom prst="rect">
            <a:avLst/>
          </a:prstGeom>
          <a:noFill/>
        </p:spPr>
        <p:txBody>
          <a:bodyPr wrap="square" rtlCol="0">
            <a:spAutoFit/>
          </a:bodyPr>
          <a:lstStyle/>
          <a:p>
            <a:r>
              <a:rPr lang="en-US" sz="1200" dirty="0">
                <a:latin typeface="+mn-lt"/>
              </a:rPr>
              <a:t>5</a:t>
            </a:r>
            <a:endParaRPr lang="en-US" dirty="0">
              <a:latin typeface="+mn-lt"/>
            </a:endParaRPr>
          </a:p>
        </p:txBody>
      </p:sp>
      <p:cxnSp>
        <p:nvCxnSpPr>
          <p:cNvPr id="55" name="Straight Connector 54">
            <a:extLst>
              <a:ext uri="{FF2B5EF4-FFF2-40B4-BE49-F238E27FC236}">
                <a16:creationId xmlns:a16="http://schemas.microsoft.com/office/drawing/2014/main" id="{8EFCF67E-27AF-DEB0-31F7-C4811658884C}"/>
              </a:ext>
            </a:extLst>
          </p:cNvPr>
          <p:cNvCxnSpPr/>
          <p:nvPr/>
        </p:nvCxnSpPr>
        <p:spPr bwMode="auto">
          <a:xfrm>
            <a:off x="5933772" y="3139008"/>
            <a:ext cx="4483528" cy="349919"/>
          </a:xfrm>
          <a:prstGeom prst="line">
            <a:avLst/>
          </a:prstGeom>
          <a:solidFill>
            <a:schemeClr val="accent1"/>
          </a:solidFill>
          <a:ln w="25400" cap="flat" cmpd="sng" algn="ctr">
            <a:solidFill>
              <a:srgbClr val="C00000"/>
            </a:solidFill>
            <a:prstDash val="dash"/>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F8DD1294-0FF8-003C-8ED8-24793A3C64F0}"/>
              </a:ext>
            </a:extLst>
          </p:cNvPr>
          <p:cNvCxnSpPr/>
          <p:nvPr/>
        </p:nvCxnSpPr>
        <p:spPr bwMode="auto">
          <a:xfrm>
            <a:off x="5918572" y="2864498"/>
            <a:ext cx="4498728" cy="832013"/>
          </a:xfrm>
          <a:prstGeom prst="line">
            <a:avLst/>
          </a:prstGeom>
          <a:solidFill>
            <a:schemeClr val="accent1"/>
          </a:solidFill>
          <a:ln w="254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C91A9B10-DF42-FFA4-87EF-1DFB7E2255BE}"/>
              </a:ext>
            </a:extLst>
          </p:cNvPr>
          <p:cNvSpPr txBox="1"/>
          <p:nvPr/>
        </p:nvSpPr>
        <p:spPr>
          <a:xfrm>
            <a:off x="9226303" y="4123423"/>
            <a:ext cx="924291" cy="369332"/>
          </a:xfrm>
          <a:prstGeom prst="rect">
            <a:avLst/>
          </a:prstGeom>
          <a:solidFill>
            <a:schemeClr val="accent2">
              <a:lumMod val="50000"/>
            </a:schemeClr>
          </a:solidFill>
          <a:ln w="12700">
            <a:solidFill>
              <a:schemeClr val="tx1"/>
            </a:solidFill>
          </a:ln>
        </p:spPr>
        <p:txBody>
          <a:bodyPr wrap="none" rtlCol="0">
            <a:spAutoFit/>
          </a:bodyPr>
          <a:lstStyle/>
          <a:p>
            <a:pPr algn="ctr"/>
            <a:r>
              <a:rPr lang="en-US" b="1" dirty="0">
                <a:solidFill>
                  <a:schemeClr val="bg1"/>
                </a:solidFill>
              </a:rPr>
              <a:t>Groups</a:t>
            </a:r>
          </a:p>
        </p:txBody>
      </p:sp>
      <p:sp>
        <p:nvSpPr>
          <p:cNvPr id="58" name="TextBox 57">
            <a:extLst>
              <a:ext uri="{FF2B5EF4-FFF2-40B4-BE49-F238E27FC236}">
                <a16:creationId xmlns:a16="http://schemas.microsoft.com/office/drawing/2014/main" id="{6C25ECD5-9F4A-1BF5-FFB9-283530DB18D7}"/>
              </a:ext>
            </a:extLst>
          </p:cNvPr>
          <p:cNvSpPr txBox="1"/>
          <p:nvPr/>
        </p:nvSpPr>
        <p:spPr>
          <a:xfrm>
            <a:off x="8521913" y="2371554"/>
            <a:ext cx="1300356" cy="369332"/>
          </a:xfrm>
          <a:prstGeom prst="rect">
            <a:avLst/>
          </a:prstGeom>
          <a:solidFill>
            <a:srgbClr val="C00000"/>
          </a:solidFill>
          <a:ln w="12700">
            <a:solidFill>
              <a:schemeClr val="tx1"/>
            </a:solidFill>
          </a:ln>
        </p:spPr>
        <p:txBody>
          <a:bodyPr wrap="none" rtlCol="0">
            <a:spAutoFit/>
          </a:bodyPr>
          <a:lstStyle/>
          <a:p>
            <a:pPr algn="ctr"/>
            <a:r>
              <a:rPr lang="en-US" b="1" dirty="0">
                <a:solidFill>
                  <a:schemeClr val="bg1"/>
                </a:solidFill>
              </a:rPr>
              <a:t>Individuals</a:t>
            </a:r>
          </a:p>
        </p:txBody>
      </p:sp>
      <p:sp>
        <p:nvSpPr>
          <p:cNvPr id="59" name="TextBox 58">
            <a:extLst>
              <a:ext uri="{FF2B5EF4-FFF2-40B4-BE49-F238E27FC236}">
                <a16:creationId xmlns:a16="http://schemas.microsoft.com/office/drawing/2014/main" id="{D5CA31D8-C495-6CA9-F8A4-5EC6BF5218AA}"/>
              </a:ext>
            </a:extLst>
          </p:cNvPr>
          <p:cNvSpPr txBox="1"/>
          <p:nvPr/>
        </p:nvSpPr>
        <p:spPr>
          <a:xfrm rot="16200000">
            <a:off x="4692340" y="3353703"/>
            <a:ext cx="1804907" cy="307777"/>
          </a:xfrm>
          <a:prstGeom prst="rect">
            <a:avLst/>
          </a:prstGeom>
          <a:noFill/>
        </p:spPr>
        <p:txBody>
          <a:bodyPr wrap="square" rtlCol="0">
            <a:spAutoFit/>
          </a:bodyPr>
          <a:lstStyle/>
          <a:p>
            <a:pPr algn="ctr"/>
            <a:r>
              <a:rPr lang="en-US" sz="1400" dirty="0">
                <a:latin typeface="+mn-lt"/>
              </a:rPr>
              <a:t>Well-Being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74B7DC-43B5-5F90-0E7D-228CED4782FD}"/>
                  </a:ext>
                </a:extLst>
              </p:cNvPr>
              <p:cNvSpPr txBox="1"/>
              <p:nvPr/>
            </p:nvSpPr>
            <p:spPr>
              <a:xfrm>
                <a:off x="9438706" y="1259208"/>
                <a:ext cx="2379306"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𝑖𝑛𝑑𝑖𝑣𝑖𝑑𝑢𝑎𝑙</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-.17</a:t>
                </a:r>
              </a:p>
            </p:txBody>
          </p:sp>
        </mc:Choice>
        <mc:Fallback xmlns="">
          <p:sp>
            <p:nvSpPr>
              <p:cNvPr id="8" name="TextBox 7">
                <a:extLst>
                  <a:ext uri="{FF2B5EF4-FFF2-40B4-BE49-F238E27FC236}">
                    <a16:creationId xmlns:a16="http://schemas.microsoft.com/office/drawing/2014/main" id="{2974B7DC-43B5-5F90-0E7D-228CED4782FD}"/>
                  </a:ext>
                </a:extLst>
              </p:cNvPr>
              <p:cNvSpPr txBox="1">
                <a:spLocks noRot="1" noChangeAspect="1" noMove="1" noResize="1" noEditPoints="1" noAdjustHandles="1" noChangeArrowheads="1" noChangeShapeType="1" noTextEdit="1"/>
              </p:cNvSpPr>
              <p:nvPr/>
            </p:nvSpPr>
            <p:spPr>
              <a:xfrm>
                <a:off x="9438706" y="1259208"/>
                <a:ext cx="2379306" cy="369332"/>
              </a:xfrm>
              <a:prstGeom prst="rect">
                <a:avLst/>
              </a:prstGeom>
              <a:blipFill>
                <a:blip r:embed="rId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1E3F96-896A-88E6-BA97-358E5952D05B}"/>
                  </a:ext>
                </a:extLst>
              </p:cNvPr>
              <p:cNvSpPr txBox="1"/>
              <p:nvPr/>
            </p:nvSpPr>
            <p:spPr>
              <a:xfrm>
                <a:off x="9438706" y="1651100"/>
                <a:ext cx="2379306" cy="39190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𝑔𝑟𝑜𝑢𝑝</m:t>
                        </m:r>
                        <m:r>
                          <a:rPr lang="en-US" b="0" i="1" smtClean="0">
                            <a:latin typeface="Cambria Math" panose="02040503050406030204" pitchFamily="18" charset="0"/>
                          </a:rPr>
                          <m:t>−</m:t>
                        </m:r>
                        <m:r>
                          <a:rPr lang="en-US" b="0" i="1" smtClean="0">
                            <a:latin typeface="Cambria Math" panose="02040503050406030204" pitchFamily="18" charset="0"/>
                          </a:rPr>
                          <m:t>𝑙𝑒𝑣𝑒𝑙</m:t>
                        </m:r>
                      </m:sub>
                    </m:sSub>
                  </m:oMath>
                </a14:m>
                <a:r>
                  <a:rPr lang="en-US" dirty="0"/>
                  <a:t> = -.67</a:t>
                </a:r>
              </a:p>
            </p:txBody>
          </p:sp>
        </mc:Choice>
        <mc:Fallback xmlns="">
          <p:sp>
            <p:nvSpPr>
              <p:cNvPr id="10" name="TextBox 9">
                <a:extLst>
                  <a:ext uri="{FF2B5EF4-FFF2-40B4-BE49-F238E27FC236}">
                    <a16:creationId xmlns:a16="http://schemas.microsoft.com/office/drawing/2014/main" id="{761E3F96-896A-88E6-BA97-358E5952D05B}"/>
                  </a:ext>
                </a:extLst>
              </p:cNvPr>
              <p:cNvSpPr txBox="1">
                <a:spLocks noRot="1" noChangeAspect="1" noMove="1" noResize="1" noEditPoints="1" noAdjustHandles="1" noChangeArrowheads="1" noChangeShapeType="1" noTextEdit="1"/>
              </p:cNvSpPr>
              <p:nvPr/>
            </p:nvSpPr>
            <p:spPr>
              <a:xfrm>
                <a:off x="9438706" y="1651100"/>
                <a:ext cx="2379306" cy="391902"/>
              </a:xfrm>
              <a:prstGeom prst="rect">
                <a:avLst/>
              </a:prstGeom>
              <a:blipFill>
                <a:blip r:embed="rId3"/>
                <a:stretch>
                  <a:fillRect t="-9375" b="-18750"/>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D5CD447D-5064-1F69-7480-074426FD5612}"/>
              </a:ext>
            </a:extLst>
          </p:cNvPr>
          <p:cNvSpPr>
            <a:spLocks noGrp="1"/>
          </p:cNvSpPr>
          <p:nvPr>
            <p:ph idx="1"/>
          </p:nvPr>
        </p:nvSpPr>
        <p:spPr>
          <a:xfrm>
            <a:off x="838200" y="1579419"/>
            <a:ext cx="4468476" cy="4362092"/>
          </a:xfrm>
        </p:spPr>
        <p:txBody>
          <a:bodyPr/>
          <a:lstStyle/>
          <a:p>
            <a:pPr marL="342900" indent="-342900">
              <a:buFont typeface="Arial" panose="020B0604020202020204" pitchFamily="34" charset="0"/>
              <a:buChar char="•"/>
            </a:pPr>
            <a:r>
              <a:rPr lang="en-US" dirty="0"/>
              <a:t>Group-level correlation is right if we want to make inferences about groups.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Individual-level correlation is right if we want to make inferences about individuals.</a:t>
            </a:r>
          </a:p>
          <a:p>
            <a:endParaRPr lang="en-US" dirty="0"/>
          </a:p>
          <a:p>
            <a:endParaRPr lang="en-US" dirty="0"/>
          </a:p>
          <a:p>
            <a:pPr algn="ctr"/>
            <a:r>
              <a:rPr lang="en-US" dirty="0"/>
              <a:t>Mismatch results in a fallacy – either ecological or the atomistic</a:t>
            </a:r>
          </a:p>
        </p:txBody>
      </p:sp>
    </p:spTree>
    <p:extLst>
      <p:ext uri="{BB962C8B-B14F-4D97-AF65-F5344CB8AC3E}">
        <p14:creationId xmlns:p14="http://schemas.microsoft.com/office/powerpoint/2010/main" val="3636082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DD00F868-D4DB-4CEE-86DE-1D5A29E4FA8F}" type="slidenum">
              <a:rPr lang="en-US" altLang="en-US">
                <a:latin typeface="Arial" panose="020B0604020202020204" pitchFamily="34" charset="0"/>
              </a:rPr>
              <a:pPr/>
              <a:t>140</a:t>
            </a:fld>
            <a:endParaRPr lang="en-US" altLang="en-US">
              <a:latin typeface="Arial" panose="020B0604020202020204" pitchFamily="34" charset="0"/>
            </a:endParaRPr>
          </a:p>
        </p:txBody>
      </p:sp>
      <p:sp>
        <p:nvSpPr>
          <p:cNvPr id="158725" name="Rectangle 2"/>
          <p:cNvSpPr>
            <a:spLocks noGrp="1" noChangeArrowheads="1"/>
          </p:cNvSpPr>
          <p:nvPr>
            <p:ph type="title"/>
          </p:nvPr>
        </p:nvSpPr>
        <p:spPr/>
        <p:txBody>
          <a:bodyPr/>
          <a:lstStyle/>
          <a:p>
            <a:r>
              <a:rPr lang="en-US" altLang="en-US"/>
              <a:t>Mixed Effects Models</a:t>
            </a:r>
          </a:p>
        </p:txBody>
      </p:sp>
      <p:sp>
        <p:nvSpPr>
          <p:cNvPr id="158726" name="Rectangle 3"/>
          <p:cNvSpPr>
            <a:spLocks noGrp="1" noChangeArrowheads="1"/>
          </p:cNvSpPr>
          <p:nvPr>
            <p:ph type="body" idx="1"/>
          </p:nvPr>
        </p:nvSpPr>
        <p:spPr/>
        <p:txBody>
          <a:bodyPr/>
          <a:lstStyle/>
          <a:p>
            <a:r>
              <a:rPr lang="en-US" altLang="en-US"/>
              <a:t>Stages (cont.)</a:t>
            </a:r>
          </a:p>
          <a:p>
            <a:pPr lvl="1"/>
            <a:r>
              <a:rPr lang="en-US" altLang="en-US" u="sng"/>
              <a:t>Stage 3</a:t>
            </a:r>
            <a:r>
              <a:rPr lang="en-US" altLang="en-US"/>
              <a:t>.  Is the variance of the IV-DV slope (</a:t>
            </a:r>
            <a:r>
              <a:rPr lang="en-US" altLang="en-US">
                <a:sym typeface="Symbol" panose="05050102010706020507" pitchFamily="18" charset="2"/>
              </a:rPr>
              <a:t></a:t>
            </a:r>
            <a:r>
              <a:rPr lang="en-US" altLang="en-US" baseline="-25000">
                <a:sym typeface="Symbol" panose="05050102010706020507" pitchFamily="18" charset="2"/>
              </a:rPr>
              <a:t>11</a:t>
            </a:r>
            <a:r>
              <a:rPr lang="en-US" altLang="en-US">
                <a:sym typeface="Symbol" panose="05050102010706020507" pitchFamily="18" charset="2"/>
              </a:rPr>
              <a:t>) or slopes greater than expected by chance?</a:t>
            </a:r>
            <a:endParaRPr lang="en-US" altLang="en-US"/>
          </a:p>
          <a:p>
            <a:pPr lvl="2"/>
            <a:r>
              <a:rPr lang="en-US" altLang="en-US"/>
              <a:t>Test for slope differences</a:t>
            </a:r>
          </a:p>
          <a:p>
            <a:pPr lvl="2"/>
            <a:r>
              <a:rPr lang="en-US" altLang="en-US"/>
              <a:t>Find predictors of the slope differences</a:t>
            </a:r>
          </a:p>
        </p:txBody>
      </p:sp>
      <p:pic>
        <p:nvPicPr>
          <p:cNvPr id="1587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963" y="2850406"/>
            <a:ext cx="3035300"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C8BC562-67BD-4B72-BDA1-4545CD993AA7}" type="slidenum">
              <a:rPr lang="en-US" altLang="en-US">
                <a:latin typeface="Arial" panose="020B0604020202020204" pitchFamily="34" charset="0"/>
              </a:rPr>
              <a:pPr/>
              <a:t>141</a:t>
            </a:fld>
            <a:endParaRPr lang="en-US" altLang="en-US">
              <a:latin typeface="Arial" panose="020B0604020202020204" pitchFamily="34" charset="0"/>
            </a:endParaRPr>
          </a:p>
        </p:txBody>
      </p:sp>
      <p:sp>
        <p:nvSpPr>
          <p:cNvPr id="159749" name="Rectangle 1028"/>
          <p:cNvSpPr>
            <a:spLocks noGrp="1" noChangeArrowheads="1"/>
          </p:cNvSpPr>
          <p:nvPr>
            <p:ph type="title"/>
          </p:nvPr>
        </p:nvSpPr>
        <p:spPr/>
        <p:txBody>
          <a:bodyPr/>
          <a:lstStyle/>
          <a:p>
            <a:r>
              <a:rPr lang="en-US" altLang="en-US"/>
              <a:t>Stage 1</a:t>
            </a:r>
          </a:p>
        </p:txBody>
      </p:sp>
      <p:sp>
        <p:nvSpPr>
          <p:cNvPr id="159750" name="Rectangle 1029"/>
          <p:cNvSpPr>
            <a:spLocks noGrp="1" noChangeArrowheads="1"/>
          </p:cNvSpPr>
          <p:nvPr>
            <p:ph type="body" idx="1"/>
          </p:nvPr>
        </p:nvSpPr>
        <p:spPr/>
        <p:txBody>
          <a:bodyPr/>
          <a:lstStyle/>
          <a:p>
            <a:r>
              <a:rPr lang="en-US" altLang="en-US"/>
              <a:t>Examining the DV</a:t>
            </a:r>
          </a:p>
          <a:p>
            <a:pPr lvl="1"/>
            <a:r>
              <a:rPr lang="en-US" altLang="en-US"/>
              <a:t>Estimating the ICC</a:t>
            </a:r>
          </a:p>
          <a:p>
            <a:pPr lvl="1"/>
            <a:r>
              <a:rPr lang="en-US" altLang="en-US"/>
              <a:t>Looking at group-mean reliability</a:t>
            </a:r>
          </a:p>
          <a:p>
            <a:pPr lvl="1"/>
            <a:r>
              <a:rPr lang="en-US" altLang="en-US"/>
              <a:t>Determining whether the intercept variability is significantly different from zero</a:t>
            </a:r>
          </a:p>
          <a:p>
            <a:pPr lvl="1"/>
            <a:endParaRPr lang="en-U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2"/>
          <p:cNvSpPr>
            <a:spLocks noGrp="1" noChangeArrowheads="1"/>
          </p:cNvSpPr>
          <p:nvPr>
            <p:ph type="title"/>
          </p:nvPr>
        </p:nvSpPr>
        <p:spPr/>
        <p:txBody>
          <a:bodyPr/>
          <a:lstStyle/>
          <a:p>
            <a:r>
              <a:rPr lang="en-US" altLang="en-US"/>
              <a:t>Stage 1</a:t>
            </a:r>
          </a:p>
        </p:txBody>
      </p:sp>
      <p:sp>
        <p:nvSpPr>
          <p:cNvPr id="160774" name="Rectangle 3"/>
          <p:cNvSpPr>
            <a:spLocks noGrp="1" noChangeArrowheads="1"/>
          </p:cNvSpPr>
          <p:nvPr>
            <p:ph idx="1"/>
          </p:nvPr>
        </p:nvSpPr>
        <p:spPr/>
        <p:txBody>
          <a:bodyPr/>
          <a:lstStyle/>
          <a:p>
            <a:r>
              <a:rPr lang="en-US" altLang="en-US"/>
              <a:t>Examining the DV begins with a Null Model (no level-1 or level-2 predictors)</a:t>
            </a:r>
          </a:p>
          <a:p>
            <a:pPr lvl="1"/>
            <a:r>
              <a:rPr lang="en-US" altLang="en-US">
                <a:solidFill>
                  <a:srgbClr val="000000"/>
                </a:solidFill>
              </a:rPr>
              <a:t>Separate components (Bryk &amp; Raudenbush, 1992)</a:t>
            </a:r>
          </a:p>
          <a:p>
            <a:pPr lvl="2">
              <a:buFontTx/>
              <a:buNone/>
            </a:pPr>
            <a:r>
              <a:rPr lang="en-US" altLang="en-US" i="1">
                <a:solidFill>
                  <a:srgbClr val="000000"/>
                </a:solidFill>
              </a:rPr>
              <a:t>Y</a:t>
            </a:r>
            <a:r>
              <a:rPr lang="en-US" altLang="en-US" i="1" baseline="-25000">
                <a:solidFill>
                  <a:srgbClr val="000000"/>
                </a:solidFill>
              </a:rPr>
              <a:t>ij</a:t>
            </a:r>
            <a:r>
              <a:rPr lang="en-US" altLang="en-US" i="1">
                <a:solidFill>
                  <a:srgbClr val="000000"/>
                </a:solidFill>
              </a:rPr>
              <a:t> = </a:t>
            </a:r>
            <a:r>
              <a:rPr lang="en-US" altLang="en-US">
                <a:solidFill>
                  <a:srgbClr val="000000"/>
                </a:solidFill>
                <a:sym typeface="Symbol" panose="05050102010706020507" pitchFamily="18" charset="2"/>
              </a:rPr>
              <a:t></a:t>
            </a:r>
            <a:r>
              <a:rPr lang="en-US" altLang="en-US" baseline="-25000">
                <a:solidFill>
                  <a:srgbClr val="000000"/>
                </a:solidFill>
              </a:rPr>
              <a:t>0</a:t>
            </a:r>
            <a:r>
              <a:rPr lang="en-US" altLang="en-US" i="1" baseline="-25000">
                <a:solidFill>
                  <a:srgbClr val="000000"/>
                </a:solidFill>
              </a:rPr>
              <a:t>j</a:t>
            </a:r>
            <a:r>
              <a:rPr lang="en-US" altLang="en-US" i="1">
                <a:solidFill>
                  <a:srgbClr val="000000"/>
                </a:solidFill>
              </a:rPr>
              <a:t>+r</a:t>
            </a:r>
            <a:r>
              <a:rPr lang="en-US" altLang="en-US" i="1" baseline="-25000">
                <a:solidFill>
                  <a:srgbClr val="000000"/>
                </a:solidFill>
              </a:rPr>
              <a:t>ij</a:t>
            </a:r>
          </a:p>
          <a:p>
            <a:pPr lvl="2">
              <a:buFontTx/>
              <a:buNone/>
            </a:pPr>
            <a:r>
              <a:rPr lang="en-US" altLang="en-US">
                <a:solidFill>
                  <a:srgbClr val="000000"/>
                </a:solidFill>
                <a:sym typeface="Symbol" panose="05050102010706020507" pitchFamily="18" charset="2"/>
              </a:rPr>
              <a:t></a:t>
            </a:r>
            <a:r>
              <a:rPr lang="en-US" altLang="en-US" baseline="-25000">
                <a:solidFill>
                  <a:srgbClr val="000000"/>
                </a:solidFill>
              </a:rPr>
              <a:t>0</a:t>
            </a:r>
            <a:r>
              <a:rPr lang="en-US" altLang="en-US" i="1" baseline="-25000">
                <a:solidFill>
                  <a:srgbClr val="000000"/>
                </a:solidFill>
              </a:rPr>
              <a:t>j</a:t>
            </a:r>
            <a:r>
              <a:rPr lang="en-US" altLang="en-US" i="1">
                <a:solidFill>
                  <a:srgbClr val="000000"/>
                </a:solidFill>
              </a:rPr>
              <a:t> = </a:t>
            </a:r>
            <a:r>
              <a:rPr lang="en-US" altLang="en-US" i="1">
                <a:solidFill>
                  <a:srgbClr val="000000"/>
                </a:solidFill>
                <a:sym typeface="Symbol" panose="05050102010706020507" pitchFamily="18" charset="2"/>
              </a:rPr>
              <a:t></a:t>
            </a:r>
            <a:r>
              <a:rPr lang="en-US" altLang="en-US" baseline="-25000">
                <a:solidFill>
                  <a:srgbClr val="000000"/>
                </a:solidFill>
              </a:rPr>
              <a:t>00 + </a:t>
            </a:r>
            <a:r>
              <a:rPr lang="en-US" altLang="en-US" i="1">
                <a:solidFill>
                  <a:srgbClr val="000000"/>
                </a:solidFill>
              </a:rPr>
              <a:t>u</a:t>
            </a:r>
            <a:r>
              <a:rPr lang="en-US" altLang="en-US" baseline="-25000">
                <a:solidFill>
                  <a:srgbClr val="000000"/>
                </a:solidFill>
              </a:rPr>
              <a:t>0</a:t>
            </a:r>
            <a:r>
              <a:rPr lang="en-US" altLang="en-US" i="1" baseline="-25000">
                <a:solidFill>
                  <a:srgbClr val="000000"/>
                </a:solidFill>
              </a:rPr>
              <a:t>j</a:t>
            </a:r>
          </a:p>
          <a:p>
            <a:pPr lvl="1"/>
            <a:r>
              <a:rPr lang="en-US" altLang="en-US"/>
              <a:t>Combined</a:t>
            </a:r>
          </a:p>
          <a:p>
            <a:pPr lvl="2">
              <a:buFontTx/>
              <a:buNone/>
            </a:pPr>
            <a:r>
              <a:rPr lang="en-US" altLang="en-US" i="1"/>
              <a:t>Y</a:t>
            </a:r>
            <a:r>
              <a:rPr lang="en-US" altLang="en-US" i="1" baseline="-25000"/>
              <a:t>ij</a:t>
            </a:r>
            <a:r>
              <a:rPr lang="en-US" altLang="en-US" i="1"/>
              <a:t> =</a:t>
            </a:r>
            <a:r>
              <a:rPr lang="en-US" altLang="en-US" i="1">
                <a:sym typeface="Symbol" panose="05050102010706020507" pitchFamily="18" charset="2"/>
              </a:rPr>
              <a:t></a:t>
            </a:r>
            <a:r>
              <a:rPr lang="en-US" altLang="en-US" i="1" baseline="-25000"/>
              <a:t>00</a:t>
            </a:r>
            <a:r>
              <a:rPr lang="en-US" altLang="en-US" i="1"/>
              <a:t> + u</a:t>
            </a:r>
            <a:r>
              <a:rPr lang="en-US" altLang="en-US" i="1" baseline="-25000"/>
              <a:t>0j</a:t>
            </a:r>
            <a:r>
              <a:rPr lang="en-US" altLang="en-US" i="1"/>
              <a:t>+r</a:t>
            </a:r>
            <a:r>
              <a:rPr lang="en-US" altLang="en-US" i="1" baseline="-25000"/>
              <a:t>ij</a:t>
            </a:r>
            <a:r>
              <a:rPr lang="en-US" altLang="en-US"/>
              <a:t>.</a:t>
            </a:r>
          </a:p>
          <a:p>
            <a:endParaRPr lang="en-US" altLang="en-US"/>
          </a:p>
          <a:p>
            <a:endParaRPr lang="en-US" altLang="en-US"/>
          </a:p>
        </p:txBody>
      </p:sp>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142</a:t>
            </a:fld>
            <a:endParaRPr lang="en-US" altLang="en-US">
              <a:latin typeface="Arial" panose="020B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Rectangle 2"/>
          <p:cNvSpPr>
            <a:spLocks noGrp="1" noChangeArrowheads="1"/>
          </p:cNvSpPr>
          <p:nvPr>
            <p:ph type="title"/>
          </p:nvPr>
        </p:nvSpPr>
        <p:spPr/>
        <p:txBody>
          <a:bodyPr/>
          <a:lstStyle/>
          <a:p>
            <a:r>
              <a:rPr lang="en-US" altLang="en-US"/>
              <a:t>Stage 1</a:t>
            </a:r>
          </a:p>
        </p:txBody>
      </p:sp>
      <p:sp>
        <p:nvSpPr>
          <p:cNvPr id="161801" name="Rectangle 3"/>
          <p:cNvSpPr>
            <a:spLocks noGrp="1" noChangeArrowheads="1"/>
          </p:cNvSpPr>
          <p:nvPr>
            <p:ph idx="1"/>
          </p:nvPr>
        </p:nvSpPr>
        <p:spPr/>
        <p:txBody>
          <a:bodyPr/>
          <a:lstStyle/>
          <a:p>
            <a:r>
              <a:rPr lang="en-US" altLang="en-US" dirty="0"/>
              <a:t>Graphically, a null model uses the group mean as the expected response for a person and the overall mean as the expected response for the group and partitions the variance</a:t>
            </a:r>
          </a:p>
        </p:txBody>
      </p:sp>
      <p:sp>
        <p:nvSpPr>
          <p:cNvPr id="109" name="Footer Placeholder 4"/>
          <p:cNvSpPr>
            <a:spLocks noGrp="1"/>
          </p:cNvSpPr>
          <p:nvPr>
            <p:ph type="ftr" sz="quarter" idx="11"/>
          </p:nvPr>
        </p:nvSpPr>
        <p:spPr/>
        <p:txBody>
          <a:bodyPr/>
          <a:lstStyle/>
          <a:p>
            <a:pPr>
              <a:defRPr/>
            </a:pPr>
            <a:r>
              <a:rPr lang="en-US"/>
              <a:t>Bliese Slides</a:t>
            </a:r>
          </a:p>
        </p:txBody>
      </p:sp>
      <p:sp>
        <p:nvSpPr>
          <p:cNvPr id="1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86E811D9-1B1C-4DE2-94A4-FD0DA45069E6}" type="slidenum">
              <a:rPr lang="en-US" altLang="en-US">
                <a:latin typeface="Arial" panose="020B0604020202020204" pitchFamily="34" charset="0"/>
              </a:rPr>
              <a:pPr/>
              <a:t>143</a:t>
            </a:fld>
            <a:endParaRPr lang="en-US" altLang="en-US">
              <a:latin typeface="Arial" panose="020B0604020202020204" pitchFamily="34" charset="0"/>
            </a:endParaRPr>
          </a:p>
        </p:txBody>
      </p:sp>
      <p:sp>
        <p:nvSpPr>
          <p:cNvPr id="161797" name="Rectangle 50"/>
          <p:cNvSpPr>
            <a:spLocks noChangeArrowheads="1"/>
          </p:cNvSpPr>
          <p:nvPr/>
        </p:nvSpPr>
        <p:spPr bwMode="auto">
          <a:xfrm>
            <a:off x="4405314" y="296313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798" name="Rectangle 49"/>
          <p:cNvSpPr>
            <a:spLocks noChangeArrowheads="1"/>
          </p:cNvSpPr>
          <p:nvPr/>
        </p:nvSpPr>
        <p:spPr bwMode="auto">
          <a:xfrm>
            <a:off x="3881439" y="295360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799" name="Rectangle 48"/>
          <p:cNvSpPr>
            <a:spLocks noChangeArrowheads="1"/>
          </p:cNvSpPr>
          <p:nvPr/>
        </p:nvSpPr>
        <p:spPr bwMode="auto">
          <a:xfrm>
            <a:off x="3405189" y="294408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2" name="Rectangle 4"/>
          <p:cNvSpPr>
            <a:spLocks noChangeArrowheads="1"/>
          </p:cNvSpPr>
          <p:nvPr/>
        </p:nvSpPr>
        <p:spPr bwMode="auto">
          <a:xfrm>
            <a:off x="2890839" y="294408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3" name="Oval 9"/>
          <p:cNvSpPr>
            <a:spLocks noChangeArrowheads="1"/>
          </p:cNvSpPr>
          <p:nvPr/>
        </p:nvSpPr>
        <p:spPr bwMode="auto">
          <a:xfrm>
            <a:off x="3009900" y="35489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4" name="Oval 10"/>
          <p:cNvSpPr>
            <a:spLocks noChangeArrowheads="1"/>
          </p:cNvSpPr>
          <p:nvPr/>
        </p:nvSpPr>
        <p:spPr bwMode="auto">
          <a:xfrm>
            <a:off x="3009900" y="37013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5" name="Oval 11"/>
          <p:cNvSpPr>
            <a:spLocks noChangeArrowheads="1"/>
          </p:cNvSpPr>
          <p:nvPr/>
        </p:nvSpPr>
        <p:spPr bwMode="auto">
          <a:xfrm>
            <a:off x="3009900" y="38807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6" name="Oval 12"/>
          <p:cNvSpPr>
            <a:spLocks noChangeArrowheads="1"/>
          </p:cNvSpPr>
          <p:nvPr/>
        </p:nvSpPr>
        <p:spPr bwMode="auto">
          <a:xfrm>
            <a:off x="3009900" y="33520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7" name="Oval 13"/>
          <p:cNvSpPr>
            <a:spLocks noChangeArrowheads="1"/>
          </p:cNvSpPr>
          <p:nvPr/>
        </p:nvSpPr>
        <p:spPr bwMode="auto">
          <a:xfrm>
            <a:off x="3009900" y="34330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8" name="Oval 14"/>
          <p:cNvSpPr>
            <a:spLocks noChangeArrowheads="1"/>
          </p:cNvSpPr>
          <p:nvPr/>
        </p:nvSpPr>
        <p:spPr bwMode="auto">
          <a:xfrm>
            <a:off x="3009900" y="32536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09" name="Oval 15"/>
          <p:cNvSpPr>
            <a:spLocks noChangeArrowheads="1"/>
          </p:cNvSpPr>
          <p:nvPr/>
        </p:nvSpPr>
        <p:spPr bwMode="auto">
          <a:xfrm>
            <a:off x="3009900" y="39251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0" name="Oval 16"/>
          <p:cNvSpPr>
            <a:spLocks noChangeArrowheads="1"/>
          </p:cNvSpPr>
          <p:nvPr/>
        </p:nvSpPr>
        <p:spPr bwMode="auto">
          <a:xfrm>
            <a:off x="3009900" y="40156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1" name="Oval 17"/>
          <p:cNvSpPr>
            <a:spLocks noChangeArrowheads="1"/>
          </p:cNvSpPr>
          <p:nvPr/>
        </p:nvSpPr>
        <p:spPr bwMode="auto">
          <a:xfrm>
            <a:off x="3009900" y="31631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2" name="Oval 18"/>
          <p:cNvSpPr>
            <a:spLocks noChangeArrowheads="1"/>
          </p:cNvSpPr>
          <p:nvPr/>
        </p:nvSpPr>
        <p:spPr bwMode="auto">
          <a:xfrm>
            <a:off x="3536950" y="36330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3" name="Oval 19"/>
          <p:cNvSpPr>
            <a:spLocks noChangeArrowheads="1"/>
          </p:cNvSpPr>
          <p:nvPr/>
        </p:nvSpPr>
        <p:spPr bwMode="auto">
          <a:xfrm>
            <a:off x="3536950" y="37854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4" name="Oval 20"/>
          <p:cNvSpPr>
            <a:spLocks noChangeArrowheads="1"/>
          </p:cNvSpPr>
          <p:nvPr/>
        </p:nvSpPr>
        <p:spPr bwMode="auto">
          <a:xfrm>
            <a:off x="3536950" y="39648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5" name="Oval 21"/>
          <p:cNvSpPr>
            <a:spLocks noChangeArrowheads="1"/>
          </p:cNvSpPr>
          <p:nvPr/>
        </p:nvSpPr>
        <p:spPr bwMode="auto">
          <a:xfrm>
            <a:off x="3536950" y="34362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6" name="Oval 22"/>
          <p:cNvSpPr>
            <a:spLocks noChangeArrowheads="1"/>
          </p:cNvSpPr>
          <p:nvPr/>
        </p:nvSpPr>
        <p:spPr bwMode="auto">
          <a:xfrm>
            <a:off x="3536950" y="35171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7" name="Oval 23"/>
          <p:cNvSpPr>
            <a:spLocks noChangeArrowheads="1"/>
          </p:cNvSpPr>
          <p:nvPr/>
        </p:nvSpPr>
        <p:spPr bwMode="auto">
          <a:xfrm>
            <a:off x="3536950" y="33377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8" name="Oval 24"/>
          <p:cNvSpPr>
            <a:spLocks noChangeArrowheads="1"/>
          </p:cNvSpPr>
          <p:nvPr/>
        </p:nvSpPr>
        <p:spPr bwMode="auto">
          <a:xfrm>
            <a:off x="3536950" y="40092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19" name="Oval 26"/>
          <p:cNvSpPr>
            <a:spLocks noChangeArrowheads="1"/>
          </p:cNvSpPr>
          <p:nvPr/>
        </p:nvSpPr>
        <p:spPr bwMode="auto">
          <a:xfrm>
            <a:off x="3536950" y="32472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0" name="Oval 27"/>
          <p:cNvSpPr>
            <a:spLocks noChangeArrowheads="1"/>
          </p:cNvSpPr>
          <p:nvPr/>
        </p:nvSpPr>
        <p:spPr bwMode="auto">
          <a:xfrm>
            <a:off x="4002088" y="41188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1" name="Oval 28"/>
          <p:cNvSpPr>
            <a:spLocks noChangeArrowheads="1"/>
          </p:cNvSpPr>
          <p:nvPr/>
        </p:nvSpPr>
        <p:spPr bwMode="auto">
          <a:xfrm>
            <a:off x="4002088" y="40426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2" name="Oval 29"/>
          <p:cNvSpPr>
            <a:spLocks noChangeArrowheads="1"/>
          </p:cNvSpPr>
          <p:nvPr/>
        </p:nvSpPr>
        <p:spPr bwMode="auto">
          <a:xfrm>
            <a:off x="4002088" y="42220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3" name="Oval 30"/>
          <p:cNvSpPr>
            <a:spLocks noChangeArrowheads="1"/>
          </p:cNvSpPr>
          <p:nvPr/>
        </p:nvSpPr>
        <p:spPr bwMode="auto">
          <a:xfrm>
            <a:off x="4002088" y="39029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4" name="Oval 31"/>
          <p:cNvSpPr>
            <a:spLocks noChangeArrowheads="1"/>
          </p:cNvSpPr>
          <p:nvPr/>
        </p:nvSpPr>
        <p:spPr bwMode="auto">
          <a:xfrm>
            <a:off x="4002088" y="37743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5" name="Oval 32"/>
          <p:cNvSpPr>
            <a:spLocks noChangeArrowheads="1"/>
          </p:cNvSpPr>
          <p:nvPr/>
        </p:nvSpPr>
        <p:spPr bwMode="auto">
          <a:xfrm>
            <a:off x="4002088" y="35949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6" name="Oval 33"/>
          <p:cNvSpPr>
            <a:spLocks noChangeArrowheads="1"/>
          </p:cNvSpPr>
          <p:nvPr/>
        </p:nvSpPr>
        <p:spPr bwMode="auto">
          <a:xfrm>
            <a:off x="4002088" y="42664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7" name="Oval 34"/>
          <p:cNvSpPr>
            <a:spLocks noChangeArrowheads="1"/>
          </p:cNvSpPr>
          <p:nvPr/>
        </p:nvSpPr>
        <p:spPr bwMode="auto">
          <a:xfrm>
            <a:off x="4002088" y="43569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8" name="Oval 35"/>
          <p:cNvSpPr>
            <a:spLocks noChangeArrowheads="1"/>
          </p:cNvSpPr>
          <p:nvPr/>
        </p:nvSpPr>
        <p:spPr bwMode="auto">
          <a:xfrm>
            <a:off x="4002088" y="35044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29" name="Oval 36"/>
          <p:cNvSpPr>
            <a:spLocks noChangeArrowheads="1"/>
          </p:cNvSpPr>
          <p:nvPr/>
        </p:nvSpPr>
        <p:spPr bwMode="auto">
          <a:xfrm>
            <a:off x="4548188" y="33965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0" name="Oval 37"/>
          <p:cNvSpPr>
            <a:spLocks noChangeArrowheads="1"/>
          </p:cNvSpPr>
          <p:nvPr/>
        </p:nvSpPr>
        <p:spPr bwMode="auto">
          <a:xfrm>
            <a:off x="4548188" y="35489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1" name="Oval 38"/>
          <p:cNvSpPr>
            <a:spLocks noChangeArrowheads="1"/>
          </p:cNvSpPr>
          <p:nvPr/>
        </p:nvSpPr>
        <p:spPr bwMode="auto">
          <a:xfrm>
            <a:off x="4548188" y="37283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2" name="Oval 39"/>
          <p:cNvSpPr>
            <a:spLocks noChangeArrowheads="1"/>
          </p:cNvSpPr>
          <p:nvPr/>
        </p:nvSpPr>
        <p:spPr bwMode="auto">
          <a:xfrm>
            <a:off x="4548188" y="31996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3" name="Oval 40"/>
          <p:cNvSpPr>
            <a:spLocks noChangeArrowheads="1"/>
          </p:cNvSpPr>
          <p:nvPr/>
        </p:nvSpPr>
        <p:spPr bwMode="auto">
          <a:xfrm>
            <a:off x="4548188" y="32806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4" name="Oval 41"/>
          <p:cNvSpPr>
            <a:spLocks noChangeArrowheads="1"/>
          </p:cNvSpPr>
          <p:nvPr/>
        </p:nvSpPr>
        <p:spPr bwMode="auto">
          <a:xfrm>
            <a:off x="4548188" y="31012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5" name="Oval 42"/>
          <p:cNvSpPr>
            <a:spLocks noChangeArrowheads="1"/>
          </p:cNvSpPr>
          <p:nvPr/>
        </p:nvSpPr>
        <p:spPr bwMode="auto">
          <a:xfrm>
            <a:off x="4548188" y="37727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6" name="Oval 43"/>
          <p:cNvSpPr>
            <a:spLocks noChangeArrowheads="1"/>
          </p:cNvSpPr>
          <p:nvPr/>
        </p:nvSpPr>
        <p:spPr bwMode="auto">
          <a:xfrm>
            <a:off x="4548188" y="38632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7" name="Oval 44"/>
          <p:cNvSpPr>
            <a:spLocks noChangeArrowheads="1"/>
          </p:cNvSpPr>
          <p:nvPr/>
        </p:nvSpPr>
        <p:spPr bwMode="auto">
          <a:xfrm>
            <a:off x="4548188" y="30107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8" name="Oval 45"/>
          <p:cNvSpPr>
            <a:spLocks noChangeArrowheads="1"/>
          </p:cNvSpPr>
          <p:nvPr/>
        </p:nvSpPr>
        <p:spPr bwMode="auto">
          <a:xfrm>
            <a:off x="3536950" y="41156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39" name="Oval 46"/>
          <p:cNvSpPr>
            <a:spLocks noChangeArrowheads="1"/>
          </p:cNvSpPr>
          <p:nvPr/>
        </p:nvSpPr>
        <p:spPr bwMode="auto">
          <a:xfrm>
            <a:off x="3536950" y="41982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0" name="Oval 47"/>
          <p:cNvSpPr>
            <a:spLocks noChangeArrowheads="1"/>
          </p:cNvSpPr>
          <p:nvPr/>
        </p:nvSpPr>
        <p:spPr bwMode="auto">
          <a:xfrm>
            <a:off x="3536950" y="42950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1" name="Line 51"/>
          <p:cNvSpPr>
            <a:spLocks noChangeShapeType="1"/>
          </p:cNvSpPr>
          <p:nvPr/>
        </p:nvSpPr>
        <p:spPr bwMode="auto">
          <a:xfrm>
            <a:off x="2903539" y="3631468"/>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42" name="Line 52"/>
          <p:cNvSpPr>
            <a:spLocks noChangeShapeType="1"/>
          </p:cNvSpPr>
          <p:nvPr/>
        </p:nvSpPr>
        <p:spPr bwMode="auto">
          <a:xfrm>
            <a:off x="3414714" y="3782280"/>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43" name="Line 53"/>
          <p:cNvSpPr>
            <a:spLocks noChangeShapeType="1"/>
          </p:cNvSpPr>
          <p:nvPr/>
        </p:nvSpPr>
        <p:spPr bwMode="auto">
          <a:xfrm>
            <a:off x="3879850" y="4025168"/>
            <a:ext cx="331788"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44" name="Line 54"/>
          <p:cNvSpPr>
            <a:spLocks noChangeShapeType="1"/>
          </p:cNvSpPr>
          <p:nvPr/>
        </p:nvSpPr>
        <p:spPr bwMode="auto">
          <a:xfrm>
            <a:off x="4410075" y="3521930"/>
            <a:ext cx="331788"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45" name="Rectangle 55"/>
          <p:cNvSpPr>
            <a:spLocks noChangeArrowheads="1"/>
          </p:cNvSpPr>
          <p:nvPr/>
        </p:nvSpPr>
        <p:spPr bwMode="auto">
          <a:xfrm>
            <a:off x="5500689" y="299805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6" name="Oval 56"/>
          <p:cNvSpPr>
            <a:spLocks noChangeArrowheads="1"/>
          </p:cNvSpPr>
          <p:nvPr/>
        </p:nvSpPr>
        <p:spPr bwMode="auto">
          <a:xfrm>
            <a:off x="5645150" y="34028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7" name="Oval 57"/>
          <p:cNvSpPr>
            <a:spLocks noChangeArrowheads="1"/>
          </p:cNvSpPr>
          <p:nvPr/>
        </p:nvSpPr>
        <p:spPr bwMode="auto">
          <a:xfrm>
            <a:off x="5645150" y="35552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8" name="Oval 58"/>
          <p:cNvSpPr>
            <a:spLocks noChangeArrowheads="1"/>
          </p:cNvSpPr>
          <p:nvPr/>
        </p:nvSpPr>
        <p:spPr bwMode="auto">
          <a:xfrm>
            <a:off x="5645150" y="37346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49" name="Oval 59"/>
          <p:cNvSpPr>
            <a:spLocks noChangeArrowheads="1"/>
          </p:cNvSpPr>
          <p:nvPr/>
        </p:nvSpPr>
        <p:spPr bwMode="auto">
          <a:xfrm>
            <a:off x="5645150" y="32060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0" name="Oval 60"/>
          <p:cNvSpPr>
            <a:spLocks noChangeArrowheads="1"/>
          </p:cNvSpPr>
          <p:nvPr/>
        </p:nvSpPr>
        <p:spPr bwMode="auto">
          <a:xfrm>
            <a:off x="5645150" y="32869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1" name="Oval 62"/>
          <p:cNvSpPr>
            <a:spLocks noChangeArrowheads="1"/>
          </p:cNvSpPr>
          <p:nvPr/>
        </p:nvSpPr>
        <p:spPr bwMode="auto">
          <a:xfrm>
            <a:off x="5645150" y="37791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2" name="Oval 63"/>
          <p:cNvSpPr>
            <a:spLocks noChangeArrowheads="1"/>
          </p:cNvSpPr>
          <p:nvPr/>
        </p:nvSpPr>
        <p:spPr bwMode="auto">
          <a:xfrm>
            <a:off x="5645150" y="38695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3" name="Oval 65"/>
          <p:cNvSpPr>
            <a:spLocks noChangeArrowheads="1"/>
          </p:cNvSpPr>
          <p:nvPr/>
        </p:nvSpPr>
        <p:spPr bwMode="auto">
          <a:xfrm>
            <a:off x="5645150" y="39235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4" name="Oval 66"/>
          <p:cNvSpPr>
            <a:spLocks noChangeArrowheads="1"/>
          </p:cNvSpPr>
          <p:nvPr/>
        </p:nvSpPr>
        <p:spPr bwMode="auto">
          <a:xfrm>
            <a:off x="5645150" y="40759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5" name="Oval 67"/>
          <p:cNvSpPr>
            <a:spLocks noChangeArrowheads="1"/>
          </p:cNvSpPr>
          <p:nvPr/>
        </p:nvSpPr>
        <p:spPr bwMode="auto">
          <a:xfrm>
            <a:off x="5645150" y="42553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6" name="Oval 68"/>
          <p:cNvSpPr>
            <a:spLocks noChangeArrowheads="1"/>
          </p:cNvSpPr>
          <p:nvPr/>
        </p:nvSpPr>
        <p:spPr bwMode="auto">
          <a:xfrm>
            <a:off x="5645150" y="37267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7" name="Oval 69"/>
          <p:cNvSpPr>
            <a:spLocks noChangeArrowheads="1"/>
          </p:cNvSpPr>
          <p:nvPr/>
        </p:nvSpPr>
        <p:spPr bwMode="auto">
          <a:xfrm>
            <a:off x="5645150" y="38076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8" name="Oval 70"/>
          <p:cNvSpPr>
            <a:spLocks noChangeArrowheads="1"/>
          </p:cNvSpPr>
          <p:nvPr/>
        </p:nvSpPr>
        <p:spPr bwMode="auto">
          <a:xfrm>
            <a:off x="5645150" y="36282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59" name="Oval 71"/>
          <p:cNvSpPr>
            <a:spLocks noChangeArrowheads="1"/>
          </p:cNvSpPr>
          <p:nvPr/>
        </p:nvSpPr>
        <p:spPr bwMode="auto">
          <a:xfrm>
            <a:off x="5645150" y="42998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0" name="Oval 72"/>
          <p:cNvSpPr>
            <a:spLocks noChangeArrowheads="1"/>
          </p:cNvSpPr>
          <p:nvPr/>
        </p:nvSpPr>
        <p:spPr bwMode="auto">
          <a:xfrm>
            <a:off x="5645150" y="43902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1" name="Oval 73"/>
          <p:cNvSpPr>
            <a:spLocks noChangeArrowheads="1"/>
          </p:cNvSpPr>
          <p:nvPr/>
        </p:nvSpPr>
        <p:spPr bwMode="auto">
          <a:xfrm>
            <a:off x="5645150" y="35378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2" name="Oval 74"/>
          <p:cNvSpPr>
            <a:spLocks noChangeArrowheads="1"/>
          </p:cNvSpPr>
          <p:nvPr/>
        </p:nvSpPr>
        <p:spPr bwMode="auto">
          <a:xfrm>
            <a:off x="5645150" y="38251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3" name="Oval 75"/>
          <p:cNvSpPr>
            <a:spLocks noChangeArrowheads="1"/>
          </p:cNvSpPr>
          <p:nvPr/>
        </p:nvSpPr>
        <p:spPr bwMode="auto">
          <a:xfrm>
            <a:off x="5645150" y="39775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4" name="Oval 76"/>
          <p:cNvSpPr>
            <a:spLocks noChangeArrowheads="1"/>
          </p:cNvSpPr>
          <p:nvPr/>
        </p:nvSpPr>
        <p:spPr bwMode="auto">
          <a:xfrm>
            <a:off x="5645150" y="41569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5" name="Oval 77"/>
          <p:cNvSpPr>
            <a:spLocks noChangeArrowheads="1"/>
          </p:cNvSpPr>
          <p:nvPr/>
        </p:nvSpPr>
        <p:spPr bwMode="auto">
          <a:xfrm>
            <a:off x="5645150" y="36282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6" name="Oval 78"/>
          <p:cNvSpPr>
            <a:spLocks noChangeArrowheads="1"/>
          </p:cNvSpPr>
          <p:nvPr/>
        </p:nvSpPr>
        <p:spPr bwMode="auto">
          <a:xfrm>
            <a:off x="5645150" y="37092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7" name="Oval 79"/>
          <p:cNvSpPr>
            <a:spLocks noChangeArrowheads="1"/>
          </p:cNvSpPr>
          <p:nvPr/>
        </p:nvSpPr>
        <p:spPr bwMode="auto">
          <a:xfrm>
            <a:off x="5645150" y="35298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8" name="Oval 80"/>
          <p:cNvSpPr>
            <a:spLocks noChangeArrowheads="1"/>
          </p:cNvSpPr>
          <p:nvPr/>
        </p:nvSpPr>
        <p:spPr bwMode="auto">
          <a:xfrm>
            <a:off x="5645150" y="42013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69" name="Oval 81"/>
          <p:cNvSpPr>
            <a:spLocks noChangeArrowheads="1"/>
          </p:cNvSpPr>
          <p:nvPr/>
        </p:nvSpPr>
        <p:spPr bwMode="auto">
          <a:xfrm>
            <a:off x="5645150" y="42918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0" name="Oval 82"/>
          <p:cNvSpPr>
            <a:spLocks noChangeArrowheads="1"/>
          </p:cNvSpPr>
          <p:nvPr/>
        </p:nvSpPr>
        <p:spPr bwMode="auto">
          <a:xfrm>
            <a:off x="5645150" y="34393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1" name="Line 83"/>
          <p:cNvSpPr>
            <a:spLocks noChangeShapeType="1"/>
          </p:cNvSpPr>
          <p:nvPr/>
        </p:nvSpPr>
        <p:spPr bwMode="auto">
          <a:xfrm>
            <a:off x="5497514" y="3850543"/>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72" name="Rectangle 84"/>
          <p:cNvSpPr>
            <a:spLocks noChangeArrowheads="1"/>
          </p:cNvSpPr>
          <p:nvPr/>
        </p:nvSpPr>
        <p:spPr bwMode="auto">
          <a:xfrm>
            <a:off x="6276975" y="2921856"/>
            <a:ext cx="4070350" cy="1203325"/>
          </a:xfrm>
          <a:prstGeom prst="rect">
            <a:avLst/>
          </a:prstGeom>
          <a:solidFill>
            <a:srgbClr val="FFFF99"/>
          </a:solidFill>
          <a:ln w="12700" algn="ctr">
            <a:solidFill>
              <a:srgbClr val="9E2447"/>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i="1">
                <a:solidFill>
                  <a:srgbClr val="000066"/>
                </a:solidFill>
              </a:rPr>
              <a:t>r</a:t>
            </a:r>
            <a:r>
              <a:rPr lang="en-US" altLang="en-US" sz="1800" i="1" baseline="-25000">
                <a:solidFill>
                  <a:srgbClr val="000066"/>
                </a:solidFill>
              </a:rPr>
              <a:t>ij</a:t>
            </a:r>
            <a:r>
              <a:rPr lang="en-US" altLang="en-US" sz="1800">
                <a:solidFill>
                  <a:srgbClr val="000066"/>
                </a:solidFill>
              </a:rPr>
              <a:t> represents error associated with</a:t>
            </a:r>
          </a:p>
          <a:p>
            <a:pPr>
              <a:spcBef>
                <a:spcPct val="0"/>
              </a:spcBef>
              <a:buFontTx/>
              <a:buNone/>
            </a:pPr>
            <a:r>
              <a:rPr lang="en-US" altLang="en-US" sz="1800">
                <a:solidFill>
                  <a:srgbClr val="000066"/>
                </a:solidFill>
              </a:rPr>
              <a:t>the difference between an observation</a:t>
            </a:r>
          </a:p>
          <a:p>
            <a:pPr>
              <a:spcBef>
                <a:spcPct val="0"/>
              </a:spcBef>
              <a:buFontTx/>
              <a:buNone/>
            </a:pPr>
            <a:r>
              <a:rPr lang="en-US" altLang="en-US" sz="1800">
                <a:solidFill>
                  <a:srgbClr val="000066"/>
                </a:solidFill>
              </a:rPr>
              <a:t>and the group mean.  The related</a:t>
            </a:r>
          </a:p>
          <a:p>
            <a:pPr>
              <a:spcBef>
                <a:spcPct val="0"/>
              </a:spcBef>
              <a:buFontTx/>
              <a:buNone/>
            </a:pPr>
            <a:r>
              <a:rPr lang="en-US" altLang="en-US" sz="1800">
                <a:solidFill>
                  <a:srgbClr val="000066"/>
                </a:solidFill>
              </a:rPr>
              <a:t>variance term is </a:t>
            </a:r>
            <a:r>
              <a:rPr lang="en-US" altLang="en-US" sz="1800">
                <a:solidFill>
                  <a:srgbClr val="000066"/>
                </a:solidFill>
                <a:sym typeface="Symbol" panose="05050102010706020507" pitchFamily="18" charset="2"/>
              </a:rPr>
              <a:t></a:t>
            </a:r>
            <a:r>
              <a:rPr lang="en-US" altLang="en-US" sz="1800" baseline="30000">
                <a:solidFill>
                  <a:srgbClr val="000066"/>
                </a:solidFill>
                <a:sym typeface="Symbol" panose="05050102010706020507" pitchFamily="18" charset="2"/>
              </a:rPr>
              <a:t>2</a:t>
            </a:r>
            <a:r>
              <a:rPr lang="en-US" altLang="en-US" sz="1800">
                <a:solidFill>
                  <a:srgbClr val="000066"/>
                </a:solidFill>
                <a:sym typeface="Symbol" panose="05050102010706020507" pitchFamily="18" charset="2"/>
              </a:rPr>
              <a:t>.</a:t>
            </a:r>
            <a:r>
              <a:rPr lang="en-US" altLang="en-US" sz="1800" baseline="30000">
                <a:solidFill>
                  <a:srgbClr val="000066"/>
                </a:solidFill>
              </a:rPr>
              <a:t> </a:t>
            </a:r>
          </a:p>
        </p:txBody>
      </p:sp>
      <p:sp>
        <p:nvSpPr>
          <p:cNvPr id="161873" name="Rectangle 90"/>
          <p:cNvSpPr>
            <a:spLocks noChangeArrowheads="1"/>
          </p:cNvSpPr>
          <p:nvPr/>
        </p:nvSpPr>
        <p:spPr bwMode="auto">
          <a:xfrm>
            <a:off x="4945064" y="297583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4" name="Oval 91"/>
          <p:cNvSpPr>
            <a:spLocks noChangeArrowheads="1"/>
          </p:cNvSpPr>
          <p:nvPr/>
        </p:nvSpPr>
        <p:spPr bwMode="auto">
          <a:xfrm>
            <a:off x="5089525" y="33806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5" name="Oval 92"/>
          <p:cNvSpPr>
            <a:spLocks noChangeArrowheads="1"/>
          </p:cNvSpPr>
          <p:nvPr/>
        </p:nvSpPr>
        <p:spPr bwMode="auto">
          <a:xfrm>
            <a:off x="5089525" y="35330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6" name="Oval 93"/>
          <p:cNvSpPr>
            <a:spLocks noChangeArrowheads="1"/>
          </p:cNvSpPr>
          <p:nvPr/>
        </p:nvSpPr>
        <p:spPr bwMode="auto">
          <a:xfrm>
            <a:off x="5089525" y="37124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7" name="Oval 94"/>
          <p:cNvSpPr>
            <a:spLocks noChangeArrowheads="1"/>
          </p:cNvSpPr>
          <p:nvPr/>
        </p:nvSpPr>
        <p:spPr bwMode="auto">
          <a:xfrm>
            <a:off x="5089525" y="31837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8" name="Oval 95"/>
          <p:cNvSpPr>
            <a:spLocks noChangeArrowheads="1"/>
          </p:cNvSpPr>
          <p:nvPr/>
        </p:nvSpPr>
        <p:spPr bwMode="auto">
          <a:xfrm>
            <a:off x="5089525" y="32647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79" name="Oval 96"/>
          <p:cNvSpPr>
            <a:spLocks noChangeArrowheads="1"/>
          </p:cNvSpPr>
          <p:nvPr/>
        </p:nvSpPr>
        <p:spPr bwMode="auto">
          <a:xfrm>
            <a:off x="5089525" y="30853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0" name="Oval 97"/>
          <p:cNvSpPr>
            <a:spLocks noChangeArrowheads="1"/>
          </p:cNvSpPr>
          <p:nvPr/>
        </p:nvSpPr>
        <p:spPr bwMode="auto">
          <a:xfrm>
            <a:off x="5089525" y="37568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1" name="Oval 98"/>
          <p:cNvSpPr>
            <a:spLocks noChangeArrowheads="1"/>
          </p:cNvSpPr>
          <p:nvPr/>
        </p:nvSpPr>
        <p:spPr bwMode="auto">
          <a:xfrm>
            <a:off x="5089525" y="38473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2" name="Oval 99"/>
          <p:cNvSpPr>
            <a:spLocks noChangeArrowheads="1"/>
          </p:cNvSpPr>
          <p:nvPr/>
        </p:nvSpPr>
        <p:spPr bwMode="auto">
          <a:xfrm>
            <a:off x="5089525" y="29948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3" name="Oval 100"/>
          <p:cNvSpPr>
            <a:spLocks noChangeArrowheads="1"/>
          </p:cNvSpPr>
          <p:nvPr/>
        </p:nvSpPr>
        <p:spPr bwMode="auto">
          <a:xfrm>
            <a:off x="5089525" y="39013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4" name="Oval 103"/>
          <p:cNvSpPr>
            <a:spLocks noChangeArrowheads="1"/>
          </p:cNvSpPr>
          <p:nvPr/>
        </p:nvSpPr>
        <p:spPr bwMode="auto">
          <a:xfrm>
            <a:off x="5089525" y="370449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5" name="Oval 104"/>
          <p:cNvSpPr>
            <a:spLocks noChangeArrowheads="1"/>
          </p:cNvSpPr>
          <p:nvPr/>
        </p:nvSpPr>
        <p:spPr bwMode="auto">
          <a:xfrm>
            <a:off x="5089525" y="37854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6" name="Oval 105"/>
          <p:cNvSpPr>
            <a:spLocks noChangeArrowheads="1"/>
          </p:cNvSpPr>
          <p:nvPr/>
        </p:nvSpPr>
        <p:spPr bwMode="auto">
          <a:xfrm>
            <a:off x="5089525" y="36060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7" name="Oval 108"/>
          <p:cNvSpPr>
            <a:spLocks noChangeArrowheads="1"/>
          </p:cNvSpPr>
          <p:nvPr/>
        </p:nvSpPr>
        <p:spPr bwMode="auto">
          <a:xfrm>
            <a:off x="5089525" y="351558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8" name="Oval 109"/>
          <p:cNvSpPr>
            <a:spLocks noChangeArrowheads="1"/>
          </p:cNvSpPr>
          <p:nvPr/>
        </p:nvSpPr>
        <p:spPr bwMode="auto">
          <a:xfrm>
            <a:off x="5089525" y="38029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89" name="Oval 110"/>
          <p:cNvSpPr>
            <a:spLocks noChangeArrowheads="1"/>
          </p:cNvSpPr>
          <p:nvPr/>
        </p:nvSpPr>
        <p:spPr bwMode="auto">
          <a:xfrm>
            <a:off x="5089525" y="395531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0" name="Oval 111"/>
          <p:cNvSpPr>
            <a:spLocks noChangeArrowheads="1"/>
          </p:cNvSpPr>
          <p:nvPr/>
        </p:nvSpPr>
        <p:spPr bwMode="auto">
          <a:xfrm>
            <a:off x="5089525" y="413470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1" name="Oval 112"/>
          <p:cNvSpPr>
            <a:spLocks noChangeArrowheads="1"/>
          </p:cNvSpPr>
          <p:nvPr/>
        </p:nvSpPr>
        <p:spPr bwMode="auto">
          <a:xfrm>
            <a:off x="5089525" y="360606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2" name="Oval 113"/>
          <p:cNvSpPr>
            <a:spLocks noChangeArrowheads="1"/>
          </p:cNvSpPr>
          <p:nvPr/>
        </p:nvSpPr>
        <p:spPr bwMode="auto">
          <a:xfrm>
            <a:off x="5089525" y="368703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3" name="Oval 114"/>
          <p:cNvSpPr>
            <a:spLocks noChangeArrowheads="1"/>
          </p:cNvSpPr>
          <p:nvPr/>
        </p:nvSpPr>
        <p:spPr bwMode="auto">
          <a:xfrm>
            <a:off x="5089525" y="350764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4" name="Oval 115"/>
          <p:cNvSpPr>
            <a:spLocks noChangeArrowheads="1"/>
          </p:cNvSpPr>
          <p:nvPr/>
        </p:nvSpPr>
        <p:spPr bwMode="auto">
          <a:xfrm>
            <a:off x="5089525" y="41791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5" name="Oval 117"/>
          <p:cNvSpPr>
            <a:spLocks noChangeArrowheads="1"/>
          </p:cNvSpPr>
          <p:nvPr/>
        </p:nvSpPr>
        <p:spPr bwMode="auto">
          <a:xfrm>
            <a:off x="5089525" y="341715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1896" name="Line 118"/>
          <p:cNvSpPr>
            <a:spLocks noChangeShapeType="1"/>
          </p:cNvSpPr>
          <p:nvPr/>
        </p:nvSpPr>
        <p:spPr bwMode="auto">
          <a:xfrm>
            <a:off x="4941889" y="3694968"/>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97" name="Line 120"/>
          <p:cNvSpPr>
            <a:spLocks noChangeShapeType="1"/>
          </p:cNvSpPr>
          <p:nvPr/>
        </p:nvSpPr>
        <p:spPr bwMode="auto">
          <a:xfrm flipH="1">
            <a:off x="5903913" y="3814030"/>
            <a:ext cx="361950" cy="5080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98" name="Line 121"/>
          <p:cNvSpPr>
            <a:spLocks noChangeShapeType="1"/>
          </p:cNvSpPr>
          <p:nvPr/>
        </p:nvSpPr>
        <p:spPr bwMode="auto">
          <a:xfrm flipH="1" flipV="1">
            <a:off x="5856288" y="3474305"/>
            <a:ext cx="411162" cy="6985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899" name="Rectangle 122"/>
          <p:cNvSpPr>
            <a:spLocks noChangeArrowheads="1"/>
          </p:cNvSpPr>
          <p:nvPr/>
        </p:nvSpPr>
        <p:spPr bwMode="auto">
          <a:xfrm>
            <a:off x="4943475" y="4653819"/>
            <a:ext cx="3981450" cy="1203325"/>
          </a:xfrm>
          <a:prstGeom prst="rect">
            <a:avLst/>
          </a:prstGeom>
          <a:solidFill>
            <a:srgbClr val="FFFF99"/>
          </a:solidFill>
          <a:ln w="12700" algn="ctr">
            <a:solidFill>
              <a:srgbClr val="9E2447"/>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i="1">
                <a:solidFill>
                  <a:srgbClr val="000066"/>
                </a:solidFill>
              </a:rPr>
              <a:t>u</a:t>
            </a:r>
            <a:r>
              <a:rPr lang="en-US" altLang="en-US" sz="1800" baseline="-25000">
                <a:solidFill>
                  <a:srgbClr val="000066"/>
                </a:solidFill>
              </a:rPr>
              <a:t>0</a:t>
            </a:r>
            <a:r>
              <a:rPr lang="en-US" altLang="en-US" sz="1800" i="1" baseline="-25000">
                <a:solidFill>
                  <a:srgbClr val="000066"/>
                </a:solidFill>
              </a:rPr>
              <a:t>j</a:t>
            </a:r>
            <a:r>
              <a:rPr lang="en-US" altLang="en-US" sz="1800">
                <a:solidFill>
                  <a:srgbClr val="000066"/>
                </a:solidFill>
              </a:rPr>
              <a:t> represents error associated with</a:t>
            </a:r>
          </a:p>
          <a:p>
            <a:pPr>
              <a:spcBef>
                <a:spcPct val="0"/>
              </a:spcBef>
              <a:buFontTx/>
              <a:buNone/>
            </a:pPr>
            <a:r>
              <a:rPr lang="en-US" altLang="en-US" sz="1800">
                <a:solidFill>
                  <a:srgbClr val="000066"/>
                </a:solidFill>
              </a:rPr>
              <a:t>the difference between a group mean</a:t>
            </a:r>
          </a:p>
          <a:p>
            <a:pPr>
              <a:spcBef>
                <a:spcPct val="0"/>
              </a:spcBef>
              <a:buFontTx/>
              <a:buNone/>
            </a:pPr>
            <a:r>
              <a:rPr lang="en-US" altLang="en-US" sz="1800">
                <a:solidFill>
                  <a:srgbClr val="000066"/>
                </a:solidFill>
              </a:rPr>
              <a:t>and the overall mean.  The related</a:t>
            </a:r>
          </a:p>
          <a:p>
            <a:pPr>
              <a:spcBef>
                <a:spcPct val="0"/>
              </a:spcBef>
              <a:buFontTx/>
              <a:buNone/>
            </a:pPr>
            <a:r>
              <a:rPr lang="en-US" altLang="en-US" sz="1800">
                <a:solidFill>
                  <a:srgbClr val="000066"/>
                </a:solidFill>
              </a:rPr>
              <a:t>variance term is </a:t>
            </a:r>
            <a:r>
              <a:rPr lang="en-US" altLang="en-US" sz="1800">
                <a:solidFill>
                  <a:srgbClr val="000066"/>
                </a:solidFill>
                <a:sym typeface="Symbol" panose="05050102010706020507" pitchFamily="18" charset="2"/>
              </a:rPr>
              <a:t></a:t>
            </a:r>
            <a:r>
              <a:rPr lang="en-US" altLang="en-US" sz="1800" baseline="-25000">
                <a:solidFill>
                  <a:srgbClr val="000066"/>
                </a:solidFill>
                <a:sym typeface="Symbol" panose="05050102010706020507" pitchFamily="18" charset="2"/>
              </a:rPr>
              <a:t>00</a:t>
            </a:r>
            <a:r>
              <a:rPr lang="en-US" altLang="en-US" sz="1800">
                <a:solidFill>
                  <a:srgbClr val="000066"/>
                </a:solidFill>
                <a:sym typeface="Symbol" panose="05050102010706020507" pitchFamily="18" charset="2"/>
              </a:rPr>
              <a:t>.</a:t>
            </a:r>
            <a:r>
              <a:rPr lang="en-US" altLang="en-US" sz="1800" baseline="30000">
                <a:solidFill>
                  <a:srgbClr val="000066"/>
                </a:solidFill>
              </a:rPr>
              <a:t> </a:t>
            </a:r>
          </a:p>
        </p:txBody>
      </p:sp>
      <p:sp>
        <p:nvSpPr>
          <p:cNvPr id="161900" name="Line 124"/>
          <p:cNvSpPr>
            <a:spLocks noChangeShapeType="1"/>
          </p:cNvSpPr>
          <p:nvPr/>
        </p:nvSpPr>
        <p:spPr bwMode="auto">
          <a:xfrm>
            <a:off x="2860676" y="3739418"/>
            <a:ext cx="2994025" cy="0"/>
          </a:xfrm>
          <a:prstGeom prst="line">
            <a:avLst/>
          </a:prstGeom>
          <a:noFill/>
          <a:ln w="571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901" name="Line 125"/>
          <p:cNvSpPr>
            <a:spLocks noChangeShapeType="1"/>
          </p:cNvSpPr>
          <p:nvPr/>
        </p:nvSpPr>
        <p:spPr bwMode="auto">
          <a:xfrm flipH="1" flipV="1">
            <a:off x="4251326" y="4068031"/>
            <a:ext cx="682625" cy="1014413"/>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1902" name="Line 126"/>
          <p:cNvSpPr>
            <a:spLocks noChangeShapeType="1"/>
          </p:cNvSpPr>
          <p:nvPr/>
        </p:nvSpPr>
        <p:spPr bwMode="auto">
          <a:xfrm flipH="1" flipV="1">
            <a:off x="4822825" y="3771168"/>
            <a:ext cx="573088" cy="86360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2050"/>
          <p:cNvSpPr>
            <a:spLocks noGrp="1" noChangeArrowheads="1"/>
          </p:cNvSpPr>
          <p:nvPr>
            <p:ph type="title"/>
          </p:nvPr>
        </p:nvSpPr>
        <p:spPr/>
        <p:txBody>
          <a:bodyPr/>
          <a:lstStyle/>
          <a:p>
            <a:r>
              <a:rPr lang="en-US" altLang="en-US"/>
              <a:t>Stage 1</a:t>
            </a:r>
          </a:p>
        </p:txBody>
      </p:sp>
      <p:sp>
        <p:nvSpPr>
          <p:cNvPr id="162822" name="Rectangle 2051"/>
          <p:cNvSpPr>
            <a:spLocks noGrp="1" noChangeArrowheads="1"/>
          </p:cNvSpPr>
          <p:nvPr>
            <p:ph idx="1"/>
          </p:nvPr>
        </p:nvSpPr>
        <p:spPr/>
        <p:txBody>
          <a:bodyPr/>
          <a:lstStyle/>
          <a:p>
            <a:r>
              <a:rPr lang="en-US" altLang="en-US" dirty="0"/>
              <a:t>In R, we estimate the Null Model as follows: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Fixed part of the model is “</a:t>
            </a:r>
            <a:r>
              <a:rPr lang="en-US" altLang="en-US" dirty="0">
                <a:latin typeface="Courier New" panose="02070309020205020404" pitchFamily="49" charset="0"/>
              </a:rPr>
              <a:t>WBEING~1</a:t>
            </a:r>
            <a:r>
              <a:rPr lang="en-US" altLang="en-US" dirty="0"/>
              <a:t>”</a:t>
            </a:r>
          </a:p>
          <a:p>
            <a:r>
              <a:rPr lang="en-US" altLang="en-US" dirty="0"/>
              <a:t>Random part of the model is “</a:t>
            </a:r>
            <a:r>
              <a:rPr lang="en-US" altLang="en-US" dirty="0">
                <a:latin typeface="Courier New" panose="02070309020205020404" pitchFamily="49" charset="0"/>
              </a:rPr>
              <a:t>random=~1|GRP</a:t>
            </a:r>
            <a:r>
              <a:rPr lang="en-US" altLang="en-US" dirty="0"/>
              <a:t>”</a:t>
            </a:r>
          </a:p>
          <a:p>
            <a:r>
              <a:rPr lang="en-US" altLang="en-US" dirty="0"/>
              <a:t>With your own data, the </a:t>
            </a:r>
            <a:r>
              <a:rPr lang="en-US" altLang="en-US" dirty="0" err="1">
                <a:latin typeface="Courier New" panose="02070309020205020404" pitchFamily="49" charset="0"/>
              </a:rPr>
              <a:t>na.action</a:t>
            </a:r>
            <a:r>
              <a:rPr lang="en-US" altLang="en-US" dirty="0">
                <a:latin typeface="Courier New" panose="02070309020205020404" pitchFamily="49" charset="0"/>
              </a:rPr>
              <a:t>=</a:t>
            </a:r>
            <a:r>
              <a:rPr lang="en-US" altLang="en-US" dirty="0" err="1">
                <a:latin typeface="Courier New" panose="02070309020205020404" pitchFamily="49" charset="0"/>
              </a:rPr>
              <a:t>na.omit</a:t>
            </a:r>
            <a:r>
              <a:rPr lang="en-US" altLang="en-US" dirty="0"/>
              <a:t> option will be important.</a:t>
            </a:r>
          </a:p>
          <a:p>
            <a:endParaRPr lang="en-US" altLang="en-US" dirty="0"/>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18634F2B-671C-4961-A7C0-407307379159}" type="slidenum">
              <a:rPr lang="en-US" altLang="en-US">
                <a:latin typeface="Arial" panose="020B0604020202020204" pitchFamily="34" charset="0"/>
              </a:rPr>
              <a:pPr/>
              <a:t>144</a:t>
            </a:fld>
            <a:endParaRPr lang="en-US" altLang="en-US">
              <a:latin typeface="Arial" panose="020B0604020202020204" pitchFamily="34" charset="0"/>
            </a:endParaRPr>
          </a:p>
        </p:txBody>
      </p:sp>
      <p:sp>
        <p:nvSpPr>
          <p:cNvPr id="162823" name="Text Box 2052"/>
          <p:cNvSpPr txBox="1">
            <a:spLocks noChangeArrowheads="1"/>
          </p:cNvSpPr>
          <p:nvPr/>
        </p:nvSpPr>
        <p:spPr bwMode="auto">
          <a:xfrm>
            <a:off x="1806240" y="1776083"/>
            <a:ext cx="8579520" cy="193899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dirty="0">
                <a:latin typeface="Courier New" panose="02070309020205020404" pitchFamily="49" charset="0"/>
              </a:rPr>
              <a:t>&gt; library(multilevel)</a:t>
            </a:r>
          </a:p>
          <a:p>
            <a:pPr>
              <a:spcBef>
                <a:spcPct val="0"/>
              </a:spcBef>
              <a:buFontTx/>
              <a:buNone/>
            </a:pPr>
            <a:r>
              <a:rPr lang="en-US" altLang="en-US" sz="2000" dirty="0">
                <a:latin typeface="Courier New" panose="02070309020205020404" pitchFamily="49" charset="0"/>
              </a:rPr>
              <a:t>&gt; library(</a:t>
            </a:r>
            <a:r>
              <a:rPr lang="en-US" altLang="en-US" sz="2000" dirty="0" err="1">
                <a:latin typeface="Courier New" panose="02070309020205020404" pitchFamily="49" charset="0"/>
              </a:rPr>
              <a:t>nlme</a:t>
            </a:r>
            <a:r>
              <a:rPr lang="en-US" altLang="en-US" sz="2000" dirty="0">
                <a:latin typeface="Courier New" panose="02070309020205020404" pitchFamily="49" charset="0"/>
              </a:rPr>
              <a:t>)</a:t>
            </a:r>
          </a:p>
          <a:p>
            <a:pPr>
              <a:spcBef>
                <a:spcPct val="0"/>
              </a:spcBef>
              <a:buFontTx/>
              <a:buNone/>
            </a:pPr>
            <a:r>
              <a:rPr lang="en-US" altLang="en-US" sz="2000" dirty="0">
                <a:latin typeface="Courier New" panose="02070309020205020404" pitchFamily="49" charset="0"/>
              </a:rPr>
              <a:t>&gt; data(bh1996)</a:t>
            </a:r>
          </a:p>
          <a:p>
            <a:pPr>
              <a:spcBef>
                <a:spcPct val="0"/>
              </a:spcBef>
              <a:buFontTx/>
              <a:buNone/>
            </a:pPr>
            <a:r>
              <a:rPr lang="en-US" altLang="en-US" sz="2000" dirty="0">
                <a:latin typeface="Courier New" panose="02070309020205020404" pitchFamily="49" charset="0"/>
              </a:rPr>
              <a:t>&gt; tbh1996&lt;-bh1996[1:1582,] </a:t>
            </a:r>
          </a:p>
          <a:p>
            <a:pPr>
              <a:spcBef>
                <a:spcPct val="0"/>
              </a:spcBef>
              <a:buFontTx/>
              <a:buNone/>
            </a:pPr>
            <a:r>
              <a:rPr lang="en-US" altLang="en-US" sz="2000" dirty="0">
                <a:latin typeface="Courier New" panose="02070309020205020404" pitchFamily="49" charset="0"/>
              </a:rPr>
              <a:t>&gt; </a:t>
            </a:r>
            <a:r>
              <a:rPr lang="en-US" altLang="en-US" sz="2000" dirty="0" err="1">
                <a:latin typeface="Courier New" panose="02070309020205020404" pitchFamily="49" charset="0"/>
              </a:rPr>
              <a:t>Null.Model</a:t>
            </a:r>
            <a:r>
              <a:rPr lang="en-US" altLang="en-US" sz="2000" dirty="0">
                <a:latin typeface="Courier New" panose="02070309020205020404" pitchFamily="49" charset="0"/>
              </a:rPr>
              <a:t>&lt;-</a:t>
            </a:r>
            <a:r>
              <a:rPr lang="en-US" altLang="en-US" sz="2000" dirty="0" err="1">
                <a:latin typeface="Courier New" panose="02070309020205020404" pitchFamily="49" charset="0"/>
              </a:rPr>
              <a:t>lme</a:t>
            </a:r>
            <a:r>
              <a:rPr lang="en-US" altLang="en-US" sz="2000" dirty="0">
                <a:latin typeface="Courier New" panose="02070309020205020404" pitchFamily="49" charset="0"/>
              </a:rPr>
              <a:t>(WBEING~1,random=~1|GRP,data=tbh1996,</a:t>
            </a:r>
          </a:p>
          <a:p>
            <a:pPr>
              <a:spcBef>
                <a:spcPct val="0"/>
              </a:spcBef>
              <a:buFontTx/>
              <a:buNone/>
            </a:pPr>
            <a:r>
              <a:rPr lang="en-US" altLang="en-US" sz="2000" dirty="0">
                <a:latin typeface="Courier New" panose="02070309020205020404" pitchFamily="49" charset="0"/>
              </a:rPr>
              <a:t>  </a:t>
            </a:r>
            <a:r>
              <a:rPr lang="en-US" altLang="en-US" sz="2000" dirty="0" err="1">
                <a:latin typeface="Courier New" panose="02070309020205020404" pitchFamily="49" charset="0"/>
              </a:rPr>
              <a:t>na.action</a:t>
            </a:r>
            <a:r>
              <a:rPr lang="en-US" altLang="en-US" sz="2000" dirty="0">
                <a:latin typeface="Courier New" panose="02070309020205020404" pitchFamily="49" charset="0"/>
              </a:rPr>
              <a:t>=</a:t>
            </a:r>
            <a:r>
              <a:rPr lang="en-US" altLang="en-US" sz="2000" dirty="0" err="1">
                <a:latin typeface="Courier New" panose="02070309020205020404" pitchFamily="49" charset="0"/>
              </a:rPr>
              <a:t>na.omit</a:t>
            </a:r>
            <a:r>
              <a:rPr lang="en-US" altLang="en-US" sz="2000" dirty="0">
                <a:latin typeface="Courier New" panose="02070309020205020404" pitchFamily="49" charset="0"/>
              </a:rPr>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7" name="Rectangle 3"/>
          <p:cNvSpPr>
            <a:spLocks noGrp="1" noChangeArrowheads="1"/>
          </p:cNvSpPr>
          <p:nvPr>
            <p:ph idx="1"/>
          </p:nvPr>
        </p:nvSpPr>
        <p:spPr/>
        <p:txBody>
          <a:bodyPr/>
          <a:lstStyle/>
          <a:p>
            <a:r>
              <a:rPr lang="en-US" altLang="en-US" dirty="0">
                <a:sym typeface="Symbol" panose="05050102010706020507" pitchFamily="18" charset="2"/>
              </a:rPr>
              <a:t>We use the </a:t>
            </a:r>
            <a:r>
              <a:rPr lang="en-US" altLang="en-US" dirty="0" err="1">
                <a:latin typeface="Courier New" panose="02070309020205020404" pitchFamily="49" charset="0"/>
                <a:sym typeface="Symbol" panose="05050102010706020507" pitchFamily="18" charset="2"/>
              </a:rPr>
              <a:t>VarCorr</a:t>
            </a:r>
            <a:r>
              <a:rPr lang="en-US" altLang="en-US" dirty="0">
                <a:sym typeface="Symbol" panose="05050102010706020507" pitchFamily="18" charset="2"/>
              </a:rPr>
              <a:t> function to get </a:t>
            </a:r>
            <a:r>
              <a:rPr lang="en-US" altLang="en-US" baseline="30000" dirty="0">
                <a:sym typeface="Symbol" panose="05050102010706020507" pitchFamily="18" charset="2"/>
              </a:rPr>
              <a:t>2</a:t>
            </a:r>
            <a:r>
              <a:rPr lang="en-US" altLang="en-US" dirty="0"/>
              <a:t> and </a:t>
            </a:r>
            <a:r>
              <a:rPr lang="en-US" altLang="en-US" dirty="0">
                <a:sym typeface="Symbol" panose="05050102010706020507" pitchFamily="18" charset="2"/>
              </a:rPr>
              <a:t></a:t>
            </a:r>
            <a:r>
              <a:rPr lang="en-US" altLang="en-US" baseline="-25000" dirty="0">
                <a:sym typeface="Symbol" panose="05050102010706020507" pitchFamily="18" charset="2"/>
              </a:rPr>
              <a:t>00</a:t>
            </a:r>
            <a:r>
              <a:rPr lang="en-US" altLang="en-US" dirty="0">
                <a:sym typeface="Symbol" panose="05050102010706020507" pitchFamily="18" charset="2"/>
              </a:rPr>
              <a:t> </a:t>
            </a:r>
          </a:p>
          <a:p>
            <a:pPr lvl="1">
              <a:buFontTx/>
              <a:buNone/>
            </a:pPr>
            <a:r>
              <a:rPr lang="en-US" altLang="en-US" dirty="0">
                <a:latin typeface="Courier New" panose="02070309020205020404" pitchFamily="49" charset="0"/>
              </a:rPr>
              <a:t>&gt; </a:t>
            </a:r>
            <a:r>
              <a:rPr lang="en-US" altLang="en-US" dirty="0" err="1">
                <a:latin typeface="Courier New" panose="02070309020205020404" pitchFamily="49" charset="0"/>
              </a:rPr>
              <a:t>VarCorr</a:t>
            </a:r>
            <a:r>
              <a:rPr lang="en-US" altLang="en-US" dirty="0">
                <a:latin typeface="Courier New" panose="02070309020205020404" pitchFamily="49" charset="0"/>
              </a:rPr>
              <a:t>(</a:t>
            </a:r>
            <a:r>
              <a:rPr lang="en-US" altLang="en-US" dirty="0" err="1">
                <a:latin typeface="Courier New" panose="02070309020205020404" pitchFamily="49" charset="0"/>
              </a:rPr>
              <a:t>Null.Model</a:t>
            </a:r>
            <a:r>
              <a:rPr lang="en-US" altLang="en-US" dirty="0">
                <a:latin typeface="Courier New" panose="02070309020205020404" pitchFamily="49" charset="0"/>
              </a:rPr>
              <a:t>)</a:t>
            </a:r>
          </a:p>
          <a:p>
            <a:pPr lvl="1">
              <a:buFontTx/>
              <a:buNone/>
            </a:pPr>
            <a:r>
              <a:rPr lang="en-US" altLang="en-US" dirty="0">
                <a:latin typeface="Courier New" panose="02070309020205020404" pitchFamily="49" charset="0"/>
              </a:rPr>
              <a:t>GRP = </a:t>
            </a:r>
            <a:r>
              <a:rPr lang="en-US" altLang="en-US" dirty="0" err="1">
                <a:latin typeface="Courier New" panose="02070309020205020404" pitchFamily="49" charset="0"/>
              </a:rPr>
              <a:t>pdLogChol</a:t>
            </a:r>
            <a:r>
              <a:rPr lang="en-US" altLang="en-US" dirty="0">
                <a:latin typeface="Courier New" panose="02070309020205020404" pitchFamily="49" charset="0"/>
              </a:rPr>
              <a:t>(1) </a:t>
            </a:r>
          </a:p>
          <a:p>
            <a:pPr lvl="1">
              <a:buFontTx/>
              <a:buNone/>
            </a:pPr>
            <a:r>
              <a:rPr lang="en-US" altLang="en-US" dirty="0">
                <a:latin typeface="Courier New" panose="02070309020205020404" pitchFamily="49" charset="0"/>
              </a:rPr>
              <a:t>            Variance   </a:t>
            </a:r>
            <a:r>
              <a:rPr lang="en-US" altLang="en-US" dirty="0" err="1">
                <a:latin typeface="Courier New" panose="02070309020205020404" pitchFamily="49" charset="0"/>
              </a:rPr>
              <a:t>StdDev</a:t>
            </a:r>
            <a:r>
              <a:rPr lang="en-US" altLang="en-US" dirty="0">
                <a:latin typeface="Courier New" panose="02070309020205020404" pitchFamily="49" charset="0"/>
              </a:rPr>
              <a:t>   </a:t>
            </a:r>
          </a:p>
          <a:p>
            <a:pPr lvl="1">
              <a:buFontTx/>
              <a:buNone/>
            </a:pPr>
            <a:r>
              <a:rPr lang="en-US" altLang="en-US" dirty="0">
                <a:latin typeface="Courier New" panose="02070309020205020404" pitchFamily="49" charset="0"/>
              </a:rPr>
              <a:t>(Intercept) 0.02818085 0.1678715</a:t>
            </a:r>
          </a:p>
          <a:p>
            <a:pPr lvl="1">
              <a:buFontTx/>
              <a:buNone/>
            </a:pPr>
            <a:r>
              <a:rPr lang="en-US" altLang="en-US" dirty="0">
                <a:latin typeface="Courier New" panose="02070309020205020404" pitchFamily="49" charset="0"/>
              </a:rPr>
              <a:t>Residual    0.75681644 0.8699520</a:t>
            </a:r>
          </a:p>
          <a:p>
            <a:endParaRPr lang="en-US" altLang="en-US" dirty="0">
              <a:sym typeface="Symbol" panose="05050102010706020507" pitchFamily="18" charset="2"/>
            </a:endParaRPr>
          </a:p>
          <a:p>
            <a:endParaRPr lang="en-US" altLang="en-US" dirty="0"/>
          </a:p>
          <a:p>
            <a:r>
              <a:rPr lang="en-US" altLang="en-US" dirty="0"/>
              <a:t>ICC is </a:t>
            </a:r>
            <a:r>
              <a:rPr lang="en-US" altLang="en-US" dirty="0">
                <a:sym typeface="Symbol" panose="05050102010706020507" pitchFamily="18" charset="2"/>
              </a:rPr>
              <a:t></a:t>
            </a:r>
            <a:r>
              <a:rPr lang="en-US" altLang="en-US" baseline="-25000" dirty="0">
                <a:sym typeface="Symbol" panose="05050102010706020507" pitchFamily="18" charset="2"/>
              </a:rPr>
              <a:t>00</a:t>
            </a:r>
            <a:r>
              <a:rPr lang="en-US" altLang="en-US" dirty="0">
                <a:sym typeface="Symbol" panose="05050102010706020507" pitchFamily="18" charset="2"/>
              </a:rPr>
              <a:t> / (</a:t>
            </a:r>
            <a:r>
              <a:rPr lang="en-US" altLang="en-US" baseline="-25000" dirty="0">
                <a:sym typeface="Symbol" panose="05050102010706020507" pitchFamily="18" charset="2"/>
              </a:rPr>
              <a:t>00</a:t>
            </a:r>
            <a:r>
              <a:rPr lang="en-US" altLang="en-US" dirty="0">
                <a:sym typeface="Symbol" panose="05050102010706020507" pitchFamily="18" charset="2"/>
              </a:rPr>
              <a:t> + </a:t>
            </a:r>
            <a:r>
              <a:rPr lang="en-US" altLang="en-US" baseline="30000" dirty="0">
                <a:sym typeface="Symbol" panose="05050102010706020507" pitchFamily="18" charset="2"/>
              </a:rPr>
              <a:t>2</a:t>
            </a:r>
            <a:r>
              <a:rPr lang="en-US" altLang="en-US" dirty="0">
                <a:sym typeface="Symbol" panose="05050102010706020507" pitchFamily="18" charset="2"/>
              </a:rPr>
              <a:t>)</a:t>
            </a:r>
            <a:endParaRPr lang="en-US" altLang="en-US" dirty="0"/>
          </a:p>
          <a:p>
            <a:pPr lvl="1">
              <a:buFontTx/>
              <a:buNone/>
            </a:pPr>
            <a:r>
              <a:rPr lang="en-US" altLang="en-US" dirty="0">
                <a:latin typeface="Courier New" panose="02070309020205020404" pitchFamily="49" charset="0"/>
              </a:rPr>
              <a:t>&gt; 0.02818085/(0.02818085+0.75681644)</a:t>
            </a:r>
          </a:p>
          <a:p>
            <a:pPr lvl="1">
              <a:buFontTx/>
              <a:buNone/>
            </a:pPr>
            <a:r>
              <a:rPr lang="en-US" altLang="en-US" dirty="0">
                <a:latin typeface="Courier New" panose="02070309020205020404" pitchFamily="49" charset="0"/>
              </a:rPr>
              <a:t>[1] 0.03589930</a:t>
            </a:r>
          </a:p>
        </p:txBody>
      </p:sp>
      <p:sp>
        <p:nvSpPr>
          <p:cNvPr id="163848" name="Rectangle 2"/>
          <p:cNvSpPr>
            <a:spLocks noGrp="1" noChangeArrowheads="1"/>
          </p:cNvSpPr>
          <p:nvPr>
            <p:ph type="title"/>
          </p:nvPr>
        </p:nvSpPr>
        <p:spPr/>
        <p:txBody>
          <a:bodyPr/>
          <a:lstStyle/>
          <a:p>
            <a:r>
              <a:rPr lang="en-US" altLang="en-US"/>
              <a:t>Stage 1</a:t>
            </a:r>
          </a:p>
        </p:txBody>
      </p:sp>
      <p:sp>
        <p:nvSpPr>
          <p:cNvPr id="11" name="Footer Placeholder 4"/>
          <p:cNvSpPr>
            <a:spLocks noGrp="1"/>
          </p:cNvSpPr>
          <p:nvPr>
            <p:ph type="ftr" sz="quarter" idx="11"/>
          </p:nvPr>
        </p:nvSpPr>
        <p:spPr/>
        <p:txBody>
          <a:bodyPr/>
          <a:lstStyle/>
          <a:p>
            <a:pPr>
              <a:defRPr/>
            </a:pPr>
            <a:r>
              <a:rPr lang="en-US"/>
              <a:t>Bliese Slides</a:t>
            </a:r>
          </a:p>
        </p:txBody>
      </p:sp>
      <p:sp>
        <p:nvSpPr>
          <p:cNvPr id="12"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56C654A7-253E-4412-B0C1-E90B3AA0F9B8}" type="slidenum">
              <a:rPr lang="en-US" altLang="en-US">
                <a:latin typeface="Arial" panose="020B0604020202020204" pitchFamily="34" charset="0"/>
              </a:rPr>
              <a:pPr/>
              <a:t>145</a:t>
            </a:fld>
            <a:endParaRPr lang="en-US" altLang="en-US">
              <a:latin typeface="Arial" panose="020B0604020202020204" pitchFamily="34" charset="0"/>
            </a:endParaRPr>
          </a:p>
        </p:txBody>
      </p:sp>
      <p:sp>
        <p:nvSpPr>
          <p:cNvPr id="163845" name="Rectangle 5"/>
          <p:cNvSpPr>
            <a:spLocks noChangeArrowheads="1"/>
          </p:cNvSpPr>
          <p:nvPr/>
        </p:nvSpPr>
        <p:spPr bwMode="auto">
          <a:xfrm>
            <a:off x="2621957" y="3149592"/>
            <a:ext cx="1873250" cy="347662"/>
          </a:xfrm>
          <a:prstGeom prst="rect">
            <a:avLst/>
          </a:prstGeom>
          <a:solidFill>
            <a:srgbClr val="FFCC99">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3846" name="Rectangle 4"/>
          <p:cNvSpPr>
            <a:spLocks noChangeArrowheads="1"/>
          </p:cNvSpPr>
          <p:nvPr/>
        </p:nvSpPr>
        <p:spPr bwMode="auto">
          <a:xfrm>
            <a:off x="2621957" y="2717792"/>
            <a:ext cx="1873250" cy="347662"/>
          </a:xfrm>
          <a:prstGeom prst="rect">
            <a:avLst/>
          </a:prstGeom>
          <a:solidFill>
            <a:srgbClr val="99C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3849" name="Text Box 7"/>
          <p:cNvSpPr txBox="1">
            <a:spLocks noChangeArrowheads="1"/>
          </p:cNvSpPr>
          <p:nvPr/>
        </p:nvSpPr>
        <p:spPr bwMode="auto">
          <a:xfrm>
            <a:off x="2244132" y="3640129"/>
            <a:ext cx="46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latin typeface="Times New Roman" panose="02020603050405020304" pitchFamily="18" charset="0"/>
                <a:sym typeface="Symbol" panose="05050102010706020507" pitchFamily="18" charset="2"/>
              </a:rPr>
              <a:t></a:t>
            </a:r>
            <a:r>
              <a:rPr lang="en-US" altLang="en-US" baseline="30000">
                <a:latin typeface="Times New Roman" panose="02020603050405020304" pitchFamily="18" charset="0"/>
                <a:sym typeface="Symbol" panose="05050102010706020507" pitchFamily="18" charset="2"/>
              </a:rPr>
              <a:t>2</a:t>
            </a:r>
          </a:p>
        </p:txBody>
      </p:sp>
      <p:sp>
        <p:nvSpPr>
          <p:cNvPr id="163850" name="Text Box 8"/>
          <p:cNvSpPr txBox="1">
            <a:spLocks noChangeArrowheads="1"/>
          </p:cNvSpPr>
          <p:nvPr/>
        </p:nvSpPr>
        <p:spPr bwMode="auto">
          <a:xfrm>
            <a:off x="1672632" y="3398829"/>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latin typeface="Times New Roman" panose="02020603050405020304" pitchFamily="18" charset="0"/>
                <a:sym typeface="Symbol" panose="05050102010706020507" pitchFamily="18" charset="2"/>
              </a:rPr>
              <a:t></a:t>
            </a:r>
            <a:r>
              <a:rPr lang="en-US" altLang="en-US" baseline="-25000" dirty="0">
                <a:latin typeface="Times New Roman" panose="02020603050405020304" pitchFamily="18" charset="0"/>
                <a:sym typeface="Symbol" panose="05050102010706020507" pitchFamily="18" charset="2"/>
              </a:rPr>
              <a:t>00</a:t>
            </a:r>
            <a:r>
              <a:rPr lang="en-US" altLang="en-US" dirty="0">
                <a:latin typeface="Times New Roman" panose="02020603050405020304" pitchFamily="18" charset="0"/>
                <a:sym typeface="Symbol" panose="05050102010706020507" pitchFamily="18" charset="2"/>
              </a:rPr>
              <a:t> </a:t>
            </a:r>
          </a:p>
        </p:txBody>
      </p:sp>
      <p:sp>
        <p:nvSpPr>
          <p:cNvPr id="163851" name="Line 9"/>
          <p:cNvSpPr>
            <a:spLocks noChangeShapeType="1"/>
          </p:cNvSpPr>
          <p:nvPr/>
        </p:nvSpPr>
        <p:spPr bwMode="auto">
          <a:xfrm flipV="1">
            <a:off x="2013944" y="3014655"/>
            <a:ext cx="465138" cy="536575"/>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52" name="Line 10"/>
          <p:cNvSpPr>
            <a:spLocks noChangeShapeType="1"/>
          </p:cNvSpPr>
          <p:nvPr/>
        </p:nvSpPr>
        <p:spPr bwMode="auto">
          <a:xfrm flipV="1">
            <a:off x="2590208" y="3527417"/>
            <a:ext cx="130175" cy="188912"/>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2"/>
          <p:cNvSpPr>
            <a:spLocks noGrp="1" noChangeArrowheads="1"/>
          </p:cNvSpPr>
          <p:nvPr>
            <p:ph type="title"/>
          </p:nvPr>
        </p:nvSpPr>
        <p:spPr/>
        <p:txBody>
          <a:bodyPr/>
          <a:lstStyle/>
          <a:p>
            <a:r>
              <a:rPr lang="en-US" altLang="en-US"/>
              <a:t>Stage 1</a:t>
            </a:r>
          </a:p>
        </p:txBody>
      </p:sp>
      <p:sp>
        <p:nvSpPr>
          <p:cNvPr id="164870" name="Rectangle 3"/>
          <p:cNvSpPr>
            <a:spLocks noGrp="1" noChangeArrowheads="1"/>
          </p:cNvSpPr>
          <p:nvPr>
            <p:ph idx="1"/>
          </p:nvPr>
        </p:nvSpPr>
        <p:spPr/>
        <p:txBody>
          <a:bodyPr/>
          <a:lstStyle/>
          <a:p>
            <a:r>
              <a:rPr lang="en-US" altLang="en-US" dirty="0"/>
              <a:t>It is useful to examine the reliability of the group means using the </a:t>
            </a:r>
            <a:r>
              <a:rPr lang="en-US" altLang="en-US" dirty="0" err="1">
                <a:latin typeface="Courier New" panose="02070309020205020404" pitchFamily="49" charset="0"/>
              </a:rPr>
              <a:t>GmeanRel</a:t>
            </a:r>
            <a:r>
              <a:rPr lang="en-US" altLang="en-US" dirty="0"/>
              <a:t> function.</a:t>
            </a:r>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26221F0-2E40-46BB-BBCC-A8672E280F2A}" type="slidenum">
              <a:rPr lang="en-US" altLang="en-US">
                <a:latin typeface="Arial" panose="020B0604020202020204" pitchFamily="34" charset="0"/>
              </a:rPr>
              <a:pPr/>
              <a:t>146</a:t>
            </a:fld>
            <a:endParaRPr lang="en-US" altLang="en-US">
              <a:latin typeface="Arial" panose="020B0604020202020204" pitchFamily="34" charset="0"/>
            </a:endParaRPr>
          </a:p>
        </p:txBody>
      </p:sp>
      <p:sp>
        <p:nvSpPr>
          <p:cNvPr id="8" name="Text Box 2052">
            <a:extLst>
              <a:ext uri="{FF2B5EF4-FFF2-40B4-BE49-F238E27FC236}">
                <a16:creationId xmlns:a16="http://schemas.microsoft.com/office/drawing/2014/main" id="{D672F1C4-0D6D-4C8D-9EAE-02C0ADCF0A03}"/>
              </a:ext>
            </a:extLst>
          </p:cNvPr>
          <p:cNvSpPr txBox="1">
            <a:spLocks noChangeArrowheads="1"/>
          </p:cNvSpPr>
          <p:nvPr/>
        </p:nvSpPr>
        <p:spPr bwMode="auto">
          <a:xfrm>
            <a:off x="1296601" y="2177276"/>
            <a:ext cx="9577632" cy="397031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GmeanRel</a:t>
            </a:r>
            <a:r>
              <a:rPr lang="en-US" altLang="en-US" sz="1800" dirty="0">
                <a:latin typeface="Courier New" panose="02070309020205020404" pitchFamily="49" charset="0"/>
              </a:rPr>
              <a:t>(</a:t>
            </a:r>
            <a:r>
              <a:rPr lang="en-US" altLang="en-US" sz="1800" dirty="0" err="1">
                <a:latin typeface="Courier New" panose="02070309020205020404" pitchFamily="49" charset="0"/>
              </a:rPr>
              <a:t>Null.Model</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$ICC</a:t>
            </a:r>
          </a:p>
          <a:p>
            <a:pPr>
              <a:spcBef>
                <a:spcPct val="0"/>
              </a:spcBef>
              <a:buFontTx/>
              <a:buNone/>
            </a:pPr>
            <a:r>
              <a:rPr lang="en-US" altLang="en-US" sz="1800" dirty="0">
                <a:latin typeface="Courier New" panose="02070309020205020404" pitchFamily="49" charset="0"/>
              </a:rPr>
              <a:t>[1] 0.03589930</a:t>
            </a:r>
          </a:p>
          <a:p>
            <a:pPr>
              <a:spcBef>
                <a:spcPct val="0"/>
              </a:spcBef>
              <a:buFontTx/>
              <a:buNone/>
            </a:pPr>
            <a:r>
              <a:rPr lang="en-US" altLang="en-US" sz="1800" dirty="0">
                <a:latin typeface="Courier New" panose="02070309020205020404" pitchFamily="49" charset="0"/>
              </a:rPr>
              <a:t>$Group</a:t>
            </a:r>
          </a:p>
          <a:p>
            <a:pPr>
              <a:spcBef>
                <a:spcPct val="0"/>
              </a:spcBef>
              <a:buFontTx/>
              <a:buNone/>
            </a:pPr>
            <a:r>
              <a:rPr lang="en-US" altLang="en-US" sz="1800" dirty="0">
                <a:latin typeface="Courier New" panose="02070309020205020404" pitchFamily="49" charset="0"/>
              </a:rPr>
              <a:t> [1] 1  2  3  4  5  6  7  8  9  10 11 12 13 14 15 16 17 18 19 20</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GrpSize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 [1]  74  63  96  42 102  28  29  34  39  65  39  36  88  94  81</a:t>
            </a:r>
          </a:p>
          <a:p>
            <a:pPr>
              <a:spcBef>
                <a:spcPct val="0"/>
              </a:spcBef>
              <a:buFontTx/>
              <a:buNone/>
            </a:pPr>
            <a:r>
              <a:rPr lang="en-US" altLang="en-US" sz="1800" dirty="0">
                <a:latin typeface="Courier New" panose="02070309020205020404" pitchFamily="49" charset="0"/>
              </a:rPr>
              <a:t>[16]  46  95  81  42  64  92  44  80  96  32</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MeanRel</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 [1] 0.7337215 0.7011241 0.7814045 0.6099713 0.7915831 0.5104301</a:t>
            </a:r>
          </a:p>
          <a:p>
            <a:pPr>
              <a:spcBef>
                <a:spcPct val="0"/>
              </a:spcBef>
              <a:buFontTx/>
              <a:buNone/>
            </a:pPr>
            <a:r>
              <a:rPr lang="en-US" altLang="en-US" sz="1800" dirty="0">
                <a:latin typeface="Courier New" panose="02070309020205020404" pitchFamily="49" charset="0"/>
              </a:rPr>
              <a:t> [7] 0.5191950 0.5586987 0.5922039 0.7076316 0.5922039 0.5727404</a:t>
            </a:r>
          </a:p>
          <a:p>
            <a:pPr>
              <a:spcBef>
                <a:spcPct val="0"/>
              </a:spcBef>
              <a:buFontTx/>
              <a:buNone/>
            </a:pPr>
            <a:r>
              <a:rPr lang="en-US" altLang="en-US" sz="1800" dirty="0">
                <a:latin typeface="Courier New" panose="02070309020205020404" pitchFamily="49" charset="0"/>
              </a:rPr>
              <a:t>[13] 0.7661788 0.7777871 0.7510034 0.6313851 0.7796106 0.7510034</a:t>
            </a:r>
          </a:p>
          <a:p>
            <a:pPr>
              <a:spcBef>
                <a:spcPct val="0"/>
              </a:spcBef>
              <a:buFontTx/>
              <a:buNone/>
            </a:pPr>
            <a:r>
              <a:rPr lang="en-US" altLang="en-US" sz="1800" dirty="0">
                <a:latin typeface="Courier New" panose="02070309020205020404" pitchFamily="49" charset="0"/>
              </a:rPr>
              <a:t>[19] 0.6099713 0.7044137 0.7740479 0.6209804 0.7486732 0.7814045</a:t>
            </a:r>
          </a:p>
          <a:p>
            <a:pPr>
              <a:spcBef>
                <a:spcPct val="0"/>
              </a:spcBef>
              <a:buFontTx/>
              <a:buNone/>
            </a:pPr>
            <a:r>
              <a:rPr lang="en-US" altLang="en-US" sz="1800" dirty="0">
                <a:latin typeface="Courier New" panose="02070309020205020404" pitchFamily="49" charset="0"/>
              </a:rPr>
              <a:t>[25] 0.5437027</a:t>
            </a:r>
          </a:p>
        </p:txBody>
      </p:sp>
      <p:sp>
        <p:nvSpPr>
          <p:cNvPr id="164871" name="Text Box 4"/>
          <p:cNvSpPr txBox="1">
            <a:spLocks noChangeArrowheads="1"/>
          </p:cNvSpPr>
          <p:nvPr/>
        </p:nvSpPr>
        <p:spPr bwMode="auto">
          <a:xfrm>
            <a:off x="7414408" y="2303147"/>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solidFill>
                  <a:srgbClr val="003366"/>
                </a:solidFill>
              </a:rPr>
              <a:t>This only works for random</a:t>
            </a:r>
          </a:p>
          <a:p>
            <a:pPr>
              <a:spcBef>
                <a:spcPct val="0"/>
              </a:spcBef>
              <a:buFontTx/>
              <a:buNone/>
            </a:pPr>
            <a:r>
              <a:rPr lang="en-US" altLang="en-US" sz="1800" dirty="0">
                <a:solidFill>
                  <a:srgbClr val="003366"/>
                </a:solidFill>
              </a:rPr>
              <a:t>Intercept models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3" name="Rectangle 2"/>
          <p:cNvSpPr>
            <a:spLocks noGrp="1" noChangeArrowheads="1"/>
          </p:cNvSpPr>
          <p:nvPr>
            <p:ph type="title"/>
          </p:nvPr>
        </p:nvSpPr>
        <p:spPr/>
        <p:txBody>
          <a:bodyPr/>
          <a:lstStyle/>
          <a:p>
            <a:r>
              <a:rPr lang="en-US" altLang="en-US"/>
              <a:t>Stage 1</a:t>
            </a:r>
          </a:p>
        </p:txBody>
      </p:sp>
      <p:sp>
        <p:nvSpPr>
          <p:cNvPr id="165894" name="Rectangle 3"/>
          <p:cNvSpPr>
            <a:spLocks noGrp="1" noChangeArrowheads="1"/>
          </p:cNvSpPr>
          <p:nvPr>
            <p:ph idx="1"/>
          </p:nvPr>
        </p:nvSpPr>
        <p:spPr/>
        <p:txBody>
          <a:bodyPr/>
          <a:lstStyle/>
          <a:p>
            <a:r>
              <a:rPr lang="en-US" altLang="en-US"/>
              <a:t>The average reliability estimate from the </a:t>
            </a:r>
            <a:r>
              <a:rPr lang="en-US" altLang="en-US">
                <a:latin typeface="Courier New" panose="02070309020205020404" pitchFamily="49" charset="0"/>
              </a:rPr>
              <a:t>GmeanRel </a:t>
            </a:r>
            <a:r>
              <a:rPr lang="en-US" altLang="en-US"/>
              <a:t>function is equal to the ICC(2) when group sizes are all equal but differs slightly here.</a:t>
            </a:r>
          </a:p>
          <a:p>
            <a:pPr>
              <a:buFontTx/>
              <a:buNone/>
            </a:pPr>
            <a:endParaRPr lang="en-US" altLang="en-US"/>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6E8BE81-073C-45BB-ADC6-9586E2A894DE}" type="slidenum">
              <a:rPr lang="en-US" altLang="en-US">
                <a:latin typeface="Arial" panose="020B0604020202020204" pitchFamily="34" charset="0"/>
              </a:rPr>
              <a:pPr/>
              <a:t>147</a:t>
            </a:fld>
            <a:endParaRPr lang="en-US" altLang="en-US">
              <a:latin typeface="Arial" panose="020B0604020202020204" pitchFamily="34" charset="0"/>
            </a:endParaRPr>
          </a:p>
        </p:txBody>
      </p:sp>
      <p:sp>
        <p:nvSpPr>
          <p:cNvPr id="165895" name="Text Box 1028"/>
          <p:cNvSpPr txBox="1">
            <a:spLocks noChangeArrowheads="1"/>
          </p:cNvSpPr>
          <p:nvPr/>
        </p:nvSpPr>
        <p:spPr bwMode="auto">
          <a:xfrm>
            <a:off x="3060700" y="2876551"/>
            <a:ext cx="6218238" cy="23018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mean(GmeanRel(Null.Model)$MeanRel)</a:t>
            </a:r>
          </a:p>
          <a:p>
            <a:pPr>
              <a:spcBef>
                <a:spcPct val="0"/>
              </a:spcBef>
              <a:buFontTx/>
              <a:buNone/>
            </a:pPr>
            <a:r>
              <a:rPr lang="en-US" altLang="en-US" sz="1800">
                <a:latin typeface="Courier New" panose="02070309020205020404" pitchFamily="49" charset="0"/>
              </a:rPr>
              <a:t>[1] 0.6764428</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Null.Model.aov&lt;-aov(WBEING~as.factor(GRP),</a:t>
            </a:r>
          </a:p>
          <a:p>
            <a:pPr>
              <a:spcBef>
                <a:spcPct val="0"/>
              </a:spcBef>
              <a:buFontTx/>
              <a:buNone/>
            </a:pPr>
            <a:r>
              <a:rPr lang="en-US" altLang="en-US" sz="1800">
                <a:latin typeface="Courier New" panose="02070309020205020404" pitchFamily="49" charset="0"/>
              </a:rPr>
              <a:t>  data=tbh1996)</a:t>
            </a:r>
          </a:p>
          <a:p>
            <a:pPr>
              <a:spcBef>
                <a:spcPct val="0"/>
              </a:spcBef>
              <a:buFontTx/>
              <a:buNone/>
            </a:pPr>
            <a:r>
              <a:rPr lang="en-US" altLang="en-US" sz="1800">
                <a:latin typeface="Courier New" panose="02070309020205020404" pitchFamily="49" charset="0"/>
              </a:rPr>
              <a:t>&gt; ICC2(Null.Model.aov)</a:t>
            </a:r>
          </a:p>
          <a:p>
            <a:pPr>
              <a:spcBef>
                <a:spcPct val="0"/>
              </a:spcBef>
              <a:buFontTx/>
              <a:buNone/>
            </a:pPr>
            <a:r>
              <a:rPr lang="en-US" altLang="en-US" sz="1800">
                <a:latin typeface="Courier New" panose="02070309020205020404" pitchFamily="49" charset="0"/>
              </a:rPr>
              <a:t>[1] 0.7117207</a:t>
            </a:r>
          </a:p>
          <a:p>
            <a:pPr>
              <a:spcBef>
                <a:spcPct val="0"/>
              </a:spcBef>
              <a:buFontTx/>
              <a:buNone/>
            </a:pPr>
            <a:endParaRPr lang="en-US" altLang="en-US" sz="1800">
              <a:latin typeface="Courier New" panose="02070309020205020404" pitchFamily="49"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Rectangle 2"/>
          <p:cNvSpPr>
            <a:spLocks noGrp="1" noChangeArrowheads="1"/>
          </p:cNvSpPr>
          <p:nvPr>
            <p:ph type="title"/>
          </p:nvPr>
        </p:nvSpPr>
        <p:spPr/>
        <p:txBody>
          <a:bodyPr/>
          <a:lstStyle/>
          <a:p>
            <a:r>
              <a:rPr lang="en-US" altLang="en-US"/>
              <a:t>Stage 1</a:t>
            </a:r>
          </a:p>
        </p:txBody>
      </p:sp>
      <p:sp>
        <p:nvSpPr>
          <p:cNvPr id="166918" name="Rectangle 3"/>
          <p:cNvSpPr>
            <a:spLocks noGrp="1" noChangeArrowheads="1"/>
          </p:cNvSpPr>
          <p:nvPr>
            <p:ph idx="1"/>
          </p:nvPr>
        </p:nvSpPr>
        <p:spPr/>
        <p:txBody>
          <a:bodyPr/>
          <a:lstStyle/>
          <a:p>
            <a:r>
              <a:rPr lang="en-US" altLang="en-US" dirty="0"/>
              <a:t>As the final step in exploring the DV, we want to know if it is important to have a random intercept term?  In other words, is </a:t>
            </a:r>
            <a:r>
              <a:rPr lang="en-US" altLang="en-US" dirty="0">
                <a:sym typeface="Symbol" panose="05050102010706020507" pitchFamily="18" charset="2"/>
              </a:rPr>
              <a:t></a:t>
            </a:r>
            <a:r>
              <a:rPr lang="en-US" altLang="en-US" baseline="-25000" dirty="0"/>
              <a:t>00</a:t>
            </a:r>
            <a:r>
              <a:rPr lang="en-US" altLang="en-US" dirty="0"/>
              <a:t> significantly different from zero.</a:t>
            </a:r>
          </a:p>
          <a:p>
            <a:pPr lvl="1"/>
            <a:r>
              <a:rPr lang="en-US" altLang="en-US" dirty="0"/>
              <a:t>Equivalent to determining whether F-value from one-way ANOVA is significant</a:t>
            </a:r>
          </a:p>
          <a:p>
            <a:endParaRPr lang="en-US" altLang="en-US" dirty="0"/>
          </a:p>
          <a:p>
            <a:r>
              <a:rPr lang="en-US" altLang="en-US" dirty="0"/>
              <a:t>In Mixed Effects Models, contrast deviance values from two models -- one with  random intercept and one without a random intercept.</a:t>
            </a:r>
          </a:p>
          <a:p>
            <a:pPr lvl="2"/>
            <a:endParaRPr lang="en-US" altLang="en-US" dirty="0"/>
          </a:p>
        </p:txBody>
      </p:sp>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DBA5252-7F02-4812-B8A0-E80B0C3AB862}" type="slidenum">
              <a:rPr lang="en-US" altLang="en-US">
                <a:latin typeface="Arial" panose="020B0604020202020204" pitchFamily="34" charset="0"/>
              </a:rPr>
              <a:pPr/>
              <a:t>148</a:t>
            </a:fld>
            <a:endParaRPr lang="en-US" altLang="en-US">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Rectangle 2"/>
          <p:cNvSpPr>
            <a:spLocks noGrp="1" noChangeArrowheads="1"/>
          </p:cNvSpPr>
          <p:nvPr>
            <p:ph type="title"/>
          </p:nvPr>
        </p:nvSpPr>
        <p:spPr/>
        <p:txBody>
          <a:bodyPr/>
          <a:lstStyle/>
          <a:p>
            <a:r>
              <a:rPr lang="en-US" altLang="en-US"/>
              <a:t>Stage 1</a:t>
            </a:r>
          </a:p>
        </p:txBody>
      </p:sp>
      <p:sp>
        <p:nvSpPr>
          <p:cNvPr id="167942" name="Rectangle 3"/>
          <p:cNvSpPr>
            <a:spLocks noGrp="1" noChangeArrowheads="1"/>
          </p:cNvSpPr>
          <p:nvPr>
            <p:ph idx="1"/>
          </p:nvPr>
        </p:nvSpPr>
        <p:spPr/>
        <p:txBody>
          <a:bodyPr/>
          <a:lstStyle/>
          <a:p>
            <a:r>
              <a:rPr lang="en-US" altLang="en-US" dirty="0"/>
              <a:t>To estimate a random coefficient model without a random term, use the </a:t>
            </a:r>
            <a:r>
              <a:rPr lang="en-US" altLang="en-US" dirty="0" err="1">
                <a:latin typeface="Courier New" panose="02070309020205020404" pitchFamily="49" charset="0"/>
              </a:rPr>
              <a:t>gls</a:t>
            </a:r>
            <a:r>
              <a:rPr lang="en-US" altLang="en-US" dirty="0"/>
              <a:t> (generalized least square) function</a:t>
            </a:r>
          </a:p>
          <a:p>
            <a:endParaRPr lang="en-US" altLang="en-US" dirty="0"/>
          </a:p>
          <a:p>
            <a:r>
              <a:rPr lang="en-US" altLang="en-US" dirty="0"/>
              <a:t>Likelihood value of 31.08 is significant indicating that the model with the random intercept is significantly better than the model without</a:t>
            </a:r>
            <a:endParaRPr lang="en-US" altLang="en-US" sz="2000" dirty="0">
              <a:solidFill>
                <a:srgbClr val="000000"/>
              </a:solidFill>
              <a:latin typeface="Courier New" panose="02070309020205020404" pitchFamily="49" charset="0"/>
            </a:endParaRPr>
          </a:p>
          <a:p>
            <a:endParaRPr lang="en-US" altLang="en-US" dirty="0"/>
          </a:p>
        </p:txBody>
      </p:sp>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871CDF8-FBCF-45E8-AFAD-228A87E107A1}" type="slidenum">
              <a:rPr lang="en-US" altLang="en-US">
                <a:latin typeface="Arial" panose="020B0604020202020204" pitchFamily="34" charset="0"/>
              </a:rPr>
              <a:pPr/>
              <a:t>149</a:t>
            </a:fld>
            <a:endParaRPr lang="en-US" altLang="en-US">
              <a:latin typeface="Arial" panose="020B0604020202020204" pitchFamily="34" charset="0"/>
            </a:endParaRPr>
          </a:p>
        </p:txBody>
      </p:sp>
      <p:sp>
        <p:nvSpPr>
          <p:cNvPr id="167943" name="Text Box 4"/>
          <p:cNvSpPr txBox="1">
            <a:spLocks noChangeArrowheads="1"/>
          </p:cNvSpPr>
          <p:nvPr/>
        </p:nvSpPr>
        <p:spPr bwMode="auto">
          <a:xfrm>
            <a:off x="1143149" y="4102459"/>
            <a:ext cx="9884535" cy="147732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Model.gls</a:t>
            </a:r>
            <a:r>
              <a:rPr lang="en-US" altLang="en-US" sz="1800" dirty="0">
                <a:latin typeface="Courier New" panose="02070309020205020404" pitchFamily="49" charset="0"/>
              </a:rPr>
              <a:t>&lt;-</a:t>
            </a:r>
            <a:r>
              <a:rPr lang="en-US" altLang="en-US" sz="1800" dirty="0" err="1">
                <a:latin typeface="Courier New" panose="02070309020205020404" pitchFamily="49" charset="0"/>
              </a:rPr>
              <a:t>gls</a:t>
            </a:r>
            <a:r>
              <a:rPr lang="en-US" altLang="en-US" sz="1800" dirty="0">
                <a:latin typeface="Courier New" panose="02070309020205020404" pitchFamily="49" charset="0"/>
              </a:rPr>
              <a:t>(WBEING~1,data=tbh1996)</a:t>
            </a: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anova</a:t>
            </a:r>
            <a:r>
              <a:rPr lang="en-US" altLang="en-US" sz="1800" dirty="0">
                <a:latin typeface="Courier New" panose="02070309020205020404" pitchFamily="49" charset="0"/>
              </a:rPr>
              <a:t>(</a:t>
            </a:r>
            <a:r>
              <a:rPr lang="en-US" altLang="en-US" sz="1800" dirty="0" err="1">
                <a:latin typeface="Courier New" panose="02070309020205020404" pitchFamily="49" charset="0"/>
              </a:rPr>
              <a:t>Model.gls,Null.Model</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Model df      AIC      BIC    </a:t>
            </a:r>
            <a:r>
              <a:rPr lang="en-US" altLang="en-US" sz="1800" dirty="0" err="1">
                <a:latin typeface="Courier New" panose="02070309020205020404" pitchFamily="49" charset="0"/>
              </a:rPr>
              <a:t>logLik</a:t>
            </a:r>
            <a:r>
              <a:rPr lang="en-US" altLang="en-US" sz="1800" dirty="0">
                <a:latin typeface="Courier New" panose="02070309020205020404" pitchFamily="49" charset="0"/>
              </a:rPr>
              <a:t>   Test  </a:t>
            </a:r>
            <a:r>
              <a:rPr lang="en-US" altLang="en-US" sz="1800" dirty="0" err="1">
                <a:latin typeface="Courier New" panose="02070309020205020404" pitchFamily="49" charset="0"/>
              </a:rPr>
              <a:t>L.Ratio</a:t>
            </a:r>
            <a:r>
              <a:rPr lang="en-US" altLang="en-US" sz="1800" dirty="0">
                <a:latin typeface="Courier New" panose="02070309020205020404" pitchFamily="49" charset="0"/>
              </a:rPr>
              <a:t> p-value</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Model.gls</a:t>
            </a:r>
            <a:r>
              <a:rPr lang="en-US" altLang="en-US" sz="1800" dirty="0">
                <a:latin typeface="Courier New" panose="02070309020205020404" pitchFamily="49" charset="0"/>
              </a:rPr>
              <a:t>   1  2 4116.615 4127.346 -2056.307                        </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Null.Model</a:t>
            </a:r>
            <a:r>
              <a:rPr lang="en-US" altLang="en-US" sz="1800" dirty="0">
                <a:latin typeface="Courier New" panose="02070309020205020404" pitchFamily="49" charset="0"/>
              </a:rPr>
              <a:t>  2  3 4087.533 4103.631 -2040.767 1 vs 2 31.08151  &lt;.001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336B-4DD2-7C64-6B66-98A722931C02}"/>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FF2E0C6F-716D-407C-EE22-101CF833300A}"/>
              </a:ext>
            </a:extLst>
          </p:cNvPr>
          <p:cNvSpPr>
            <a:spLocks noGrp="1"/>
          </p:cNvSpPr>
          <p:nvPr>
            <p:ph idx="1"/>
          </p:nvPr>
        </p:nvSpPr>
        <p:spPr/>
        <p:txBody>
          <a:bodyPr/>
          <a:lstStyle/>
          <a:p>
            <a:pPr algn="ctr"/>
            <a:r>
              <a:rPr lang="en-US" dirty="0"/>
              <a:t>Different results at different levels of analysis raise conceptual questions about the link between lower-level and aggregate variable.</a:t>
            </a:r>
          </a:p>
          <a:p>
            <a:endParaRPr lang="en-US" dirty="0"/>
          </a:p>
          <a:p>
            <a:endParaRPr lang="en-US" dirty="0"/>
          </a:p>
          <a:p>
            <a:pPr marL="342900" indent="-342900">
              <a:buFont typeface="Arial" panose="020B0604020202020204" pitchFamily="34" charset="0"/>
              <a:buChar char="•"/>
            </a:pPr>
            <a:r>
              <a:rPr lang="en-US" dirty="0"/>
              <a:t>When results differ across levels, lower-level and aggregate variables may be </a:t>
            </a:r>
            <a:r>
              <a:rPr lang="en-US" u="sng" dirty="0"/>
              <a:t>non</a:t>
            </a:r>
            <a:r>
              <a:rPr lang="en-US" dirty="0"/>
              <a:t>-isomorphic</a:t>
            </a:r>
          </a:p>
          <a:p>
            <a:pPr marL="857250" lvl="1" indent="-342900"/>
            <a:r>
              <a:rPr lang="en-US" dirty="0"/>
              <a:t>Individual work hour preferences </a:t>
            </a:r>
            <a:r>
              <a:rPr lang="en-US" u="sng" dirty="0"/>
              <a:t>versus</a:t>
            </a:r>
            <a:r>
              <a:rPr lang="en-US" dirty="0"/>
              <a:t> externally mandated work requirements for the group</a:t>
            </a:r>
          </a:p>
          <a:p>
            <a:pPr marL="857250" lvl="1" indent="-342900"/>
            <a:r>
              <a:rPr lang="en-US" dirty="0"/>
              <a:t>Individual well-being </a:t>
            </a:r>
            <a:r>
              <a:rPr lang="en-US" u="sng" dirty="0"/>
              <a:t>versus</a:t>
            </a:r>
            <a:r>
              <a:rPr lang="en-US" dirty="0"/>
              <a:t> share strain</a:t>
            </a:r>
          </a:p>
          <a:p>
            <a:pPr marL="342900" indent="-342900">
              <a:buFont typeface="Arial" panose="020B0604020202020204" pitchFamily="34" charset="0"/>
              <a:buChar char="•"/>
            </a:pPr>
            <a:r>
              <a:rPr lang="en-US" dirty="0"/>
              <a:t>When results are the same across levels, it suggest isomorphism of variables</a:t>
            </a:r>
          </a:p>
        </p:txBody>
      </p:sp>
      <p:sp>
        <p:nvSpPr>
          <p:cNvPr id="4" name="Slide Number Placeholder 3">
            <a:extLst>
              <a:ext uri="{FF2B5EF4-FFF2-40B4-BE49-F238E27FC236}">
                <a16:creationId xmlns:a16="http://schemas.microsoft.com/office/drawing/2014/main" id="{788E0BD7-2611-0C1C-C41F-B5863A5FA500}"/>
              </a:ext>
            </a:extLst>
          </p:cNvPr>
          <p:cNvSpPr>
            <a:spLocks noGrp="1"/>
          </p:cNvSpPr>
          <p:nvPr>
            <p:ph type="sldNum" sz="quarter" idx="12"/>
          </p:nvPr>
        </p:nvSpPr>
        <p:spPr/>
        <p:txBody>
          <a:bodyPr/>
          <a:lstStyle/>
          <a:p>
            <a:fld id="{C68DACDF-E1A9-A04C-A5FF-FC2443684BF5}" type="slidenum">
              <a:rPr lang="en-US" smtClean="0"/>
              <a:pPr/>
              <a:t>15</a:t>
            </a:fld>
            <a:endParaRPr lang="en-US" dirty="0"/>
          </a:p>
        </p:txBody>
      </p:sp>
      <p:sp>
        <p:nvSpPr>
          <p:cNvPr id="5" name="Footer Placeholder 4">
            <a:extLst>
              <a:ext uri="{FF2B5EF4-FFF2-40B4-BE49-F238E27FC236}">
                <a16:creationId xmlns:a16="http://schemas.microsoft.com/office/drawing/2014/main" id="{D6BA5524-380F-2D70-E6C4-B357B29D5ED7}"/>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6084586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8" name="Rectangle 5"/>
          <p:cNvSpPr>
            <a:spLocks noGrp="1" noChangeArrowheads="1"/>
          </p:cNvSpPr>
          <p:nvPr>
            <p:ph type="title"/>
          </p:nvPr>
        </p:nvSpPr>
        <p:spPr/>
        <p:txBody>
          <a:bodyPr/>
          <a:lstStyle/>
          <a:p>
            <a:r>
              <a:rPr lang="en-US" altLang="en-US"/>
              <a:t>Stage 1</a:t>
            </a:r>
          </a:p>
        </p:txBody>
      </p:sp>
      <p:sp>
        <p:nvSpPr>
          <p:cNvPr id="168969" name="Rectangle 6"/>
          <p:cNvSpPr>
            <a:spLocks noGrp="1" noChangeArrowheads="1"/>
          </p:cNvSpPr>
          <p:nvPr>
            <p:ph idx="1"/>
          </p:nvPr>
        </p:nvSpPr>
        <p:spPr/>
        <p:txBody>
          <a:bodyPr/>
          <a:lstStyle/>
          <a:p>
            <a:r>
              <a:rPr lang="en-US" altLang="en-US" dirty="0"/>
              <a:t>Graphically, the contrast between the </a:t>
            </a:r>
            <a:r>
              <a:rPr lang="en-US" altLang="en-US" dirty="0" err="1"/>
              <a:t>gls</a:t>
            </a:r>
            <a:r>
              <a:rPr lang="en-US" altLang="en-US" dirty="0"/>
              <a:t> model and </a:t>
            </a:r>
            <a:r>
              <a:rPr lang="en-US" altLang="en-US" dirty="0" err="1"/>
              <a:t>lme</a:t>
            </a:r>
            <a:r>
              <a:rPr lang="en-US" altLang="en-US" dirty="0"/>
              <a:t> model can be represented as:</a:t>
            </a:r>
          </a:p>
          <a:p>
            <a:pPr lvl="1"/>
            <a:r>
              <a:rPr lang="en-US" altLang="en-US" dirty="0"/>
              <a:t>Are the residuals smaller (better fit) in the more complex model?</a:t>
            </a:r>
          </a:p>
        </p:txBody>
      </p:sp>
      <p:sp>
        <p:nvSpPr>
          <p:cNvPr id="197" name="Footer Placeholder 4"/>
          <p:cNvSpPr>
            <a:spLocks noGrp="1"/>
          </p:cNvSpPr>
          <p:nvPr>
            <p:ph type="ftr" sz="quarter" idx="11"/>
          </p:nvPr>
        </p:nvSpPr>
        <p:spPr/>
        <p:txBody>
          <a:bodyPr/>
          <a:lstStyle/>
          <a:p>
            <a:pPr>
              <a:defRPr/>
            </a:pPr>
            <a:r>
              <a:rPr lang="en-US"/>
              <a:t>Bliese Slides</a:t>
            </a:r>
          </a:p>
        </p:txBody>
      </p:sp>
      <p:sp>
        <p:nvSpPr>
          <p:cNvPr id="198"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88DB092C-8E77-4F86-8575-F0F8E670B55B}" type="slidenum">
              <a:rPr lang="en-US" altLang="en-US">
                <a:latin typeface="Arial" panose="020B0604020202020204" pitchFamily="34" charset="0"/>
              </a:rPr>
              <a:pPr/>
              <a:t>150</a:t>
            </a:fld>
            <a:endParaRPr lang="en-US" altLang="en-US">
              <a:latin typeface="Arial" panose="020B0604020202020204" pitchFamily="34" charset="0"/>
            </a:endParaRPr>
          </a:p>
        </p:txBody>
      </p:sp>
      <p:sp>
        <p:nvSpPr>
          <p:cNvPr id="168965" name="Rectangle 2"/>
          <p:cNvSpPr>
            <a:spLocks noChangeArrowheads="1"/>
          </p:cNvSpPr>
          <p:nvPr/>
        </p:nvSpPr>
        <p:spPr bwMode="auto">
          <a:xfrm>
            <a:off x="4071939" y="268287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66" name="Rectangle 3"/>
          <p:cNvSpPr>
            <a:spLocks noChangeArrowheads="1"/>
          </p:cNvSpPr>
          <p:nvPr/>
        </p:nvSpPr>
        <p:spPr bwMode="auto">
          <a:xfrm>
            <a:off x="3548064" y="267335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67" name="Rectangle 4"/>
          <p:cNvSpPr>
            <a:spLocks noChangeArrowheads="1"/>
          </p:cNvSpPr>
          <p:nvPr/>
        </p:nvSpPr>
        <p:spPr bwMode="auto">
          <a:xfrm>
            <a:off x="3071814" y="266382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0" name="Rectangle 7"/>
          <p:cNvSpPr>
            <a:spLocks noChangeArrowheads="1"/>
          </p:cNvSpPr>
          <p:nvPr/>
        </p:nvSpPr>
        <p:spPr bwMode="auto">
          <a:xfrm>
            <a:off x="2557464" y="266382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1" name="Oval 8"/>
          <p:cNvSpPr>
            <a:spLocks noChangeArrowheads="1"/>
          </p:cNvSpPr>
          <p:nvPr/>
        </p:nvSpPr>
        <p:spPr bwMode="auto">
          <a:xfrm>
            <a:off x="2676525" y="32686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2" name="Oval 9"/>
          <p:cNvSpPr>
            <a:spLocks noChangeArrowheads="1"/>
          </p:cNvSpPr>
          <p:nvPr/>
        </p:nvSpPr>
        <p:spPr bwMode="auto">
          <a:xfrm>
            <a:off x="2676525" y="34210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3" name="Oval 10"/>
          <p:cNvSpPr>
            <a:spLocks noChangeArrowheads="1"/>
          </p:cNvSpPr>
          <p:nvPr/>
        </p:nvSpPr>
        <p:spPr bwMode="auto">
          <a:xfrm>
            <a:off x="2676525" y="36004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4" name="Oval 11"/>
          <p:cNvSpPr>
            <a:spLocks noChangeArrowheads="1"/>
          </p:cNvSpPr>
          <p:nvPr/>
        </p:nvSpPr>
        <p:spPr bwMode="auto">
          <a:xfrm>
            <a:off x="2676525" y="30718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5" name="Oval 12"/>
          <p:cNvSpPr>
            <a:spLocks noChangeArrowheads="1"/>
          </p:cNvSpPr>
          <p:nvPr/>
        </p:nvSpPr>
        <p:spPr bwMode="auto">
          <a:xfrm>
            <a:off x="2676525" y="31527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6" name="Oval 13"/>
          <p:cNvSpPr>
            <a:spLocks noChangeArrowheads="1"/>
          </p:cNvSpPr>
          <p:nvPr/>
        </p:nvSpPr>
        <p:spPr bwMode="auto">
          <a:xfrm>
            <a:off x="2676525" y="29733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7" name="Oval 14"/>
          <p:cNvSpPr>
            <a:spLocks noChangeArrowheads="1"/>
          </p:cNvSpPr>
          <p:nvPr/>
        </p:nvSpPr>
        <p:spPr bwMode="auto">
          <a:xfrm>
            <a:off x="2676525" y="3644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8" name="Oval 15"/>
          <p:cNvSpPr>
            <a:spLocks noChangeArrowheads="1"/>
          </p:cNvSpPr>
          <p:nvPr/>
        </p:nvSpPr>
        <p:spPr bwMode="auto">
          <a:xfrm>
            <a:off x="2676525" y="37353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79" name="Oval 16"/>
          <p:cNvSpPr>
            <a:spLocks noChangeArrowheads="1"/>
          </p:cNvSpPr>
          <p:nvPr/>
        </p:nvSpPr>
        <p:spPr bwMode="auto">
          <a:xfrm>
            <a:off x="2676525" y="2882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0" name="Oval 17"/>
          <p:cNvSpPr>
            <a:spLocks noChangeArrowheads="1"/>
          </p:cNvSpPr>
          <p:nvPr/>
        </p:nvSpPr>
        <p:spPr bwMode="auto">
          <a:xfrm>
            <a:off x="3203575" y="33528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1" name="Oval 18"/>
          <p:cNvSpPr>
            <a:spLocks noChangeArrowheads="1"/>
          </p:cNvSpPr>
          <p:nvPr/>
        </p:nvSpPr>
        <p:spPr bwMode="auto">
          <a:xfrm>
            <a:off x="3203575" y="35052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2" name="Oval 19"/>
          <p:cNvSpPr>
            <a:spLocks noChangeArrowheads="1"/>
          </p:cNvSpPr>
          <p:nvPr/>
        </p:nvSpPr>
        <p:spPr bwMode="auto">
          <a:xfrm>
            <a:off x="3203575" y="36845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3" name="Oval 20"/>
          <p:cNvSpPr>
            <a:spLocks noChangeArrowheads="1"/>
          </p:cNvSpPr>
          <p:nvPr/>
        </p:nvSpPr>
        <p:spPr bwMode="auto">
          <a:xfrm>
            <a:off x="3203575" y="31559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4" name="Oval 21"/>
          <p:cNvSpPr>
            <a:spLocks noChangeArrowheads="1"/>
          </p:cNvSpPr>
          <p:nvPr/>
        </p:nvSpPr>
        <p:spPr bwMode="auto">
          <a:xfrm>
            <a:off x="3203575" y="32369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5" name="Oval 22"/>
          <p:cNvSpPr>
            <a:spLocks noChangeArrowheads="1"/>
          </p:cNvSpPr>
          <p:nvPr/>
        </p:nvSpPr>
        <p:spPr bwMode="auto">
          <a:xfrm>
            <a:off x="3203575" y="30575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6" name="Oval 23"/>
          <p:cNvSpPr>
            <a:spLocks noChangeArrowheads="1"/>
          </p:cNvSpPr>
          <p:nvPr/>
        </p:nvSpPr>
        <p:spPr bwMode="auto">
          <a:xfrm>
            <a:off x="3203575" y="3729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7" name="Oval 24"/>
          <p:cNvSpPr>
            <a:spLocks noChangeArrowheads="1"/>
          </p:cNvSpPr>
          <p:nvPr/>
        </p:nvSpPr>
        <p:spPr bwMode="auto">
          <a:xfrm>
            <a:off x="3203575" y="2967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8" name="Oval 25"/>
          <p:cNvSpPr>
            <a:spLocks noChangeArrowheads="1"/>
          </p:cNvSpPr>
          <p:nvPr/>
        </p:nvSpPr>
        <p:spPr bwMode="auto">
          <a:xfrm>
            <a:off x="3668713" y="38385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89" name="Oval 26"/>
          <p:cNvSpPr>
            <a:spLocks noChangeArrowheads="1"/>
          </p:cNvSpPr>
          <p:nvPr/>
        </p:nvSpPr>
        <p:spPr bwMode="auto">
          <a:xfrm>
            <a:off x="3668713" y="37623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0" name="Oval 27"/>
          <p:cNvSpPr>
            <a:spLocks noChangeArrowheads="1"/>
          </p:cNvSpPr>
          <p:nvPr/>
        </p:nvSpPr>
        <p:spPr bwMode="auto">
          <a:xfrm>
            <a:off x="3668713" y="39417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1" name="Oval 28"/>
          <p:cNvSpPr>
            <a:spLocks noChangeArrowheads="1"/>
          </p:cNvSpPr>
          <p:nvPr/>
        </p:nvSpPr>
        <p:spPr bwMode="auto">
          <a:xfrm>
            <a:off x="3668713" y="36226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2" name="Oval 29"/>
          <p:cNvSpPr>
            <a:spLocks noChangeArrowheads="1"/>
          </p:cNvSpPr>
          <p:nvPr/>
        </p:nvSpPr>
        <p:spPr bwMode="auto">
          <a:xfrm>
            <a:off x="3668713" y="34940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3" name="Oval 30"/>
          <p:cNvSpPr>
            <a:spLocks noChangeArrowheads="1"/>
          </p:cNvSpPr>
          <p:nvPr/>
        </p:nvSpPr>
        <p:spPr bwMode="auto">
          <a:xfrm>
            <a:off x="3668713" y="33147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4" name="Oval 31"/>
          <p:cNvSpPr>
            <a:spLocks noChangeArrowheads="1"/>
          </p:cNvSpPr>
          <p:nvPr/>
        </p:nvSpPr>
        <p:spPr bwMode="auto">
          <a:xfrm>
            <a:off x="3668713" y="39862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5" name="Oval 32"/>
          <p:cNvSpPr>
            <a:spLocks noChangeArrowheads="1"/>
          </p:cNvSpPr>
          <p:nvPr/>
        </p:nvSpPr>
        <p:spPr bwMode="auto">
          <a:xfrm>
            <a:off x="3668713" y="40767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6" name="Oval 33"/>
          <p:cNvSpPr>
            <a:spLocks noChangeArrowheads="1"/>
          </p:cNvSpPr>
          <p:nvPr/>
        </p:nvSpPr>
        <p:spPr bwMode="auto">
          <a:xfrm>
            <a:off x="3668713" y="32242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7" name="Oval 34"/>
          <p:cNvSpPr>
            <a:spLocks noChangeArrowheads="1"/>
          </p:cNvSpPr>
          <p:nvPr/>
        </p:nvSpPr>
        <p:spPr bwMode="auto">
          <a:xfrm>
            <a:off x="4214813" y="31162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8" name="Oval 35"/>
          <p:cNvSpPr>
            <a:spLocks noChangeArrowheads="1"/>
          </p:cNvSpPr>
          <p:nvPr/>
        </p:nvSpPr>
        <p:spPr bwMode="auto">
          <a:xfrm>
            <a:off x="4214813" y="32686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8999" name="Oval 36"/>
          <p:cNvSpPr>
            <a:spLocks noChangeArrowheads="1"/>
          </p:cNvSpPr>
          <p:nvPr/>
        </p:nvSpPr>
        <p:spPr bwMode="auto">
          <a:xfrm>
            <a:off x="4214813" y="34480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0" name="Oval 37"/>
          <p:cNvSpPr>
            <a:spLocks noChangeArrowheads="1"/>
          </p:cNvSpPr>
          <p:nvPr/>
        </p:nvSpPr>
        <p:spPr bwMode="auto">
          <a:xfrm>
            <a:off x="4214813" y="29194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1" name="Oval 38"/>
          <p:cNvSpPr>
            <a:spLocks noChangeArrowheads="1"/>
          </p:cNvSpPr>
          <p:nvPr/>
        </p:nvSpPr>
        <p:spPr bwMode="auto">
          <a:xfrm>
            <a:off x="4214813" y="30003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2" name="Oval 39"/>
          <p:cNvSpPr>
            <a:spLocks noChangeArrowheads="1"/>
          </p:cNvSpPr>
          <p:nvPr/>
        </p:nvSpPr>
        <p:spPr bwMode="auto">
          <a:xfrm>
            <a:off x="4214813" y="28209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3" name="Oval 40"/>
          <p:cNvSpPr>
            <a:spLocks noChangeArrowheads="1"/>
          </p:cNvSpPr>
          <p:nvPr/>
        </p:nvSpPr>
        <p:spPr bwMode="auto">
          <a:xfrm>
            <a:off x="4214813" y="34925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4" name="Oval 41"/>
          <p:cNvSpPr>
            <a:spLocks noChangeArrowheads="1"/>
          </p:cNvSpPr>
          <p:nvPr/>
        </p:nvSpPr>
        <p:spPr bwMode="auto">
          <a:xfrm>
            <a:off x="4214813" y="35829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5" name="Oval 42"/>
          <p:cNvSpPr>
            <a:spLocks noChangeArrowheads="1"/>
          </p:cNvSpPr>
          <p:nvPr/>
        </p:nvSpPr>
        <p:spPr bwMode="auto">
          <a:xfrm>
            <a:off x="4214813" y="27305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6" name="Oval 43"/>
          <p:cNvSpPr>
            <a:spLocks noChangeArrowheads="1"/>
          </p:cNvSpPr>
          <p:nvPr/>
        </p:nvSpPr>
        <p:spPr bwMode="auto">
          <a:xfrm>
            <a:off x="3203575" y="38354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7" name="Oval 44"/>
          <p:cNvSpPr>
            <a:spLocks noChangeArrowheads="1"/>
          </p:cNvSpPr>
          <p:nvPr/>
        </p:nvSpPr>
        <p:spPr bwMode="auto">
          <a:xfrm>
            <a:off x="3203575" y="39179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8" name="Oval 45"/>
          <p:cNvSpPr>
            <a:spLocks noChangeArrowheads="1"/>
          </p:cNvSpPr>
          <p:nvPr/>
        </p:nvSpPr>
        <p:spPr bwMode="auto">
          <a:xfrm>
            <a:off x="3203575" y="40147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09" name="Line 46"/>
          <p:cNvSpPr>
            <a:spLocks noChangeShapeType="1"/>
          </p:cNvSpPr>
          <p:nvPr/>
        </p:nvSpPr>
        <p:spPr bwMode="auto">
          <a:xfrm>
            <a:off x="2570164" y="3351213"/>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10" name="Line 47"/>
          <p:cNvSpPr>
            <a:spLocks noChangeShapeType="1"/>
          </p:cNvSpPr>
          <p:nvPr/>
        </p:nvSpPr>
        <p:spPr bwMode="auto">
          <a:xfrm>
            <a:off x="3081339" y="3502025"/>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11" name="Line 48"/>
          <p:cNvSpPr>
            <a:spLocks noChangeShapeType="1"/>
          </p:cNvSpPr>
          <p:nvPr/>
        </p:nvSpPr>
        <p:spPr bwMode="auto">
          <a:xfrm>
            <a:off x="3546475" y="3744913"/>
            <a:ext cx="331788"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12" name="Line 49"/>
          <p:cNvSpPr>
            <a:spLocks noChangeShapeType="1"/>
          </p:cNvSpPr>
          <p:nvPr/>
        </p:nvSpPr>
        <p:spPr bwMode="auto">
          <a:xfrm>
            <a:off x="4076700" y="3241675"/>
            <a:ext cx="331788"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13" name="Rectangle 50"/>
          <p:cNvSpPr>
            <a:spLocks noChangeArrowheads="1"/>
          </p:cNvSpPr>
          <p:nvPr/>
        </p:nvSpPr>
        <p:spPr bwMode="auto">
          <a:xfrm>
            <a:off x="5167314" y="271780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4" name="Oval 51"/>
          <p:cNvSpPr>
            <a:spLocks noChangeArrowheads="1"/>
          </p:cNvSpPr>
          <p:nvPr/>
        </p:nvSpPr>
        <p:spPr bwMode="auto">
          <a:xfrm>
            <a:off x="5311775" y="31226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5" name="Oval 52"/>
          <p:cNvSpPr>
            <a:spLocks noChangeArrowheads="1"/>
          </p:cNvSpPr>
          <p:nvPr/>
        </p:nvSpPr>
        <p:spPr bwMode="auto">
          <a:xfrm>
            <a:off x="5311775" y="32750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6" name="Oval 53"/>
          <p:cNvSpPr>
            <a:spLocks noChangeArrowheads="1"/>
          </p:cNvSpPr>
          <p:nvPr/>
        </p:nvSpPr>
        <p:spPr bwMode="auto">
          <a:xfrm>
            <a:off x="5311775" y="34544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7" name="Oval 54"/>
          <p:cNvSpPr>
            <a:spLocks noChangeArrowheads="1"/>
          </p:cNvSpPr>
          <p:nvPr/>
        </p:nvSpPr>
        <p:spPr bwMode="auto">
          <a:xfrm>
            <a:off x="5311775" y="29257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8" name="Oval 55"/>
          <p:cNvSpPr>
            <a:spLocks noChangeArrowheads="1"/>
          </p:cNvSpPr>
          <p:nvPr/>
        </p:nvSpPr>
        <p:spPr bwMode="auto">
          <a:xfrm>
            <a:off x="5311775" y="30067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19" name="Oval 56"/>
          <p:cNvSpPr>
            <a:spLocks noChangeArrowheads="1"/>
          </p:cNvSpPr>
          <p:nvPr/>
        </p:nvSpPr>
        <p:spPr bwMode="auto">
          <a:xfrm>
            <a:off x="5311775" y="34988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0" name="Oval 57"/>
          <p:cNvSpPr>
            <a:spLocks noChangeArrowheads="1"/>
          </p:cNvSpPr>
          <p:nvPr/>
        </p:nvSpPr>
        <p:spPr bwMode="auto">
          <a:xfrm>
            <a:off x="5311775" y="35893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1" name="Oval 58"/>
          <p:cNvSpPr>
            <a:spLocks noChangeArrowheads="1"/>
          </p:cNvSpPr>
          <p:nvPr/>
        </p:nvSpPr>
        <p:spPr bwMode="auto">
          <a:xfrm>
            <a:off x="5311775" y="36433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2" name="Oval 59"/>
          <p:cNvSpPr>
            <a:spLocks noChangeArrowheads="1"/>
          </p:cNvSpPr>
          <p:nvPr/>
        </p:nvSpPr>
        <p:spPr bwMode="auto">
          <a:xfrm>
            <a:off x="5311775" y="37957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3" name="Oval 60"/>
          <p:cNvSpPr>
            <a:spLocks noChangeArrowheads="1"/>
          </p:cNvSpPr>
          <p:nvPr/>
        </p:nvSpPr>
        <p:spPr bwMode="auto">
          <a:xfrm>
            <a:off x="5311775" y="39751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4" name="Oval 61"/>
          <p:cNvSpPr>
            <a:spLocks noChangeArrowheads="1"/>
          </p:cNvSpPr>
          <p:nvPr/>
        </p:nvSpPr>
        <p:spPr bwMode="auto">
          <a:xfrm>
            <a:off x="5311775" y="34464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5" name="Oval 62"/>
          <p:cNvSpPr>
            <a:spLocks noChangeArrowheads="1"/>
          </p:cNvSpPr>
          <p:nvPr/>
        </p:nvSpPr>
        <p:spPr bwMode="auto">
          <a:xfrm>
            <a:off x="5311775" y="35274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6" name="Oval 63"/>
          <p:cNvSpPr>
            <a:spLocks noChangeArrowheads="1"/>
          </p:cNvSpPr>
          <p:nvPr/>
        </p:nvSpPr>
        <p:spPr bwMode="auto">
          <a:xfrm>
            <a:off x="5311775" y="3348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7" name="Oval 64"/>
          <p:cNvSpPr>
            <a:spLocks noChangeArrowheads="1"/>
          </p:cNvSpPr>
          <p:nvPr/>
        </p:nvSpPr>
        <p:spPr bwMode="auto">
          <a:xfrm>
            <a:off x="5311775" y="40195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8" name="Oval 65"/>
          <p:cNvSpPr>
            <a:spLocks noChangeArrowheads="1"/>
          </p:cNvSpPr>
          <p:nvPr/>
        </p:nvSpPr>
        <p:spPr bwMode="auto">
          <a:xfrm>
            <a:off x="5311775" y="4110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29" name="Oval 66"/>
          <p:cNvSpPr>
            <a:spLocks noChangeArrowheads="1"/>
          </p:cNvSpPr>
          <p:nvPr/>
        </p:nvSpPr>
        <p:spPr bwMode="auto">
          <a:xfrm>
            <a:off x="5311775" y="32575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0" name="Oval 67"/>
          <p:cNvSpPr>
            <a:spLocks noChangeArrowheads="1"/>
          </p:cNvSpPr>
          <p:nvPr/>
        </p:nvSpPr>
        <p:spPr bwMode="auto">
          <a:xfrm>
            <a:off x="5311775" y="35448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1" name="Oval 68"/>
          <p:cNvSpPr>
            <a:spLocks noChangeArrowheads="1"/>
          </p:cNvSpPr>
          <p:nvPr/>
        </p:nvSpPr>
        <p:spPr bwMode="auto">
          <a:xfrm>
            <a:off x="5311775" y="36972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2" name="Oval 69"/>
          <p:cNvSpPr>
            <a:spLocks noChangeArrowheads="1"/>
          </p:cNvSpPr>
          <p:nvPr/>
        </p:nvSpPr>
        <p:spPr bwMode="auto">
          <a:xfrm>
            <a:off x="5311775" y="38766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3" name="Oval 70"/>
          <p:cNvSpPr>
            <a:spLocks noChangeArrowheads="1"/>
          </p:cNvSpPr>
          <p:nvPr/>
        </p:nvSpPr>
        <p:spPr bwMode="auto">
          <a:xfrm>
            <a:off x="5311775" y="3348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4" name="Oval 71"/>
          <p:cNvSpPr>
            <a:spLocks noChangeArrowheads="1"/>
          </p:cNvSpPr>
          <p:nvPr/>
        </p:nvSpPr>
        <p:spPr bwMode="auto">
          <a:xfrm>
            <a:off x="5311775" y="34290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5" name="Oval 72"/>
          <p:cNvSpPr>
            <a:spLocks noChangeArrowheads="1"/>
          </p:cNvSpPr>
          <p:nvPr/>
        </p:nvSpPr>
        <p:spPr bwMode="auto">
          <a:xfrm>
            <a:off x="5311775" y="32496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6" name="Oval 73"/>
          <p:cNvSpPr>
            <a:spLocks noChangeArrowheads="1"/>
          </p:cNvSpPr>
          <p:nvPr/>
        </p:nvSpPr>
        <p:spPr bwMode="auto">
          <a:xfrm>
            <a:off x="5311775" y="39211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7" name="Oval 74"/>
          <p:cNvSpPr>
            <a:spLocks noChangeArrowheads="1"/>
          </p:cNvSpPr>
          <p:nvPr/>
        </p:nvSpPr>
        <p:spPr bwMode="auto">
          <a:xfrm>
            <a:off x="5311775" y="40116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8" name="Oval 75"/>
          <p:cNvSpPr>
            <a:spLocks noChangeArrowheads="1"/>
          </p:cNvSpPr>
          <p:nvPr/>
        </p:nvSpPr>
        <p:spPr bwMode="auto">
          <a:xfrm>
            <a:off x="5311775" y="31591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39" name="Line 76"/>
          <p:cNvSpPr>
            <a:spLocks noChangeShapeType="1"/>
          </p:cNvSpPr>
          <p:nvPr/>
        </p:nvSpPr>
        <p:spPr bwMode="auto">
          <a:xfrm>
            <a:off x="5164139" y="3570288"/>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40" name="Rectangle 78"/>
          <p:cNvSpPr>
            <a:spLocks noChangeArrowheads="1"/>
          </p:cNvSpPr>
          <p:nvPr/>
        </p:nvSpPr>
        <p:spPr bwMode="auto">
          <a:xfrm>
            <a:off x="4611689" y="269557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1" name="Oval 79"/>
          <p:cNvSpPr>
            <a:spLocks noChangeArrowheads="1"/>
          </p:cNvSpPr>
          <p:nvPr/>
        </p:nvSpPr>
        <p:spPr bwMode="auto">
          <a:xfrm>
            <a:off x="4756150" y="31003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2" name="Oval 80"/>
          <p:cNvSpPr>
            <a:spLocks noChangeArrowheads="1"/>
          </p:cNvSpPr>
          <p:nvPr/>
        </p:nvSpPr>
        <p:spPr bwMode="auto">
          <a:xfrm>
            <a:off x="4756150" y="32527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3" name="Oval 81"/>
          <p:cNvSpPr>
            <a:spLocks noChangeArrowheads="1"/>
          </p:cNvSpPr>
          <p:nvPr/>
        </p:nvSpPr>
        <p:spPr bwMode="auto">
          <a:xfrm>
            <a:off x="4756150" y="34321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4" name="Oval 82"/>
          <p:cNvSpPr>
            <a:spLocks noChangeArrowheads="1"/>
          </p:cNvSpPr>
          <p:nvPr/>
        </p:nvSpPr>
        <p:spPr bwMode="auto">
          <a:xfrm>
            <a:off x="4756150" y="29035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5" name="Oval 83"/>
          <p:cNvSpPr>
            <a:spLocks noChangeArrowheads="1"/>
          </p:cNvSpPr>
          <p:nvPr/>
        </p:nvSpPr>
        <p:spPr bwMode="auto">
          <a:xfrm>
            <a:off x="4756150" y="29845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6" name="Oval 84"/>
          <p:cNvSpPr>
            <a:spLocks noChangeArrowheads="1"/>
          </p:cNvSpPr>
          <p:nvPr/>
        </p:nvSpPr>
        <p:spPr bwMode="auto">
          <a:xfrm>
            <a:off x="4756150" y="28051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7" name="Oval 85"/>
          <p:cNvSpPr>
            <a:spLocks noChangeArrowheads="1"/>
          </p:cNvSpPr>
          <p:nvPr/>
        </p:nvSpPr>
        <p:spPr bwMode="auto">
          <a:xfrm>
            <a:off x="4756150" y="34766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8" name="Oval 86"/>
          <p:cNvSpPr>
            <a:spLocks noChangeArrowheads="1"/>
          </p:cNvSpPr>
          <p:nvPr/>
        </p:nvSpPr>
        <p:spPr bwMode="auto">
          <a:xfrm>
            <a:off x="4756150" y="35671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49" name="Oval 87"/>
          <p:cNvSpPr>
            <a:spLocks noChangeArrowheads="1"/>
          </p:cNvSpPr>
          <p:nvPr/>
        </p:nvSpPr>
        <p:spPr bwMode="auto">
          <a:xfrm>
            <a:off x="4756150" y="27146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0" name="Oval 88"/>
          <p:cNvSpPr>
            <a:spLocks noChangeArrowheads="1"/>
          </p:cNvSpPr>
          <p:nvPr/>
        </p:nvSpPr>
        <p:spPr bwMode="auto">
          <a:xfrm>
            <a:off x="4756150" y="36210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1" name="Oval 89"/>
          <p:cNvSpPr>
            <a:spLocks noChangeArrowheads="1"/>
          </p:cNvSpPr>
          <p:nvPr/>
        </p:nvSpPr>
        <p:spPr bwMode="auto">
          <a:xfrm>
            <a:off x="4756150" y="34242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2" name="Oval 90"/>
          <p:cNvSpPr>
            <a:spLocks noChangeArrowheads="1"/>
          </p:cNvSpPr>
          <p:nvPr/>
        </p:nvSpPr>
        <p:spPr bwMode="auto">
          <a:xfrm>
            <a:off x="4756150" y="35052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3" name="Oval 91"/>
          <p:cNvSpPr>
            <a:spLocks noChangeArrowheads="1"/>
          </p:cNvSpPr>
          <p:nvPr/>
        </p:nvSpPr>
        <p:spPr bwMode="auto">
          <a:xfrm>
            <a:off x="4756150" y="33258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4" name="Oval 92"/>
          <p:cNvSpPr>
            <a:spLocks noChangeArrowheads="1"/>
          </p:cNvSpPr>
          <p:nvPr/>
        </p:nvSpPr>
        <p:spPr bwMode="auto">
          <a:xfrm>
            <a:off x="4756150" y="32353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5" name="Oval 93"/>
          <p:cNvSpPr>
            <a:spLocks noChangeArrowheads="1"/>
          </p:cNvSpPr>
          <p:nvPr/>
        </p:nvSpPr>
        <p:spPr bwMode="auto">
          <a:xfrm>
            <a:off x="4756150" y="35226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6" name="Oval 94"/>
          <p:cNvSpPr>
            <a:spLocks noChangeArrowheads="1"/>
          </p:cNvSpPr>
          <p:nvPr/>
        </p:nvSpPr>
        <p:spPr bwMode="auto">
          <a:xfrm>
            <a:off x="4756150" y="36750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7" name="Oval 95"/>
          <p:cNvSpPr>
            <a:spLocks noChangeArrowheads="1"/>
          </p:cNvSpPr>
          <p:nvPr/>
        </p:nvSpPr>
        <p:spPr bwMode="auto">
          <a:xfrm>
            <a:off x="4756150" y="38544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8" name="Oval 96"/>
          <p:cNvSpPr>
            <a:spLocks noChangeArrowheads="1"/>
          </p:cNvSpPr>
          <p:nvPr/>
        </p:nvSpPr>
        <p:spPr bwMode="auto">
          <a:xfrm>
            <a:off x="4756150" y="33258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59" name="Oval 97"/>
          <p:cNvSpPr>
            <a:spLocks noChangeArrowheads="1"/>
          </p:cNvSpPr>
          <p:nvPr/>
        </p:nvSpPr>
        <p:spPr bwMode="auto">
          <a:xfrm>
            <a:off x="4756150" y="34067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0" name="Oval 98"/>
          <p:cNvSpPr>
            <a:spLocks noChangeArrowheads="1"/>
          </p:cNvSpPr>
          <p:nvPr/>
        </p:nvSpPr>
        <p:spPr bwMode="auto">
          <a:xfrm>
            <a:off x="4756150" y="32273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1" name="Oval 99"/>
          <p:cNvSpPr>
            <a:spLocks noChangeArrowheads="1"/>
          </p:cNvSpPr>
          <p:nvPr/>
        </p:nvSpPr>
        <p:spPr bwMode="auto">
          <a:xfrm>
            <a:off x="4756150" y="3898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2" name="Oval 100"/>
          <p:cNvSpPr>
            <a:spLocks noChangeArrowheads="1"/>
          </p:cNvSpPr>
          <p:nvPr/>
        </p:nvSpPr>
        <p:spPr bwMode="auto">
          <a:xfrm>
            <a:off x="4756150" y="3136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3" name="Line 101"/>
          <p:cNvSpPr>
            <a:spLocks noChangeShapeType="1"/>
          </p:cNvSpPr>
          <p:nvPr/>
        </p:nvSpPr>
        <p:spPr bwMode="auto">
          <a:xfrm>
            <a:off x="4608514" y="3414713"/>
            <a:ext cx="331787" cy="0"/>
          </a:xfrm>
          <a:prstGeom prst="line">
            <a:avLst/>
          </a:prstGeom>
          <a:noFill/>
          <a:ln w="762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64" name="Line 105"/>
          <p:cNvSpPr>
            <a:spLocks noChangeShapeType="1"/>
          </p:cNvSpPr>
          <p:nvPr/>
        </p:nvSpPr>
        <p:spPr bwMode="auto">
          <a:xfrm>
            <a:off x="2527301" y="3459163"/>
            <a:ext cx="2994025" cy="0"/>
          </a:xfrm>
          <a:prstGeom prst="line">
            <a:avLst/>
          </a:prstGeom>
          <a:noFill/>
          <a:ln w="571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65" name="Rectangle 108"/>
          <p:cNvSpPr>
            <a:spLocks noChangeArrowheads="1"/>
          </p:cNvSpPr>
          <p:nvPr/>
        </p:nvSpPr>
        <p:spPr bwMode="auto">
          <a:xfrm>
            <a:off x="4071939" y="444500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6" name="Rectangle 109"/>
          <p:cNvSpPr>
            <a:spLocks noChangeArrowheads="1"/>
          </p:cNvSpPr>
          <p:nvPr/>
        </p:nvSpPr>
        <p:spPr bwMode="auto">
          <a:xfrm>
            <a:off x="3548064" y="443547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7" name="Rectangle 110"/>
          <p:cNvSpPr>
            <a:spLocks noChangeArrowheads="1"/>
          </p:cNvSpPr>
          <p:nvPr/>
        </p:nvSpPr>
        <p:spPr bwMode="auto">
          <a:xfrm>
            <a:off x="3071814" y="442595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8" name="Rectangle 111"/>
          <p:cNvSpPr>
            <a:spLocks noChangeArrowheads="1"/>
          </p:cNvSpPr>
          <p:nvPr/>
        </p:nvSpPr>
        <p:spPr bwMode="auto">
          <a:xfrm>
            <a:off x="2557464" y="442595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69" name="Oval 112"/>
          <p:cNvSpPr>
            <a:spLocks noChangeArrowheads="1"/>
          </p:cNvSpPr>
          <p:nvPr/>
        </p:nvSpPr>
        <p:spPr bwMode="auto">
          <a:xfrm>
            <a:off x="2676525" y="50307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0" name="Oval 113"/>
          <p:cNvSpPr>
            <a:spLocks noChangeArrowheads="1"/>
          </p:cNvSpPr>
          <p:nvPr/>
        </p:nvSpPr>
        <p:spPr bwMode="auto">
          <a:xfrm>
            <a:off x="2676525" y="51831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1" name="Oval 114"/>
          <p:cNvSpPr>
            <a:spLocks noChangeArrowheads="1"/>
          </p:cNvSpPr>
          <p:nvPr/>
        </p:nvSpPr>
        <p:spPr bwMode="auto">
          <a:xfrm>
            <a:off x="2676525" y="53625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2" name="Oval 115"/>
          <p:cNvSpPr>
            <a:spLocks noChangeArrowheads="1"/>
          </p:cNvSpPr>
          <p:nvPr/>
        </p:nvSpPr>
        <p:spPr bwMode="auto">
          <a:xfrm>
            <a:off x="2676525" y="48339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3" name="Oval 116"/>
          <p:cNvSpPr>
            <a:spLocks noChangeArrowheads="1"/>
          </p:cNvSpPr>
          <p:nvPr/>
        </p:nvSpPr>
        <p:spPr bwMode="auto">
          <a:xfrm>
            <a:off x="2676525" y="4914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4" name="Oval 117"/>
          <p:cNvSpPr>
            <a:spLocks noChangeArrowheads="1"/>
          </p:cNvSpPr>
          <p:nvPr/>
        </p:nvSpPr>
        <p:spPr bwMode="auto">
          <a:xfrm>
            <a:off x="2676525" y="47355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5" name="Oval 118"/>
          <p:cNvSpPr>
            <a:spLocks noChangeArrowheads="1"/>
          </p:cNvSpPr>
          <p:nvPr/>
        </p:nvSpPr>
        <p:spPr bwMode="auto">
          <a:xfrm>
            <a:off x="2676525" y="54070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6" name="Oval 119"/>
          <p:cNvSpPr>
            <a:spLocks noChangeArrowheads="1"/>
          </p:cNvSpPr>
          <p:nvPr/>
        </p:nvSpPr>
        <p:spPr bwMode="auto">
          <a:xfrm>
            <a:off x="2676525" y="54975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7" name="Oval 120"/>
          <p:cNvSpPr>
            <a:spLocks noChangeArrowheads="1"/>
          </p:cNvSpPr>
          <p:nvPr/>
        </p:nvSpPr>
        <p:spPr bwMode="auto">
          <a:xfrm>
            <a:off x="2676525" y="46450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8" name="Oval 121"/>
          <p:cNvSpPr>
            <a:spLocks noChangeArrowheads="1"/>
          </p:cNvSpPr>
          <p:nvPr/>
        </p:nvSpPr>
        <p:spPr bwMode="auto">
          <a:xfrm>
            <a:off x="3203575" y="51149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79" name="Oval 122"/>
          <p:cNvSpPr>
            <a:spLocks noChangeArrowheads="1"/>
          </p:cNvSpPr>
          <p:nvPr/>
        </p:nvSpPr>
        <p:spPr bwMode="auto">
          <a:xfrm>
            <a:off x="3203575" y="52673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0" name="Oval 123"/>
          <p:cNvSpPr>
            <a:spLocks noChangeArrowheads="1"/>
          </p:cNvSpPr>
          <p:nvPr/>
        </p:nvSpPr>
        <p:spPr bwMode="auto">
          <a:xfrm>
            <a:off x="3203575" y="54467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1" name="Oval 124"/>
          <p:cNvSpPr>
            <a:spLocks noChangeArrowheads="1"/>
          </p:cNvSpPr>
          <p:nvPr/>
        </p:nvSpPr>
        <p:spPr bwMode="auto">
          <a:xfrm>
            <a:off x="3203575" y="49180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2" name="Oval 125"/>
          <p:cNvSpPr>
            <a:spLocks noChangeArrowheads="1"/>
          </p:cNvSpPr>
          <p:nvPr/>
        </p:nvSpPr>
        <p:spPr bwMode="auto">
          <a:xfrm>
            <a:off x="3203575" y="49990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3" name="Oval 126"/>
          <p:cNvSpPr>
            <a:spLocks noChangeArrowheads="1"/>
          </p:cNvSpPr>
          <p:nvPr/>
        </p:nvSpPr>
        <p:spPr bwMode="auto">
          <a:xfrm>
            <a:off x="3203575" y="48196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4" name="Oval 127"/>
          <p:cNvSpPr>
            <a:spLocks noChangeArrowheads="1"/>
          </p:cNvSpPr>
          <p:nvPr/>
        </p:nvSpPr>
        <p:spPr bwMode="auto">
          <a:xfrm>
            <a:off x="3203575" y="54911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5" name="Oval 128"/>
          <p:cNvSpPr>
            <a:spLocks noChangeArrowheads="1"/>
          </p:cNvSpPr>
          <p:nvPr/>
        </p:nvSpPr>
        <p:spPr bwMode="auto">
          <a:xfrm>
            <a:off x="3203575" y="47291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6" name="Oval 129"/>
          <p:cNvSpPr>
            <a:spLocks noChangeArrowheads="1"/>
          </p:cNvSpPr>
          <p:nvPr/>
        </p:nvSpPr>
        <p:spPr bwMode="auto">
          <a:xfrm>
            <a:off x="3668713" y="56007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7" name="Oval 130"/>
          <p:cNvSpPr>
            <a:spLocks noChangeArrowheads="1"/>
          </p:cNvSpPr>
          <p:nvPr/>
        </p:nvSpPr>
        <p:spPr bwMode="auto">
          <a:xfrm>
            <a:off x="3668713" y="55245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8" name="Oval 131"/>
          <p:cNvSpPr>
            <a:spLocks noChangeArrowheads="1"/>
          </p:cNvSpPr>
          <p:nvPr/>
        </p:nvSpPr>
        <p:spPr bwMode="auto">
          <a:xfrm>
            <a:off x="3668713" y="57038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89" name="Oval 132"/>
          <p:cNvSpPr>
            <a:spLocks noChangeArrowheads="1"/>
          </p:cNvSpPr>
          <p:nvPr/>
        </p:nvSpPr>
        <p:spPr bwMode="auto">
          <a:xfrm>
            <a:off x="3668713" y="53848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0" name="Oval 133"/>
          <p:cNvSpPr>
            <a:spLocks noChangeArrowheads="1"/>
          </p:cNvSpPr>
          <p:nvPr/>
        </p:nvSpPr>
        <p:spPr bwMode="auto">
          <a:xfrm>
            <a:off x="3668713" y="52562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1" name="Oval 134"/>
          <p:cNvSpPr>
            <a:spLocks noChangeArrowheads="1"/>
          </p:cNvSpPr>
          <p:nvPr/>
        </p:nvSpPr>
        <p:spPr bwMode="auto">
          <a:xfrm>
            <a:off x="3668713" y="50768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2" name="Oval 135"/>
          <p:cNvSpPr>
            <a:spLocks noChangeArrowheads="1"/>
          </p:cNvSpPr>
          <p:nvPr/>
        </p:nvSpPr>
        <p:spPr bwMode="auto">
          <a:xfrm>
            <a:off x="3668713" y="57483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3" name="Oval 136"/>
          <p:cNvSpPr>
            <a:spLocks noChangeArrowheads="1"/>
          </p:cNvSpPr>
          <p:nvPr/>
        </p:nvSpPr>
        <p:spPr bwMode="auto">
          <a:xfrm>
            <a:off x="3668713" y="58388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4" name="Oval 137"/>
          <p:cNvSpPr>
            <a:spLocks noChangeArrowheads="1"/>
          </p:cNvSpPr>
          <p:nvPr/>
        </p:nvSpPr>
        <p:spPr bwMode="auto">
          <a:xfrm>
            <a:off x="3668713" y="49863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5" name="Oval 138"/>
          <p:cNvSpPr>
            <a:spLocks noChangeArrowheads="1"/>
          </p:cNvSpPr>
          <p:nvPr/>
        </p:nvSpPr>
        <p:spPr bwMode="auto">
          <a:xfrm>
            <a:off x="4214813" y="48783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6" name="Oval 139"/>
          <p:cNvSpPr>
            <a:spLocks noChangeArrowheads="1"/>
          </p:cNvSpPr>
          <p:nvPr/>
        </p:nvSpPr>
        <p:spPr bwMode="auto">
          <a:xfrm>
            <a:off x="4214813" y="50307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7" name="Oval 140"/>
          <p:cNvSpPr>
            <a:spLocks noChangeArrowheads="1"/>
          </p:cNvSpPr>
          <p:nvPr/>
        </p:nvSpPr>
        <p:spPr bwMode="auto">
          <a:xfrm>
            <a:off x="4214813" y="52101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8" name="Oval 141"/>
          <p:cNvSpPr>
            <a:spLocks noChangeArrowheads="1"/>
          </p:cNvSpPr>
          <p:nvPr/>
        </p:nvSpPr>
        <p:spPr bwMode="auto">
          <a:xfrm>
            <a:off x="4214813" y="46815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099" name="Oval 142"/>
          <p:cNvSpPr>
            <a:spLocks noChangeArrowheads="1"/>
          </p:cNvSpPr>
          <p:nvPr/>
        </p:nvSpPr>
        <p:spPr bwMode="auto">
          <a:xfrm>
            <a:off x="4214813" y="47625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0" name="Oval 143"/>
          <p:cNvSpPr>
            <a:spLocks noChangeArrowheads="1"/>
          </p:cNvSpPr>
          <p:nvPr/>
        </p:nvSpPr>
        <p:spPr bwMode="auto">
          <a:xfrm>
            <a:off x="4214813" y="45831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1" name="Oval 144"/>
          <p:cNvSpPr>
            <a:spLocks noChangeArrowheads="1"/>
          </p:cNvSpPr>
          <p:nvPr/>
        </p:nvSpPr>
        <p:spPr bwMode="auto">
          <a:xfrm>
            <a:off x="4214813" y="52546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2" name="Oval 145"/>
          <p:cNvSpPr>
            <a:spLocks noChangeArrowheads="1"/>
          </p:cNvSpPr>
          <p:nvPr/>
        </p:nvSpPr>
        <p:spPr bwMode="auto">
          <a:xfrm>
            <a:off x="4214813" y="53451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3" name="Oval 146"/>
          <p:cNvSpPr>
            <a:spLocks noChangeArrowheads="1"/>
          </p:cNvSpPr>
          <p:nvPr/>
        </p:nvSpPr>
        <p:spPr bwMode="auto">
          <a:xfrm>
            <a:off x="4214813" y="44926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4" name="Oval 147"/>
          <p:cNvSpPr>
            <a:spLocks noChangeArrowheads="1"/>
          </p:cNvSpPr>
          <p:nvPr/>
        </p:nvSpPr>
        <p:spPr bwMode="auto">
          <a:xfrm>
            <a:off x="3203575" y="55975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5" name="Oval 148"/>
          <p:cNvSpPr>
            <a:spLocks noChangeArrowheads="1"/>
          </p:cNvSpPr>
          <p:nvPr/>
        </p:nvSpPr>
        <p:spPr bwMode="auto">
          <a:xfrm>
            <a:off x="3203575" y="56800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6" name="Oval 149"/>
          <p:cNvSpPr>
            <a:spLocks noChangeArrowheads="1"/>
          </p:cNvSpPr>
          <p:nvPr/>
        </p:nvSpPr>
        <p:spPr bwMode="auto">
          <a:xfrm>
            <a:off x="3203575" y="57769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7" name="Rectangle 154"/>
          <p:cNvSpPr>
            <a:spLocks noChangeArrowheads="1"/>
          </p:cNvSpPr>
          <p:nvPr/>
        </p:nvSpPr>
        <p:spPr bwMode="auto">
          <a:xfrm>
            <a:off x="5167314" y="4479925"/>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8" name="Oval 155"/>
          <p:cNvSpPr>
            <a:spLocks noChangeArrowheads="1"/>
          </p:cNvSpPr>
          <p:nvPr/>
        </p:nvSpPr>
        <p:spPr bwMode="auto">
          <a:xfrm>
            <a:off x="5311775" y="48847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09" name="Oval 156"/>
          <p:cNvSpPr>
            <a:spLocks noChangeArrowheads="1"/>
          </p:cNvSpPr>
          <p:nvPr/>
        </p:nvSpPr>
        <p:spPr bwMode="auto">
          <a:xfrm>
            <a:off x="5311775" y="50371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0" name="Oval 157"/>
          <p:cNvSpPr>
            <a:spLocks noChangeArrowheads="1"/>
          </p:cNvSpPr>
          <p:nvPr/>
        </p:nvSpPr>
        <p:spPr bwMode="auto">
          <a:xfrm>
            <a:off x="5311775" y="52165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1" name="Oval 158"/>
          <p:cNvSpPr>
            <a:spLocks noChangeArrowheads="1"/>
          </p:cNvSpPr>
          <p:nvPr/>
        </p:nvSpPr>
        <p:spPr bwMode="auto">
          <a:xfrm>
            <a:off x="5311775" y="46878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2" name="Oval 159"/>
          <p:cNvSpPr>
            <a:spLocks noChangeArrowheads="1"/>
          </p:cNvSpPr>
          <p:nvPr/>
        </p:nvSpPr>
        <p:spPr bwMode="auto">
          <a:xfrm>
            <a:off x="5311775" y="47688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3" name="Oval 160"/>
          <p:cNvSpPr>
            <a:spLocks noChangeArrowheads="1"/>
          </p:cNvSpPr>
          <p:nvPr/>
        </p:nvSpPr>
        <p:spPr bwMode="auto">
          <a:xfrm>
            <a:off x="5311775" y="52609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4" name="Oval 161"/>
          <p:cNvSpPr>
            <a:spLocks noChangeArrowheads="1"/>
          </p:cNvSpPr>
          <p:nvPr/>
        </p:nvSpPr>
        <p:spPr bwMode="auto">
          <a:xfrm>
            <a:off x="5311775" y="53514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5" name="Oval 162"/>
          <p:cNvSpPr>
            <a:spLocks noChangeArrowheads="1"/>
          </p:cNvSpPr>
          <p:nvPr/>
        </p:nvSpPr>
        <p:spPr bwMode="auto">
          <a:xfrm>
            <a:off x="5311775" y="54054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6" name="Oval 163"/>
          <p:cNvSpPr>
            <a:spLocks noChangeArrowheads="1"/>
          </p:cNvSpPr>
          <p:nvPr/>
        </p:nvSpPr>
        <p:spPr bwMode="auto">
          <a:xfrm>
            <a:off x="5311775" y="55578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7" name="Oval 164"/>
          <p:cNvSpPr>
            <a:spLocks noChangeArrowheads="1"/>
          </p:cNvSpPr>
          <p:nvPr/>
        </p:nvSpPr>
        <p:spPr bwMode="auto">
          <a:xfrm>
            <a:off x="5311775" y="57372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8" name="Oval 165"/>
          <p:cNvSpPr>
            <a:spLocks noChangeArrowheads="1"/>
          </p:cNvSpPr>
          <p:nvPr/>
        </p:nvSpPr>
        <p:spPr bwMode="auto">
          <a:xfrm>
            <a:off x="5311775" y="52085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19" name="Oval 166"/>
          <p:cNvSpPr>
            <a:spLocks noChangeArrowheads="1"/>
          </p:cNvSpPr>
          <p:nvPr/>
        </p:nvSpPr>
        <p:spPr bwMode="auto">
          <a:xfrm>
            <a:off x="5311775" y="52895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0" name="Oval 167"/>
          <p:cNvSpPr>
            <a:spLocks noChangeArrowheads="1"/>
          </p:cNvSpPr>
          <p:nvPr/>
        </p:nvSpPr>
        <p:spPr bwMode="auto">
          <a:xfrm>
            <a:off x="5311775" y="51101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1" name="Oval 168"/>
          <p:cNvSpPr>
            <a:spLocks noChangeArrowheads="1"/>
          </p:cNvSpPr>
          <p:nvPr/>
        </p:nvSpPr>
        <p:spPr bwMode="auto">
          <a:xfrm>
            <a:off x="5311775" y="57816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2" name="Oval 169"/>
          <p:cNvSpPr>
            <a:spLocks noChangeArrowheads="1"/>
          </p:cNvSpPr>
          <p:nvPr/>
        </p:nvSpPr>
        <p:spPr bwMode="auto">
          <a:xfrm>
            <a:off x="5311775" y="58721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3" name="Oval 170"/>
          <p:cNvSpPr>
            <a:spLocks noChangeArrowheads="1"/>
          </p:cNvSpPr>
          <p:nvPr/>
        </p:nvSpPr>
        <p:spPr bwMode="auto">
          <a:xfrm>
            <a:off x="5311775" y="50196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4" name="Oval 171"/>
          <p:cNvSpPr>
            <a:spLocks noChangeArrowheads="1"/>
          </p:cNvSpPr>
          <p:nvPr/>
        </p:nvSpPr>
        <p:spPr bwMode="auto">
          <a:xfrm>
            <a:off x="5311775" y="53070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5" name="Oval 172"/>
          <p:cNvSpPr>
            <a:spLocks noChangeArrowheads="1"/>
          </p:cNvSpPr>
          <p:nvPr/>
        </p:nvSpPr>
        <p:spPr bwMode="auto">
          <a:xfrm>
            <a:off x="5311775" y="54594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6" name="Oval 173"/>
          <p:cNvSpPr>
            <a:spLocks noChangeArrowheads="1"/>
          </p:cNvSpPr>
          <p:nvPr/>
        </p:nvSpPr>
        <p:spPr bwMode="auto">
          <a:xfrm>
            <a:off x="5311775" y="56388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7" name="Oval 174"/>
          <p:cNvSpPr>
            <a:spLocks noChangeArrowheads="1"/>
          </p:cNvSpPr>
          <p:nvPr/>
        </p:nvSpPr>
        <p:spPr bwMode="auto">
          <a:xfrm>
            <a:off x="5311775" y="51101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8" name="Oval 175"/>
          <p:cNvSpPr>
            <a:spLocks noChangeArrowheads="1"/>
          </p:cNvSpPr>
          <p:nvPr/>
        </p:nvSpPr>
        <p:spPr bwMode="auto">
          <a:xfrm>
            <a:off x="5311775" y="51911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29" name="Oval 176"/>
          <p:cNvSpPr>
            <a:spLocks noChangeArrowheads="1"/>
          </p:cNvSpPr>
          <p:nvPr/>
        </p:nvSpPr>
        <p:spPr bwMode="auto">
          <a:xfrm>
            <a:off x="5311775" y="50117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0" name="Oval 177"/>
          <p:cNvSpPr>
            <a:spLocks noChangeArrowheads="1"/>
          </p:cNvSpPr>
          <p:nvPr/>
        </p:nvSpPr>
        <p:spPr bwMode="auto">
          <a:xfrm>
            <a:off x="5311775" y="56832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1" name="Oval 178"/>
          <p:cNvSpPr>
            <a:spLocks noChangeArrowheads="1"/>
          </p:cNvSpPr>
          <p:nvPr/>
        </p:nvSpPr>
        <p:spPr bwMode="auto">
          <a:xfrm>
            <a:off x="5311775" y="57737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2" name="Oval 179"/>
          <p:cNvSpPr>
            <a:spLocks noChangeArrowheads="1"/>
          </p:cNvSpPr>
          <p:nvPr/>
        </p:nvSpPr>
        <p:spPr bwMode="auto">
          <a:xfrm>
            <a:off x="5311775" y="49212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3" name="Rectangle 181"/>
          <p:cNvSpPr>
            <a:spLocks noChangeArrowheads="1"/>
          </p:cNvSpPr>
          <p:nvPr/>
        </p:nvSpPr>
        <p:spPr bwMode="auto">
          <a:xfrm>
            <a:off x="4611689" y="4457700"/>
            <a:ext cx="339725" cy="156845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4" name="Oval 182"/>
          <p:cNvSpPr>
            <a:spLocks noChangeArrowheads="1"/>
          </p:cNvSpPr>
          <p:nvPr/>
        </p:nvSpPr>
        <p:spPr bwMode="auto">
          <a:xfrm>
            <a:off x="4756150" y="48625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5" name="Oval 183"/>
          <p:cNvSpPr>
            <a:spLocks noChangeArrowheads="1"/>
          </p:cNvSpPr>
          <p:nvPr/>
        </p:nvSpPr>
        <p:spPr bwMode="auto">
          <a:xfrm>
            <a:off x="4756150" y="50149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6" name="Oval 184"/>
          <p:cNvSpPr>
            <a:spLocks noChangeArrowheads="1"/>
          </p:cNvSpPr>
          <p:nvPr/>
        </p:nvSpPr>
        <p:spPr bwMode="auto">
          <a:xfrm>
            <a:off x="4756150" y="51943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7" name="Oval 185"/>
          <p:cNvSpPr>
            <a:spLocks noChangeArrowheads="1"/>
          </p:cNvSpPr>
          <p:nvPr/>
        </p:nvSpPr>
        <p:spPr bwMode="auto">
          <a:xfrm>
            <a:off x="4756150" y="46656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8" name="Oval 186"/>
          <p:cNvSpPr>
            <a:spLocks noChangeArrowheads="1"/>
          </p:cNvSpPr>
          <p:nvPr/>
        </p:nvSpPr>
        <p:spPr bwMode="auto">
          <a:xfrm>
            <a:off x="4756150" y="47466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39" name="Oval 187"/>
          <p:cNvSpPr>
            <a:spLocks noChangeArrowheads="1"/>
          </p:cNvSpPr>
          <p:nvPr/>
        </p:nvSpPr>
        <p:spPr bwMode="auto">
          <a:xfrm>
            <a:off x="4756150" y="45672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0" name="Oval 188"/>
          <p:cNvSpPr>
            <a:spLocks noChangeArrowheads="1"/>
          </p:cNvSpPr>
          <p:nvPr/>
        </p:nvSpPr>
        <p:spPr bwMode="auto">
          <a:xfrm>
            <a:off x="4756150" y="52387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1" name="Oval 189"/>
          <p:cNvSpPr>
            <a:spLocks noChangeArrowheads="1"/>
          </p:cNvSpPr>
          <p:nvPr/>
        </p:nvSpPr>
        <p:spPr bwMode="auto">
          <a:xfrm>
            <a:off x="4756150" y="53292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2" name="Oval 190"/>
          <p:cNvSpPr>
            <a:spLocks noChangeArrowheads="1"/>
          </p:cNvSpPr>
          <p:nvPr/>
        </p:nvSpPr>
        <p:spPr bwMode="auto">
          <a:xfrm>
            <a:off x="4756150" y="44767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3" name="Oval 191"/>
          <p:cNvSpPr>
            <a:spLocks noChangeArrowheads="1"/>
          </p:cNvSpPr>
          <p:nvPr/>
        </p:nvSpPr>
        <p:spPr bwMode="auto">
          <a:xfrm>
            <a:off x="4756150" y="53832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4" name="Oval 192"/>
          <p:cNvSpPr>
            <a:spLocks noChangeArrowheads="1"/>
          </p:cNvSpPr>
          <p:nvPr/>
        </p:nvSpPr>
        <p:spPr bwMode="auto">
          <a:xfrm>
            <a:off x="4756150" y="518636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5" name="Oval 193"/>
          <p:cNvSpPr>
            <a:spLocks noChangeArrowheads="1"/>
          </p:cNvSpPr>
          <p:nvPr/>
        </p:nvSpPr>
        <p:spPr bwMode="auto">
          <a:xfrm>
            <a:off x="4756150" y="52673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6" name="Oval 194"/>
          <p:cNvSpPr>
            <a:spLocks noChangeArrowheads="1"/>
          </p:cNvSpPr>
          <p:nvPr/>
        </p:nvSpPr>
        <p:spPr bwMode="auto">
          <a:xfrm>
            <a:off x="4756150" y="50879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7" name="Oval 195"/>
          <p:cNvSpPr>
            <a:spLocks noChangeArrowheads="1"/>
          </p:cNvSpPr>
          <p:nvPr/>
        </p:nvSpPr>
        <p:spPr bwMode="auto">
          <a:xfrm>
            <a:off x="4756150" y="499745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8" name="Oval 196"/>
          <p:cNvSpPr>
            <a:spLocks noChangeArrowheads="1"/>
          </p:cNvSpPr>
          <p:nvPr/>
        </p:nvSpPr>
        <p:spPr bwMode="auto">
          <a:xfrm>
            <a:off x="4756150" y="52847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49" name="Oval 197"/>
          <p:cNvSpPr>
            <a:spLocks noChangeArrowheads="1"/>
          </p:cNvSpPr>
          <p:nvPr/>
        </p:nvSpPr>
        <p:spPr bwMode="auto">
          <a:xfrm>
            <a:off x="4756150" y="543718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0" name="Oval 198"/>
          <p:cNvSpPr>
            <a:spLocks noChangeArrowheads="1"/>
          </p:cNvSpPr>
          <p:nvPr/>
        </p:nvSpPr>
        <p:spPr bwMode="auto">
          <a:xfrm>
            <a:off x="4756150" y="561657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1" name="Oval 199"/>
          <p:cNvSpPr>
            <a:spLocks noChangeArrowheads="1"/>
          </p:cNvSpPr>
          <p:nvPr/>
        </p:nvSpPr>
        <p:spPr bwMode="auto">
          <a:xfrm>
            <a:off x="4756150" y="5087938"/>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2" name="Oval 200"/>
          <p:cNvSpPr>
            <a:spLocks noChangeArrowheads="1"/>
          </p:cNvSpPr>
          <p:nvPr/>
        </p:nvSpPr>
        <p:spPr bwMode="auto">
          <a:xfrm>
            <a:off x="4756150" y="5168900"/>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3" name="Oval 201"/>
          <p:cNvSpPr>
            <a:spLocks noChangeArrowheads="1"/>
          </p:cNvSpPr>
          <p:nvPr/>
        </p:nvSpPr>
        <p:spPr bwMode="auto">
          <a:xfrm>
            <a:off x="4756150" y="4989513"/>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4" name="Oval 202"/>
          <p:cNvSpPr>
            <a:spLocks noChangeArrowheads="1"/>
          </p:cNvSpPr>
          <p:nvPr/>
        </p:nvSpPr>
        <p:spPr bwMode="auto">
          <a:xfrm>
            <a:off x="4756150" y="56610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5" name="Oval 203"/>
          <p:cNvSpPr>
            <a:spLocks noChangeArrowheads="1"/>
          </p:cNvSpPr>
          <p:nvPr/>
        </p:nvSpPr>
        <p:spPr bwMode="auto">
          <a:xfrm>
            <a:off x="4756150" y="4899025"/>
            <a:ext cx="88900" cy="88900"/>
          </a:xfrm>
          <a:prstGeom prst="ellipse">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69156" name="Line 205"/>
          <p:cNvSpPr>
            <a:spLocks noChangeShapeType="1"/>
          </p:cNvSpPr>
          <p:nvPr/>
        </p:nvSpPr>
        <p:spPr bwMode="auto">
          <a:xfrm>
            <a:off x="2527301" y="5221288"/>
            <a:ext cx="2994025" cy="0"/>
          </a:xfrm>
          <a:prstGeom prst="line">
            <a:avLst/>
          </a:prstGeom>
          <a:noFill/>
          <a:ln w="5715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157" name="Rectangle 206"/>
          <p:cNvSpPr>
            <a:spLocks noChangeArrowheads="1"/>
          </p:cNvSpPr>
          <p:nvPr/>
        </p:nvSpPr>
        <p:spPr bwMode="auto">
          <a:xfrm>
            <a:off x="6227764" y="3113089"/>
            <a:ext cx="3552825" cy="835025"/>
          </a:xfrm>
          <a:prstGeom prst="rect">
            <a:avLst/>
          </a:prstGeom>
          <a:solidFill>
            <a:srgbClr val="FFFF99"/>
          </a:solidFill>
          <a:ln w="12700" algn="ctr">
            <a:solidFill>
              <a:srgbClr val="9E2447"/>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solidFill>
                  <a:srgbClr val="000066"/>
                </a:solidFill>
              </a:rPr>
              <a:t>lme model: note the</a:t>
            </a:r>
          </a:p>
          <a:p>
            <a:pPr>
              <a:spcBef>
                <a:spcPct val="0"/>
              </a:spcBef>
              <a:buFontTx/>
              <a:buNone/>
            </a:pPr>
            <a:r>
              <a:rPr lang="en-US" altLang="en-US">
                <a:solidFill>
                  <a:srgbClr val="000066"/>
                </a:solidFill>
              </a:rPr>
              <a:t>estimates for each group</a:t>
            </a:r>
            <a:endParaRPr lang="en-US" altLang="en-US" baseline="30000">
              <a:solidFill>
                <a:srgbClr val="000066"/>
              </a:solidFill>
            </a:endParaRPr>
          </a:p>
        </p:txBody>
      </p:sp>
      <p:sp>
        <p:nvSpPr>
          <p:cNvPr id="169158" name="Rectangle 207"/>
          <p:cNvSpPr>
            <a:spLocks noChangeArrowheads="1"/>
          </p:cNvSpPr>
          <p:nvPr/>
        </p:nvSpPr>
        <p:spPr bwMode="auto">
          <a:xfrm>
            <a:off x="6305550" y="4797426"/>
            <a:ext cx="3333750" cy="835025"/>
          </a:xfrm>
          <a:prstGeom prst="rect">
            <a:avLst/>
          </a:prstGeom>
          <a:solidFill>
            <a:srgbClr val="FFFF99"/>
          </a:solidFill>
          <a:ln w="12700" algn="ctr">
            <a:solidFill>
              <a:srgbClr val="9E2447"/>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solidFill>
                  <a:srgbClr val="000066"/>
                </a:solidFill>
              </a:rPr>
              <a:t>gls model: group info is</a:t>
            </a:r>
          </a:p>
          <a:p>
            <a:pPr>
              <a:spcBef>
                <a:spcPct val="0"/>
              </a:spcBef>
              <a:buFontTx/>
              <a:buNone/>
            </a:pPr>
            <a:r>
              <a:rPr lang="en-US" altLang="en-US">
                <a:solidFill>
                  <a:srgbClr val="000066"/>
                </a:solidFill>
              </a:rPr>
              <a:t>not modeled</a:t>
            </a:r>
            <a:endParaRPr lang="en-US" altLang="en-US" baseline="30000">
              <a:solidFill>
                <a:srgbClr val="000066"/>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Stage 1</a:t>
            </a:r>
          </a:p>
        </p:txBody>
      </p:sp>
      <p:sp>
        <p:nvSpPr>
          <p:cNvPr id="7" name="Content Placeholder 6"/>
          <p:cNvSpPr>
            <a:spLocks noGrp="1"/>
          </p:cNvSpPr>
          <p:nvPr>
            <p:ph idx="1"/>
          </p:nvPr>
        </p:nvSpPr>
        <p:spPr/>
        <p:txBody>
          <a:bodyPr/>
          <a:lstStyle/>
          <a:p>
            <a:r>
              <a:rPr lang="en-US" dirty="0"/>
              <a:t>If the ICC value is non-zero, there is a good chance that the nested structure will impact correlations across levels</a:t>
            </a:r>
          </a:p>
          <a:p>
            <a:pPr lvl="1"/>
            <a:endParaRPr lang="en-US" dirty="0"/>
          </a:p>
        </p:txBody>
      </p:sp>
      <p:sp>
        <p:nvSpPr>
          <p:cNvPr id="5" name="Slide Number Placeholder 4"/>
          <p:cNvSpPr>
            <a:spLocks noGrp="1"/>
          </p:cNvSpPr>
          <p:nvPr>
            <p:ph type="sldNum" sz="quarter" idx="12"/>
          </p:nvPr>
        </p:nvSpPr>
        <p:spPr/>
        <p:txBody>
          <a:bodyPr/>
          <a:lstStyle/>
          <a:p>
            <a:fld id="{EF9ED809-4000-446B-AD20-C2D926150CDC}" type="slidenum">
              <a:rPr lang="en-US" smtClean="0"/>
              <a:t>151</a:t>
            </a:fld>
            <a:endParaRPr lang="en-US"/>
          </a:p>
        </p:txBody>
      </p:sp>
      <p:sp>
        <p:nvSpPr>
          <p:cNvPr id="8" name="Text Box 13"/>
          <p:cNvSpPr txBox="1">
            <a:spLocks noChangeArrowheads="1"/>
          </p:cNvSpPr>
          <p:nvPr/>
        </p:nvSpPr>
        <p:spPr bwMode="auto">
          <a:xfrm>
            <a:off x="734099" y="2064128"/>
            <a:ext cx="10747420" cy="4016484"/>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700" dirty="0">
                <a:latin typeface="Courier New" panose="02070309020205020404" pitchFamily="49" charset="0"/>
              </a:rPr>
              <a:t>#Below estimates ICC using </a:t>
            </a:r>
            <a:r>
              <a:rPr lang="en-US" altLang="en-US" sz="1700" dirty="0" err="1">
                <a:latin typeface="Courier New" panose="02070309020205020404" pitchFamily="49" charset="0"/>
              </a:rPr>
              <a:t>nlme</a:t>
            </a:r>
            <a:endParaRPr lang="en-US" altLang="en-US" sz="1700" dirty="0">
              <a:latin typeface="Courier New" panose="02070309020205020404" pitchFamily="49" charset="0"/>
            </a:endParaRPr>
          </a:p>
          <a:p>
            <a:pPr>
              <a:spcBef>
                <a:spcPct val="0"/>
              </a:spcBef>
              <a:buFontTx/>
              <a:buNone/>
            </a:pPr>
            <a:r>
              <a:rPr lang="en-US" altLang="en-US" sz="1700" dirty="0">
                <a:latin typeface="Courier New" panose="02070309020205020404" pitchFamily="49" charset="0"/>
              </a:rPr>
              <a:t>&gt; </a:t>
            </a:r>
            <a:r>
              <a:rPr lang="en-US" altLang="en-US" sz="1700" dirty="0" err="1">
                <a:latin typeface="Courier New" panose="02070309020205020404" pitchFamily="49" charset="0"/>
              </a:rPr>
              <a:t>mult.icc</a:t>
            </a:r>
            <a:r>
              <a:rPr lang="en-US" altLang="en-US" sz="1700" dirty="0">
                <a:latin typeface="Courier New" panose="02070309020205020404" pitchFamily="49" charset="0"/>
              </a:rPr>
              <a:t>(bh1996[,c("LEAD","HRS","</a:t>
            </a:r>
            <a:r>
              <a:rPr lang="en-US" altLang="en-US" sz="1700" dirty="0" err="1">
                <a:latin typeface="Courier New" panose="02070309020205020404" pitchFamily="49" charset="0"/>
              </a:rPr>
              <a:t>WBEING</a:t>
            </a:r>
            <a:r>
              <a:rPr lang="en-US" altLang="en-US" sz="1700" dirty="0">
                <a:latin typeface="Courier New" panose="02070309020205020404" pitchFamily="49" charset="0"/>
              </a:rPr>
              <a:t>")],bh1996$GRP)</a:t>
            </a:r>
          </a:p>
          <a:p>
            <a:pPr>
              <a:spcBef>
                <a:spcPct val="0"/>
              </a:spcBef>
              <a:buFontTx/>
              <a:buNone/>
            </a:pPr>
            <a:r>
              <a:rPr lang="en-US" altLang="en-US" sz="1700" dirty="0">
                <a:latin typeface="Courier New" panose="02070309020205020404" pitchFamily="49" charset="0"/>
              </a:rPr>
              <a:t>  Variable       ICC1      ICC2</a:t>
            </a:r>
          </a:p>
          <a:p>
            <a:pPr>
              <a:spcBef>
                <a:spcPct val="0"/>
              </a:spcBef>
              <a:buFontTx/>
              <a:buNone/>
            </a:pPr>
            <a:r>
              <a:rPr lang="en-US" altLang="en-US" sz="1700" dirty="0">
                <a:latin typeface="Courier New" panose="02070309020205020404" pitchFamily="49" charset="0"/>
              </a:rPr>
              <a:t>1     LEAD </a:t>
            </a:r>
            <a:r>
              <a:rPr lang="en-US" altLang="en-US" sz="1700" b="1" dirty="0">
                <a:latin typeface="Courier New" panose="02070309020205020404" pitchFamily="49" charset="0"/>
              </a:rPr>
              <a:t>0.14746129</a:t>
            </a:r>
            <a:r>
              <a:rPr lang="en-US" altLang="en-US" sz="1700" dirty="0">
                <a:latin typeface="Courier New" panose="02070309020205020404" pitchFamily="49" charset="0"/>
              </a:rPr>
              <a:t> 0.9280442</a:t>
            </a:r>
          </a:p>
          <a:p>
            <a:pPr>
              <a:spcBef>
                <a:spcPct val="0"/>
              </a:spcBef>
              <a:buFontTx/>
              <a:buNone/>
            </a:pPr>
            <a:r>
              <a:rPr lang="en-US" altLang="en-US" sz="1700" dirty="0">
                <a:latin typeface="Courier New" panose="02070309020205020404" pitchFamily="49" charset="0"/>
              </a:rPr>
              <a:t>2      HRS </a:t>
            </a:r>
            <a:r>
              <a:rPr lang="en-US" altLang="en-US" sz="1700" b="1" dirty="0">
                <a:latin typeface="Courier New" panose="02070309020205020404" pitchFamily="49" charset="0"/>
              </a:rPr>
              <a:t>0.12923699</a:t>
            </a:r>
            <a:r>
              <a:rPr lang="en-US" altLang="en-US" sz="1700" dirty="0">
                <a:latin typeface="Courier New" panose="02070309020205020404" pitchFamily="49" charset="0"/>
              </a:rPr>
              <a:t> 0.9171286</a:t>
            </a:r>
          </a:p>
          <a:p>
            <a:pPr>
              <a:spcBef>
                <a:spcPct val="0"/>
              </a:spcBef>
              <a:buFontTx/>
              <a:buNone/>
            </a:pPr>
            <a:r>
              <a:rPr lang="en-US" altLang="en-US" sz="1700" dirty="0">
                <a:latin typeface="Courier New" panose="02070309020205020404" pitchFamily="49" charset="0"/>
              </a:rPr>
              <a:t>3   </a:t>
            </a:r>
            <a:r>
              <a:rPr lang="en-US" altLang="en-US" sz="1700" dirty="0" err="1">
                <a:latin typeface="Courier New" panose="02070309020205020404" pitchFamily="49" charset="0"/>
              </a:rPr>
              <a:t>WBEING</a:t>
            </a:r>
            <a:r>
              <a:rPr lang="en-US" altLang="en-US" sz="1700" dirty="0">
                <a:latin typeface="Courier New" panose="02070309020205020404" pitchFamily="49" charset="0"/>
              </a:rPr>
              <a:t> </a:t>
            </a:r>
            <a:r>
              <a:rPr lang="en-US" altLang="en-US" sz="1700" b="1" dirty="0">
                <a:latin typeface="Courier New" panose="02070309020205020404" pitchFamily="49" charset="0"/>
              </a:rPr>
              <a:t>0.04337922</a:t>
            </a:r>
            <a:r>
              <a:rPr lang="en-US" altLang="en-US" sz="1700" dirty="0">
                <a:latin typeface="Courier New" panose="02070309020205020404" pitchFamily="49" charset="0"/>
              </a:rPr>
              <a:t> 0.7717561</a:t>
            </a:r>
          </a:p>
          <a:p>
            <a:pPr>
              <a:spcBef>
                <a:spcPct val="0"/>
              </a:spcBef>
              <a:buFontTx/>
              <a:buNone/>
            </a:pPr>
            <a:endParaRPr lang="en-US" altLang="en-US" sz="1700" dirty="0">
              <a:latin typeface="Courier New" panose="02070309020205020404" pitchFamily="49" charset="0"/>
            </a:endParaRPr>
          </a:p>
          <a:p>
            <a:pPr>
              <a:spcBef>
                <a:spcPct val="0"/>
              </a:spcBef>
              <a:buFontTx/>
              <a:buNone/>
            </a:pPr>
            <a:r>
              <a:rPr lang="en-US" altLang="en-US" sz="1700" dirty="0">
                <a:latin typeface="Courier New" panose="02070309020205020404" pitchFamily="49" charset="0"/>
              </a:rPr>
              <a:t>&gt; round(</a:t>
            </a:r>
            <a:r>
              <a:rPr lang="en-US" altLang="en-US" sz="1700" dirty="0" err="1">
                <a:latin typeface="Courier New" panose="02070309020205020404" pitchFamily="49" charset="0"/>
              </a:rPr>
              <a:t>cor</a:t>
            </a:r>
            <a:r>
              <a:rPr lang="en-US" altLang="en-US" sz="1700" dirty="0">
                <a:latin typeface="Courier New" panose="02070309020205020404" pitchFamily="49" charset="0"/>
              </a:rPr>
              <a:t>(bh1996[,c("LEAD","G.LEAD","HRS","G.HRS","WBEING","G.WBEING")]),dig=3)</a:t>
            </a:r>
          </a:p>
          <a:p>
            <a:pPr>
              <a:spcBef>
                <a:spcPct val="0"/>
              </a:spcBef>
              <a:buFontTx/>
              <a:buNone/>
            </a:pPr>
            <a:r>
              <a:rPr lang="en-US" altLang="en-US" sz="1700" dirty="0">
                <a:latin typeface="Courier New" panose="02070309020205020404" pitchFamily="49" charset="0"/>
              </a:rPr>
              <a:t>           LEAD </a:t>
            </a:r>
            <a:r>
              <a:rPr lang="en-US" altLang="en-US" sz="1700" dirty="0" err="1">
                <a:latin typeface="Courier New" panose="02070309020205020404" pitchFamily="49" charset="0"/>
              </a:rPr>
              <a:t>G.LEAD</a:t>
            </a:r>
            <a:r>
              <a:rPr lang="en-US" altLang="en-US" sz="1700" dirty="0">
                <a:latin typeface="Courier New" panose="02070309020205020404" pitchFamily="49" charset="0"/>
              </a:rPr>
              <a:t>    HRS  </a:t>
            </a:r>
            <a:r>
              <a:rPr lang="en-US" altLang="en-US" sz="1700" dirty="0" err="1">
                <a:latin typeface="Courier New" panose="02070309020205020404" pitchFamily="49" charset="0"/>
              </a:rPr>
              <a:t>G.HRS</a:t>
            </a:r>
            <a:r>
              <a:rPr lang="en-US" altLang="en-US" sz="1700" dirty="0">
                <a:latin typeface="Courier New" panose="02070309020205020404" pitchFamily="49" charset="0"/>
              </a:rPr>
              <a:t> </a:t>
            </a:r>
            <a:r>
              <a:rPr lang="en-US" altLang="en-US" sz="1700" dirty="0" err="1">
                <a:latin typeface="Courier New" panose="02070309020205020404" pitchFamily="49" charset="0"/>
              </a:rPr>
              <a:t>WBEING</a:t>
            </a:r>
            <a:r>
              <a:rPr lang="en-US" altLang="en-US" sz="1700" dirty="0">
                <a:latin typeface="Courier New" panose="02070309020205020404" pitchFamily="49" charset="0"/>
              </a:rPr>
              <a:t> </a:t>
            </a:r>
            <a:r>
              <a:rPr lang="en-US" altLang="en-US" sz="1700" dirty="0" err="1">
                <a:latin typeface="Courier New" panose="02070309020205020404" pitchFamily="49" charset="0"/>
              </a:rPr>
              <a:t>G.WBEING</a:t>
            </a:r>
            <a:endParaRPr lang="en-US" altLang="en-US" sz="1700" dirty="0">
              <a:latin typeface="Courier New" panose="02070309020205020404" pitchFamily="49" charset="0"/>
            </a:endParaRPr>
          </a:p>
          <a:p>
            <a:pPr>
              <a:spcBef>
                <a:spcPct val="0"/>
              </a:spcBef>
              <a:buFontTx/>
              <a:buNone/>
            </a:pPr>
            <a:r>
              <a:rPr lang="en-US" altLang="en-US" sz="1700" dirty="0">
                <a:latin typeface="Courier New" panose="02070309020205020404" pitchFamily="49" charset="0"/>
              </a:rPr>
              <a:t>LEAD      1.000  0.371 -0.135 -0.111  </a:t>
            </a:r>
            <a:r>
              <a:rPr lang="en-US" altLang="en-US" sz="1700" b="1" dirty="0">
                <a:solidFill>
                  <a:schemeClr val="accent6">
                    <a:lumMod val="75000"/>
                  </a:schemeClr>
                </a:solidFill>
                <a:latin typeface="Courier New" panose="02070309020205020404" pitchFamily="49" charset="0"/>
              </a:rPr>
              <a:t>0.426</a:t>
            </a:r>
            <a:r>
              <a:rPr lang="en-US" altLang="en-US" sz="1700" dirty="0">
                <a:latin typeface="Courier New" panose="02070309020205020404" pitchFamily="49" charset="0"/>
              </a:rPr>
              <a:t>    0.197</a:t>
            </a:r>
          </a:p>
          <a:p>
            <a:pPr>
              <a:spcBef>
                <a:spcPct val="0"/>
              </a:spcBef>
              <a:buFontTx/>
              <a:buNone/>
            </a:pPr>
            <a:r>
              <a:rPr lang="en-US" altLang="en-US" sz="1700" dirty="0" err="1">
                <a:latin typeface="Courier New" panose="02070309020205020404" pitchFamily="49" charset="0"/>
              </a:rPr>
              <a:t>G.LEAD</a:t>
            </a:r>
            <a:r>
              <a:rPr lang="en-US" altLang="en-US" sz="1700" dirty="0">
                <a:latin typeface="Courier New" panose="02070309020205020404" pitchFamily="49" charset="0"/>
              </a:rPr>
              <a:t>    0.371  1.000 -0.113 -0.300  0.126    </a:t>
            </a:r>
            <a:r>
              <a:rPr lang="en-US" altLang="en-US" sz="1700" b="1" dirty="0">
                <a:solidFill>
                  <a:schemeClr val="accent6">
                    <a:lumMod val="75000"/>
                  </a:schemeClr>
                </a:solidFill>
                <a:latin typeface="Courier New" panose="02070309020205020404" pitchFamily="49" charset="0"/>
              </a:rPr>
              <a:t>0.532</a:t>
            </a:r>
          </a:p>
          <a:p>
            <a:pPr>
              <a:spcBef>
                <a:spcPct val="0"/>
              </a:spcBef>
              <a:buFontTx/>
              <a:buNone/>
            </a:pPr>
            <a:r>
              <a:rPr lang="en-US" altLang="en-US" sz="1700" dirty="0">
                <a:latin typeface="Courier New" panose="02070309020205020404" pitchFamily="49" charset="0"/>
              </a:rPr>
              <a:t>HRS      </a:t>
            </a:r>
            <a:r>
              <a:rPr lang="en-US" altLang="en-US" sz="1700" b="1" dirty="0">
                <a:solidFill>
                  <a:srgbClr val="FF0000"/>
                </a:solidFill>
                <a:latin typeface="Courier New" panose="02070309020205020404" pitchFamily="49" charset="0"/>
              </a:rPr>
              <a:t>-0.135 </a:t>
            </a:r>
            <a:r>
              <a:rPr lang="en-US" altLang="en-US" sz="1700" dirty="0">
                <a:latin typeface="Courier New" panose="02070309020205020404" pitchFamily="49" charset="0"/>
              </a:rPr>
              <a:t>-0.113  1.000  0.379 -0.163   -0.270</a:t>
            </a:r>
          </a:p>
          <a:p>
            <a:pPr>
              <a:spcBef>
                <a:spcPct val="0"/>
              </a:spcBef>
              <a:buFontTx/>
              <a:buNone/>
            </a:pPr>
            <a:r>
              <a:rPr lang="en-US" altLang="en-US" sz="1700" dirty="0" err="1">
                <a:latin typeface="Courier New" panose="02070309020205020404" pitchFamily="49" charset="0"/>
              </a:rPr>
              <a:t>G.HRS</a:t>
            </a:r>
            <a:r>
              <a:rPr lang="en-US" altLang="en-US" sz="1700" dirty="0">
                <a:latin typeface="Courier New" panose="02070309020205020404" pitchFamily="49" charset="0"/>
              </a:rPr>
              <a:t>    -0.111 </a:t>
            </a:r>
            <a:r>
              <a:rPr lang="en-US" altLang="en-US" sz="1700" b="1" dirty="0">
                <a:solidFill>
                  <a:srgbClr val="FF0000"/>
                </a:solidFill>
                <a:latin typeface="Courier New" panose="02070309020205020404" pitchFamily="49" charset="0"/>
              </a:rPr>
              <a:t>-0.300  </a:t>
            </a:r>
            <a:r>
              <a:rPr lang="en-US" altLang="en-US" sz="1700" dirty="0">
                <a:latin typeface="Courier New" panose="02070309020205020404" pitchFamily="49" charset="0"/>
              </a:rPr>
              <a:t>0.379  1.000 -0.168   -0.712</a:t>
            </a:r>
          </a:p>
          <a:p>
            <a:pPr>
              <a:spcBef>
                <a:spcPct val="0"/>
              </a:spcBef>
              <a:buFontTx/>
              <a:buNone/>
            </a:pPr>
            <a:r>
              <a:rPr lang="en-US" altLang="en-US" sz="1700" dirty="0" err="1">
                <a:latin typeface="Courier New" panose="02070309020205020404" pitchFamily="49" charset="0"/>
              </a:rPr>
              <a:t>WBEING</a:t>
            </a:r>
            <a:r>
              <a:rPr lang="en-US" altLang="en-US" sz="1700" dirty="0">
                <a:latin typeface="Courier New" panose="02070309020205020404" pitchFamily="49" charset="0"/>
              </a:rPr>
              <a:t>    0.426  0.126 </a:t>
            </a:r>
            <a:r>
              <a:rPr lang="en-US" altLang="en-US" sz="1700" b="1" dirty="0">
                <a:solidFill>
                  <a:srgbClr val="7030A0"/>
                </a:solidFill>
                <a:latin typeface="Courier New" panose="02070309020205020404" pitchFamily="49" charset="0"/>
              </a:rPr>
              <a:t>-0.163 </a:t>
            </a:r>
            <a:r>
              <a:rPr lang="en-US" altLang="en-US" sz="1700" dirty="0">
                <a:latin typeface="Courier New" panose="02070309020205020404" pitchFamily="49" charset="0"/>
              </a:rPr>
              <a:t>-0.168  1.000    0.236</a:t>
            </a:r>
          </a:p>
          <a:p>
            <a:pPr>
              <a:spcBef>
                <a:spcPct val="0"/>
              </a:spcBef>
              <a:buFontTx/>
              <a:buNone/>
            </a:pPr>
            <a:r>
              <a:rPr lang="en-US" altLang="en-US" sz="1700" dirty="0" err="1">
                <a:latin typeface="Courier New" panose="02070309020205020404" pitchFamily="49" charset="0"/>
              </a:rPr>
              <a:t>G.WBEING</a:t>
            </a:r>
            <a:r>
              <a:rPr lang="en-US" altLang="en-US" sz="1700" dirty="0">
                <a:latin typeface="Courier New" panose="02070309020205020404" pitchFamily="49" charset="0"/>
              </a:rPr>
              <a:t>  0.197  0.532 -0.270 </a:t>
            </a:r>
            <a:r>
              <a:rPr lang="en-US" altLang="en-US" sz="1700" b="1" dirty="0">
                <a:solidFill>
                  <a:srgbClr val="7030A0"/>
                </a:solidFill>
                <a:latin typeface="Courier New" panose="02070309020205020404" pitchFamily="49" charset="0"/>
              </a:rPr>
              <a:t>-0.712  </a:t>
            </a:r>
            <a:r>
              <a:rPr lang="en-US" altLang="en-US" sz="1700" dirty="0">
                <a:latin typeface="Courier New" panose="02070309020205020404" pitchFamily="49" charset="0"/>
              </a:rPr>
              <a:t>0.236    1.000</a:t>
            </a:r>
          </a:p>
        </p:txBody>
      </p:sp>
      <p:sp>
        <p:nvSpPr>
          <p:cNvPr id="2" name="Footer Placeholder 1">
            <a:extLst>
              <a:ext uri="{FF2B5EF4-FFF2-40B4-BE49-F238E27FC236}">
                <a16:creationId xmlns:a16="http://schemas.microsoft.com/office/drawing/2014/main" id="{D09D52B7-4FC9-4BC8-AF3C-5C08197161AF}"/>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1919401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EA9BD77-BDA2-4220-9325-6AB2C206F987}" type="slidenum">
              <a:rPr lang="en-US" altLang="en-US">
                <a:latin typeface="Arial" panose="020B0604020202020204" pitchFamily="34" charset="0"/>
              </a:rPr>
              <a:pPr/>
              <a:t>152</a:t>
            </a:fld>
            <a:endParaRPr lang="en-US" altLang="en-US">
              <a:latin typeface="Arial" panose="020B0604020202020204" pitchFamily="34" charset="0"/>
            </a:endParaRPr>
          </a:p>
        </p:txBody>
      </p:sp>
      <p:sp>
        <p:nvSpPr>
          <p:cNvPr id="169989" name="Rectangle 2"/>
          <p:cNvSpPr>
            <a:spLocks noGrp="1" noChangeArrowheads="1"/>
          </p:cNvSpPr>
          <p:nvPr>
            <p:ph type="title"/>
          </p:nvPr>
        </p:nvSpPr>
        <p:spPr/>
        <p:txBody>
          <a:bodyPr/>
          <a:lstStyle/>
          <a:p>
            <a:r>
              <a:rPr lang="en-US" altLang="en-US"/>
              <a:t>Stage 1</a:t>
            </a:r>
          </a:p>
        </p:txBody>
      </p:sp>
      <p:sp>
        <p:nvSpPr>
          <p:cNvPr id="169990" name="Rectangle 3"/>
          <p:cNvSpPr>
            <a:spLocks noGrp="1" noChangeArrowheads="1"/>
          </p:cNvSpPr>
          <p:nvPr>
            <p:ph type="body" idx="1"/>
          </p:nvPr>
        </p:nvSpPr>
        <p:spPr/>
        <p:txBody>
          <a:bodyPr/>
          <a:lstStyle/>
          <a:p>
            <a:r>
              <a:rPr lang="en-US" altLang="en-US"/>
              <a:t>Exercise 7:  Examining the Dependent Variable of Job satisfaction in the klein2000 data set.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9CFE271-464E-4126-8FB3-4E5FA5F33119}" type="slidenum">
              <a:rPr lang="en-US" altLang="en-US">
                <a:latin typeface="Arial" panose="020B0604020202020204" pitchFamily="34" charset="0"/>
              </a:rPr>
              <a:pPr/>
              <a:t>153</a:t>
            </a:fld>
            <a:endParaRPr lang="en-US" altLang="en-US">
              <a:latin typeface="Arial" panose="020B0604020202020204" pitchFamily="34" charset="0"/>
            </a:endParaRPr>
          </a:p>
        </p:txBody>
      </p:sp>
      <p:sp>
        <p:nvSpPr>
          <p:cNvPr id="171013" name="Rectangle 2"/>
          <p:cNvSpPr>
            <a:spLocks noGrp="1" noChangeArrowheads="1"/>
          </p:cNvSpPr>
          <p:nvPr>
            <p:ph type="title"/>
          </p:nvPr>
        </p:nvSpPr>
        <p:spPr/>
        <p:txBody>
          <a:bodyPr/>
          <a:lstStyle/>
          <a:p>
            <a:r>
              <a:rPr lang="en-US" altLang="en-US"/>
              <a:t>Stage 2</a:t>
            </a:r>
          </a:p>
        </p:txBody>
      </p:sp>
      <p:sp>
        <p:nvSpPr>
          <p:cNvPr id="171014" name="Rectangle 3"/>
          <p:cNvSpPr>
            <a:spLocks noGrp="1" noChangeArrowheads="1"/>
          </p:cNvSpPr>
          <p:nvPr>
            <p:ph type="body" idx="1"/>
          </p:nvPr>
        </p:nvSpPr>
        <p:spPr/>
        <p:txBody>
          <a:bodyPr/>
          <a:lstStyle/>
          <a:p>
            <a:r>
              <a:rPr lang="en-US" altLang="en-US"/>
              <a:t>Stage 2 in Modeling.</a:t>
            </a:r>
          </a:p>
          <a:p>
            <a:pPr lvl="1"/>
            <a:r>
              <a:rPr lang="en-US" altLang="en-US"/>
              <a:t>Explaining </a:t>
            </a:r>
            <a:r>
              <a:rPr lang="en-US" altLang="en-US">
                <a:sym typeface="Symbol" panose="05050102010706020507" pitchFamily="18" charset="2"/>
              </a:rPr>
              <a:t>within-group variance (</a:t>
            </a:r>
            <a:r>
              <a:rPr lang="en-US" altLang="en-US" baseline="30000">
                <a:sym typeface="Symbol" panose="05050102010706020507" pitchFamily="18" charset="2"/>
              </a:rPr>
              <a:t>2</a:t>
            </a:r>
            <a:r>
              <a:rPr lang="en-US" altLang="en-US">
                <a:sym typeface="Symbol" panose="05050102010706020507" pitchFamily="18" charset="2"/>
              </a:rPr>
              <a:t>) and </a:t>
            </a:r>
            <a:r>
              <a:rPr lang="en-US" altLang="en-US"/>
              <a:t>between-group variance (</a:t>
            </a:r>
            <a:r>
              <a:rPr lang="en-US" altLang="en-US">
                <a:sym typeface="Symbol" panose="05050102010706020507" pitchFamily="18" charset="2"/>
              </a:rPr>
              <a:t></a:t>
            </a:r>
            <a:r>
              <a:rPr lang="en-US" altLang="en-US" baseline="-25000">
                <a:sym typeface="Symbol" panose="05050102010706020507" pitchFamily="18" charset="2"/>
              </a:rPr>
              <a:t>00</a:t>
            </a:r>
            <a:r>
              <a:rPr lang="en-US" altLang="en-US">
                <a:sym typeface="Symbol" panose="05050102010706020507" pitchFamily="18" charset="2"/>
              </a:rPr>
              <a:t>) </a:t>
            </a:r>
          </a:p>
          <a:p>
            <a:pPr lvl="2"/>
            <a:r>
              <a:rPr lang="en-US" altLang="en-US"/>
              <a:t>Comparing OLS contextual models and random coefficient contextual models</a:t>
            </a:r>
          </a:p>
          <a:p>
            <a:pPr lvl="2"/>
            <a:r>
              <a:rPr lang="en-US" altLang="en-US"/>
              <a:t>Estimating “explained” variance.</a:t>
            </a:r>
          </a:p>
          <a:p>
            <a:pPr lvl="1"/>
            <a:endParaRPr lang="en-US"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98C40F5A-F7E0-4ECE-8EE7-4EEF16E77F30}" type="slidenum">
              <a:rPr lang="en-US" altLang="en-US">
                <a:latin typeface="Arial" panose="020B0604020202020204" pitchFamily="34" charset="0"/>
              </a:rPr>
              <a:pPr/>
              <a:t>154</a:t>
            </a:fld>
            <a:endParaRPr lang="en-US" altLang="en-US">
              <a:latin typeface="Arial" panose="020B0604020202020204" pitchFamily="34" charset="0"/>
            </a:endParaRPr>
          </a:p>
        </p:txBody>
      </p:sp>
      <p:sp>
        <p:nvSpPr>
          <p:cNvPr id="172037" name="Rectangle 1026"/>
          <p:cNvSpPr>
            <a:spLocks noGrp="1" noChangeArrowheads="1"/>
          </p:cNvSpPr>
          <p:nvPr>
            <p:ph type="title"/>
          </p:nvPr>
        </p:nvSpPr>
        <p:spPr/>
        <p:txBody>
          <a:bodyPr/>
          <a:lstStyle/>
          <a:p>
            <a:r>
              <a:rPr lang="en-US" altLang="en-US"/>
              <a:t>Stage 2</a:t>
            </a:r>
          </a:p>
        </p:txBody>
      </p:sp>
      <p:sp>
        <p:nvSpPr>
          <p:cNvPr id="172038" name="Rectangle 1027"/>
          <p:cNvSpPr>
            <a:spLocks noGrp="1" noChangeArrowheads="1"/>
          </p:cNvSpPr>
          <p:nvPr>
            <p:ph type="body" idx="1"/>
          </p:nvPr>
        </p:nvSpPr>
        <p:spPr/>
        <p:txBody>
          <a:bodyPr/>
          <a:lstStyle/>
          <a:p>
            <a:r>
              <a:rPr lang="en-US" altLang="en-US" dirty="0"/>
              <a:t>Level-1 Predictors</a:t>
            </a:r>
          </a:p>
          <a:p>
            <a:pPr lvl="1"/>
            <a:r>
              <a:rPr lang="en-US" altLang="en-US" dirty="0"/>
              <a:t>Vary among members of the same group</a:t>
            </a:r>
          </a:p>
          <a:p>
            <a:pPr lvl="2"/>
            <a:r>
              <a:rPr lang="en-US" altLang="en-US" dirty="0"/>
              <a:t>Self Efficacy (</a:t>
            </a:r>
            <a:r>
              <a:rPr lang="en-US" altLang="en-US" dirty="0" err="1"/>
              <a:t>Jex</a:t>
            </a:r>
            <a:r>
              <a:rPr lang="en-US" altLang="en-US" dirty="0"/>
              <a:t> &amp; Bliese, 1999)</a:t>
            </a:r>
          </a:p>
          <a:p>
            <a:pPr lvl="1"/>
            <a:r>
              <a:rPr lang="en-US" altLang="en-US" dirty="0"/>
              <a:t>Variables primarily explain within-group variance (</a:t>
            </a:r>
            <a:r>
              <a:rPr lang="en-US" altLang="en-US" dirty="0">
                <a:sym typeface="Symbol" panose="05050102010706020507" pitchFamily="18" charset="2"/>
              </a:rPr>
              <a:t></a:t>
            </a:r>
            <a:r>
              <a:rPr lang="en-US" altLang="en-US" baseline="30000" dirty="0">
                <a:sym typeface="Symbol" panose="05050102010706020507" pitchFamily="18" charset="2"/>
              </a:rPr>
              <a:t>2</a:t>
            </a:r>
            <a:r>
              <a:rPr lang="en-US" altLang="en-US" dirty="0"/>
              <a:t>) though they may also explain a bit of the between-group variance (</a:t>
            </a:r>
            <a:r>
              <a:rPr lang="en-US" altLang="en-US" dirty="0">
                <a:sym typeface="Symbol" panose="05050102010706020507" pitchFamily="18" charset="2"/>
              </a:rPr>
              <a:t></a:t>
            </a:r>
            <a:r>
              <a:rPr lang="en-US" altLang="en-US" baseline="-25000" dirty="0"/>
              <a:t>00</a:t>
            </a:r>
            <a:r>
              <a:rPr lang="en-US" altLang="en-US" dirty="0"/>
              <a:t>).</a:t>
            </a:r>
          </a:p>
          <a:p>
            <a:endParaRPr lang="en-US" altLang="en-US" dirty="0"/>
          </a:p>
          <a:p>
            <a:r>
              <a:rPr lang="en-US" altLang="en-US" dirty="0"/>
              <a:t>Level-2 Predictors (not possible to examine in fixed-effects models)</a:t>
            </a:r>
          </a:p>
          <a:p>
            <a:pPr lvl="1"/>
            <a:r>
              <a:rPr lang="en-US" altLang="en-US" dirty="0"/>
              <a:t>Constant for members of the same group</a:t>
            </a:r>
          </a:p>
          <a:p>
            <a:pPr lvl="2"/>
            <a:r>
              <a:rPr lang="en-US" altLang="en-US" dirty="0"/>
              <a:t>Collective Efficacy (</a:t>
            </a:r>
            <a:r>
              <a:rPr lang="en-US" altLang="en-US" dirty="0" err="1"/>
              <a:t>Jex</a:t>
            </a:r>
            <a:r>
              <a:rPr lang="en-US" altLang="en-US" dirty="0"/>
              <a:t> &amp; Bliese, 1999)</a:t>
            </a:r>
          </a:p>
          <a:p>
            <a:pPr lvl="1"/>
            <a:r>
              <a:rPr lang="en-US" altLang="en-US" dirty="0"/>
              <a:t>Variables explain between-group variance (</a:t>
            </a:r>
            <a:r>
              <a:rPr lang="en-US" altLang="en-US" dirty="0">
                <a:sym typeface="Symbol" panose="05050102010706020507" pitchFamily="18" charset="2"/>
              </a:rPr>
              <a:t></a:t>
            </a:r>
            <a:r>
              <a:rPr lang="en-US" altLang="en-US" baseline="-25000" dirty="0"/>
              <a:t>00</a:t>
            </a:r>
            <a:r>
              <a:rPr lang="en-US" altLang="en-US" dirty="0"/>
              <a: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A28529E-426C-406C-BF1A-0610673F5FD0}" type="slidenum">
              <a:rPr lang="en-US" altLang="en-US">
                <a:latin typeface="Arial" panose="020B0604020202020204" pitchFamily="34" charset="0"/>
              </a:rPr>
              <a:pPr/>
              <a:t>155</a:t>
            </a:fld>
            <a:endParaRPr lang="en-US" altLang="en-US">
              <a:latin typeface="Arial" panose="020B0604020202020204" pitchFamily="34" charset="0"/>
            </a:endParaRPr>
          </a:p>
        </p:txBody>
      </p:sp>
      <p:sp>
        <p:nvSpPr>
          <p:cNvPr id="173061" name="Rectangle 2"/>
          <p:cNvSpPr>
            <a:spLocks noGrp="1" noChangeArrowheads="1"/>
          </p:cNvSpPr>
          <p:nvPr>
            <p:ph type="title"/>
          </p:nvPr>
        </p:nvSpPr>
        <p:spPr/>
        <p:txBody>
          <a:bodyPr/>
          <a:lstStyle/>
          <a:p>
            <a:r>
              <a:rPr lang="en-US" altLang="en-US"/>
              <a:t>Stage 2</a:t>
            </a:r>
          </a:p>
        </p:txBody>
      </p:sp>
      <p:sp>
        <p:nvSpPr>
          <p:cNvPr id="173062" name="Rectangle 3"/>
          <p:cNvSpPr>
            <a:spLocks noGrp="1" noChangeArrowheads="1"/>
          </p:cNvSpPr>
          <p:nvPr>
            <p:ph type="body" idx="1"/>
          </p:nvPr>
        </p:nvSpPr>
        <p:spPr/>
        <p:txBody>
          <a:bodyPr/>
          <a:lstStyle/>
          <a:p>
            <a:r>
              <a:rPr lang="en-US" altLang="en-US" dirty="0"/>
              <a:t>Having level-1 and level-2 variables lets us demonstrate the standard error problem in OLS contextual models.</a:t>
            </a:r>
          </a:p>
          <a:p>
            <a:endParaRPr lang="en-US" altLang="en-US" dirty="0"/>
          </a:p>
          <a:p>
            <a:r>
              <a:rPr lang="en-US" altLang="en-US" dirty="0"/>
              <a:t>In a contextual OLS model</a:t>
            </a:r>
          </a:p>
          <a:p>
            <a:pPr lvl="1"/>
            <a:r>
              <a:rPr lang="en-US" altLang="en-US" dirty="0"/>
              <a:t>Standard errors for the level-2 variables are too small resulting in a t-value that is too large.</a:t>
            </a:r>
          </a:p>
          <a:p>
            <a:endParaRPr lang="en-US" altLang="en-US" dirty="0"/>
          </a:p>
          <a:p>
            <a:r>
              <a:rPr lang="en-US" altLang="en-US" dirty="0"/>
              <a:t>The example that follows regresses Well-Being on Work Hours and Group Work Hours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0" name="Rectangle 3"/>
          <p:cNvSpPr>
            <a:spLocks noGrp="1" noChangeArrowheads="1"/>
          </p:cNvSpPr>
          <p:nvPr>
            <p:ph type="body" idx="1"/>
          </p:nvPr>
        </p:nvSpPr>
        <p:spPr>
          <a:xfrm>
            <a:off x="2209801" y="1447800"/>
            <a:ext cx="8043863" cy="4648200"/>
          </a:xfrm>
        </p:spPr>
        <p:txBody>
          <a:bodyPr/>
          <a:lstStyle/>
          <a:p>
            <a:r>
              <a:rPr lang="en-US" altLang="en-US" sz="2000" dirty="0"/>
              <a:t>OLS:  </a:t>
            </a:r>
            <a:r>
              <a:rPr lang="en-US" altLang="en-US" sz="2000" b="1" dirty="0" err="1">
                <a:latin typeface="Courier New" panose="02070309020205020404" pitchFamily="49" charset="0"/>
              </a:rPr>
              <a:t>lm</a:t>
            </a:r>
            <a:r>
              <a:rPr lang="en-US" altLang="en-US" sz="2000" b="1" dirty="0">
                <a:latin typeface="Courier New" panose="02070309020205020404" pitchFamily="49" charset="0"/>
              </a:rPr>
              <a:t>(</a:t>
            </a:r>
            <a:r>
              <a:rPr lang="en-US" altLang="en-US" sz="2000" b="1" dirty="0" err="1">
                <a:latin typeface="Courier New" panose="02070309020205020404" pitchFamily="49" charset="0"/>
              </a:rPr>
              <a:t>WBEING~HRS+G.HRS,data</a:t>
            </a:r>
            <a:r>
              <a:rPr lang="en-US" altLang="en-US" sz="2000" b="1" dirty="0">
                <a:latin typeface="Courier New" panose="02070309020205020404" pitchFamily="49" charset="0"/>
              </a:rPr>
              <a:t>=tbh1996)</a:t>
            </a:r>
          </a:p>
          <a:p>
            <a:pPr>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    </a:t>
            </a:r>
          </a:p>
          <a:p>
            <a:pPr>
              <a:buFontTx/>
              <a:buNone/>
            </a:pPr>
            <a:r>
              <a:rPr lang="en-US" altLang="en-US" sz="1800" dirty="0">
                <a:latin typeface="Courier New" panose="02070309020205020404" pitchFamily="49" charset="0"/>
              </a:rPr>
              <a:t>(Intercept)  4.63642    0.31552  14.695  &lt; 2e-16 </a:t>
            </a:r>
          </a:p>
          <a:p>
            <a:pPr>
              <a:buFontTx/>
              <a:buNone/>
            </a:pPr>
            <a:r>
              <a:rPr lang="en-US" altLang="en-US" sz="1800" dirty="0">
                <a:latin typeface="Courier New" panose="02070309020205020404" pitchFamily="49" charset="0"/>
              </a:rPr>
              <a:t>HRS         -0.04850    0.01067  -4.547 5.85e-06</a:t>
            </a:r>
          </a:p>
          <a:p>
            <a:pPr>
              <a:buFontTx/>
              <a:buNone/>
            </a:pPr>
            <a:r>
              <a:rPr lang="en-US" altLang="en-US" sz="1800" dirty="0">
                <a:latin typeface="Courier New" panose="02070309020205020404" pitchFamily="49" charset="0"/>
              </a:rPr>
              <a:t>G.HRS       -0.11129    0.02956  -3.765 0.000172</a:t>
            </a:r>
            <a:endParaRPr lang="en-US" altLang="en-US" dirty="0"/>
          </a:p>
          <a:p>
            <a:endParaRPr lang="en-US" altLang="en-US" sz="1800" b="1" dirty="0">
              <a:latin typeface="Courier New" panose="02070309020205020404" pitchFamily="49" charset="0"/>
            </a:endParaRPr>
          </a:p>
          <a:p>
            <a:r>
              <a:rPr lang="en-US" altLang="en-US" sz="2000" dirty="0"/>
              <a:t>Mixed Effect:   </a:t>
            </a:r>
            <a:r>
              <a:rPr lang="en-US" altLang="en-US" sz="2000" b="1" dirty="0" err="1">
                <a:latin typeface="Courier New" panose="02070309020205020404" pitchFamily="49" charset="0"/>
              </a:rPr>
              <a:t>lme</a:t>
            </a:r>
            <a:r>
              <a:rPr lang="en-US" altLang="en-US" sz="2000" b="1" dirty="0">
                <a:latin typeface="Courier New" panose="02070309020205020404" pitchFamily="49" charset="0"/>
              </a:rPr>
              <a:t>(</a:t>
            </a:r>
            <a:r>
              <a:rPr lang="en-US" altLang="en-US" sz="2000" b="1" dirty="0" err="1">
                <a:latin typeface="Courier New" panose="02070309020205020404" pitchFamily="49" charset="0"/>
              </a:rPr>
              <a:t>WBEING~HRS+G.HRS,random</a:t>
            </a:r>
            <a:r>
              <a:rPr lang="en-US" altLang="en-US" sz="2000" b="1" dirty="0">
                <a:latin typeface="Courier New" panose="02070309020205020404" pitchFamily="49" charset="0"/>
              </a:rPr>
              <a:t>=~1|GRP)</a:t>
            </a:r>
          </a:p>
          <a:p>
            <a:pPr>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a:t>
            </a:r>
          </a:p>
          <a:p>
            <a:pPr>
              <a:buFontTx/>
              <a:buNone/>
            </a:pPr>
            <a:r>
              <a:rPr lang="en-US" altLang="en-US" sz="1800" dirty="0">
                <a:latin typeface="Courier New" panose="02070309020205020404" pitchFamily="49" charset="0"/>
              </a:rPr>
              <a:t> Intercept)  4.601137 0.4687222 1556  9.816341 </a:t>
            </a:r>
          </a:p>
          <a:p>
            <a:pPr>
              <a:buFontTx/>
              <a:buNone/>
            </a:pPr>
            <a:r>
              <a:rPr lang="en-US" altLang="en-US" sz="1800" dirty="0">
                <a:latin typeface="Courier New" panose="02070309020205020404" pitchFamily="49" charset="0"/>
              </a:rPr>
              <a:t>HRS         -0.048502 0.0105713 1556 -4.588048  </a:t>
            </a:r>
          </a:p>
          <a:p>
            <a:pPr>
              <a:buFontTx/>
              <a:buNone/>
            </a:pPr>
            <a:r>
              <a:rPr lang="en-US" altLang="en-US" sz="1800" dirty="0">
                <a:latin typeface="Courier New" panose="02070309020205020404" pitchFamily="49" charset="0"/>
              </a:rPr>
              <a:t>G.HRS       -0.108209 0.0423802   23 -2.553300 </a:t>
            </a:r>
            <a:endParaRPr lang="en-US" altLang="en-US" dirty="0"/>
          </a:p>
        </p:txBody>
      </p:sp>
      <p:sp>
        <p:nvSpPr>
          <p:cNvPr id="9" name="Footer Placeholder 4"/>
          <p:cNvSpPr>
            <a:spLocks noGrp="1"/>
          </p:cNvSpPr>
          <p:nvPr>
            <p:ph type="ftr" sz="quarter" idx="11"/>
          </p:nvPr>
        </p:nvSpPr>
        <p:spPr/>
        <p:txBody>
          <a:bodyPr/>
          <a:lstStyle/>
          <a:p>
            <a:pPr>
              <a:defRPr/>
            </a:pPr>
            <a:r>
              <a:rPr lang="en-US"/>
              <a:t>Bliese Slides</a:t>
            </a:r>
          </a:p>
        </p:txBody>
      </p:sp>
      <p:sp>
        <p:nvSpPr>
          <p:cNvPr id="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12B8098-89C1-4429-96F8-A255BA6FDC7D}" type="slidenum">
              <a:rPr lang="en-US" altLang="en-US">
                <a:latin typeface="Arial" panose="020B0604020202020204" pitchFamily="34" charset="0"/>
              </a:rPr>
              <a:pPr/>
              <a:t>156</a:t>
            </a:fld>
            <a:endParaRPr lang="en-US" altLang="en-US">
              <a:latin typeface="Arial" panose="020B0604020202020204" pitchFamily="34" charset="0"/>
            </a:endParaRPr>
          </a:p>
        </p:txBody>
      </p:sp>
      <p:sp>
        <p:nvSpPr>
          <p:cNvPr id="174085" name="Rectangle 4"/>
          <p:cNvSpPr>
            <a:spLocks noChangeArrowheads="1"/>
          </p:cNvSpPr>
          <p:nvPr/>
        </p:nvSpPr>
        <p:spPr bwMode="auto">
          <a:xfrm>
            <a:off x="5188923" y="4966544"/>
            <a:ext cx="1431925" cy="284163"/>
          </a:xfrm>
          <a:prstGeom prst="rect">
            <a:avLst/>
          </a:prstGeom>
          <a:solidFill>
            <a:srgbClr val="99C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74086" name="Rectangle 5"/>
          <p:cNvSpPr>
            <a:spLocks noChangeArrowheads="1"/>
          </p:cNvSpPr>
          <p:nvPr/>
        </p:nvSpPr>
        <p:spPr bwMode="auto">
          <a:xfrm>
            <a:off x="5497514" y="2833688"/>
            <a:ext cx="1125537" cy="311150"/>
          </a:xfrm>
          <a:prstGeom prst="rect">
            <a:avLst/>
          </a:prstGeom>
          <a:solidFill>
            <a:srgbClr val="99C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74087" name="Rectangle 6"/>
          <p:cNvSpPr>
            <a:spLocks noChangeArrowheads="1"/>
          </p:cNvSpPr>
          <p:nvPr/>
        </p:nvSpPr>
        <p:spPr bwMode="auto">
          <a:xfrm>
            <a:off x="6719889" y="2836863"/>
            <a:ext cx="1011237" cy="309562"/>
          </a:xfrm>
          <a:prstGeom prst="rect">
            <a:avLst/>
          </a:prstGeom>
          <a:solidFill>
            <a:srgbClr val="FFCC99">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74088" name="Rectangle 7"/>
          <p:cNvSpPr>
            <a:spLocks noChangeArrowheads="1"/>
          </p:cNvSpPr>
          <p:nvPr/>
        </p:nvSpPr>
        <p:spPr bwMode="auto">
          <a:xfrm>
            <a:off x="7246323" y="4950669"/>
            <a:ext cx="1446213" cy="309563"/>
          </a:xfrm>
          <a:prstGeom prst="rect">
            <a:avLst/>
          </a:prstGeom>
          <a:solidFill>
            <a:srgbClr val="FFCC99">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74089" name="Rectangle 2"/>
          <p:cNvSpPr>
            <a:spLocks noGrp="1" noChangeArrowheads="1"/>
          </p:cNvSpPr>
          <p:nvPr>
            <p:ph type="title"/>
          </p:nvPr>
        </p:nvSpPr>
        <p:spPr/>
        <p:txBody>
          <a:bodyPr/>
          <a:lstStyle/>
          <a:p>
            <a:r>
              <a:rPr lang="en-US" altLang="en-US"/>
              <a:t>Stage 2</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3CF4A25B-0C2F-4D88-92CB-80A380371B34}" type="slidenum">
              <a:rPr lang="en-US" altLang="en-US">
                <a:latin typeface="Arial" panose="020B0604020202020204" pitchFamily="34" charset="0"/>
              </a:rPr>
              <a:pPr/>
              <a:t>157</a:t>
            </a:fld>
            <a:endParaRPr lang="en-US" altLang="en-US">
              <a:latin typeface="Arial" panose="020B0604020202020204" pitchFamily="34" charset="0"/>
            </a:endParaRPr>
          </a:p>
        </p:txBody>
      </p:sp>
      <p:sp>
        <p:nvSpPr>
          <p:cNvPr id="175109" name="Rectangle 4"/>
          <p:cNvSpPr>
            <a:spLocks noGrp="1" noChangeArrowheads="1"/>
          </p:cNvSpPr>
          <p:nvPr>
            <p:ph type="title"/>
          </p:nvPr>
        </p:nvSpPr>
        <p:spPr/>
        <p:txBody>
          <a:bodyPr/>
          <a:lstStyle/>
          <a:p>
            <a:r>
              <a:rPr lang="en-US" altLang="en-US"/>
              <a:t>Stage 2</a:t>
            </a:r>
          </a:p>
        </p:txBody>
      </p:sp>
      <p:sp>
        <p:nvSpPr>
          <p:cNvPr id="175110" name="Rectangle 5"/>
          <p:cNvSpPr>
            <a:spLocks noGrp="1" noChangeArrowheads="1"/>
          </p:cNvSpPr>
          <p:nvPr>
            <p:ph type="body" idx="1"/>
          </p:nvPr>
        </p:nvSpPr>
        <p:spPr/>
        <p:txBody>
          <a:bodyPr/>
          <a:lstStyle/>
          <a:p>
            <a:r>
              <a:rPr lang="en-US" altLang="en-US" dirty="0"/>
              <a:t>In evaluating level-1 and level-2 predictors, we are primarily interested in whether parameter values are significant</a:t>
            </a:r>
          </a:p>
          <a:p>
            <a:endParaRPr lang="en-US" altLang="en-US" dirty="0"/>
          </a:p>
          <a:p>
            <a:r>
              <a:rPr lang="en-US" altLang="en-US" dirty="0"/>
              <a:t>We can also examine explained variance</a:t>
            </a:r>
          </a:p>
          <a:p>
            <a:pPr lvl="1"/>
            <a:r>
              <a:rPr lang="en-US" altLang="en-US" dirty="0"/>
              <a:t>The null model provides estimates of variance without any predictors</a:t>
            </a:r>
          </a:p>
          <a:p>
            <a:pPr lvl="1"/>
            <a:r>
              <a:rPr lang="en-US" altLang="en-US" dirty="0"/>
              <a:t>When predictors are added, see how the variance estimates change and calculate “variance explained”</a:t>
            </a:r>
          </a:p>
          <a:p>
            <a:pPr lvl="1"/>
            <a:r>
              <a:rPr lang="en-US" altLang="en-US" dirty="0"/>
              <a:t>Formula:</a:t>
            </a:r>
          </a:p>
          <a:p>
            <a:pPr lvl="2"/>
            <a:r>
              <a:rPr lang="en-US" altLang="en-US" dirty="0"/>
              <a:t>Variance Explained = 1 – (Var with Predictor/Var without Predictor)</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051BED1-4117-4727-BE93-73032C65ECE6}" type="slidenum">
              <a:rPr lang="en-US" altLang="en-US">
                <a:latin typeface="Arial" panose="020B0604020202020204" pitchFamily="34" charset="0"/>
              </a:rPr>
              <a:pPr/>
              <a:t>158</a:t>
            </a:fld>
            <a:endParaRPr lang="en-US" altLang="en-US">
              <a:latin typeface="Arial" panose="020B0604020202020204" pitchFamily="34" charset="0"/>
            </a:endParaRPr>
          </a:p>
        </p:txBody>
      </p:sp>
      <p:sp>
        <p:nvSpPr>
          <p:cNvPr id="176133" name="Rectangle 2"/>
          <p:cNvSpPr>
            <a:spLocks noGrp="1" noChangeArrowheads="1"/>
          </p:cNvSpPr>
          <p:nvPr>
            <p:ph type="title"/>
          </p:nvPr>
        </p:nvSpPr>
        <p:spPr/>
        <p:txBody>
          <a:bodyPr/>
          <a:lstStyle/>
          <a:p>
            <a:r>
              <a:rPr lang="en-US" altLang="en-US"/>
              <a:t>Stage 2</a:t>
            </a:r>
          </a:p>
        </p:txBody>
      </p:sp>
      <p:sp>
        <p:nvSpPr>
          <p:cNvPr id="176134" name="Rectangle 3"/>
          <p:cNvSpPr>
            <a:spLocks noGrp="1" noChangeArrowheads="1"/>
          </p:cNvSpPr>
          <p:nvPr>
            <p:ph type="body" idx="1"/>
          </p:nvPr>
        </p:nvSpPr>
        <p:spPr>
          <a:xfrm>
            <a:off x="1848118" y="1428751"/>
            <a:ext cx="8641723" cy="4247317"/>
          </a:xfrm>
          <a:gradFill rotWithShape="1">
            <a:gsLst>
              <a:gs pos="0">
                <a:srgbClr val="FAFAFF"/>
              </a:gs>
              <a:gs pos="100000">
                <a:srgbClr val="CCCCFF"/>
              </a:gs>
            </a:gsLst>
            <a:lin ang="5400000" scaled="1"/>
          </a:gradFill>
          <a:ln w="12700" cap="flat" algn="ctr">
            <a:solidFill>
              <a:schemeClr val="tx1"/>
            </a:solidFill>
            <a:miter lim="800000"/>
            <a:headEnd/>
            <a:tailEnd/>
          </a:ln>
        </p:spPr>
        <p:txBody>
          <a:bodyPr vert="horz" wrap="square" lIns="91440" tIns="45720" rIns="91440" bIns="45720" numCol="1" anchor="t" anchorCtr="0" compatLnSpc="1">
            <a:prstTxWarp prst="textNoShape">
              <a:avLst/>
            </a:prstTxWarp>
            <a:spAutoFit/>
          </a:bodyPr>
          <a:lstStyle/>
          <a:p>
            <a:pPr marL="0" indent="0">
              <a:spcBef>
                <a:spcPct val="0"/>
              </a:spcBef>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VarCorr</a:t>
            </a:r>
            <a:r>
              <a:rPr lang="en-US" altLang="en-US" sz="1800" dirty="0">
                <a:latin typeface="Courier New" panose="02070309020205020404" pitchFamily="49" charset="0"/>
              </a:rPr>
              <a:t>(</a:t>
            </a:r>
            <a:r>
              <a:rPr lang="en-US" altLang="en-US" sz="1800" dirty="0" err="1">
                <a:latin typeface="Courier New" panose="02070309020205020404" pitchFamily="49" charset="0"/>
              </a:rPr>
              <a:t>Null.Model</a:t>
            </a:r>
            <a:r>
              <a:rPr lang="en-US" altLang="en-US" sz="1800" dirty="0">
                <a:latin typeface="Courier New" panose="02070309020205020404" pitchFamily="49" charset="0"/>
              </a:rPr>
              <a:t>)</a:t>
            </a:r>
          </a:p>
          <a:p>
            <a:pPr marL="0" indent="0">
              <a:spcBef>
                <a:spcPct val="0"/>
              </a:spcBef>
              <a:buNone/>
            </a:pPr>
            <a:r>
              <a:rPr lang="en-US" altLang="en-US" sz="1800" dirty="0">
                <a:latin typeface="Courier New" panose="02070309020205020404" pitchFamily="49" charset="0"/>
              </a:rPr>
              <a:t>            Variance   </a:t>
            </a:r>
            <a:r>
              <a:rPr lang="en-US" altLang="en-US" sz="1800" dirty="0" err="1">
                <a:latin typeface="Courier New" panose="02070309020205020404" pitchFamily="49" charset="0"/>
              </a:rPr>
              <a:t>StdDev</a:t>
            </a:r>
            <a:r>
              <a:rPr lang="en-US" altLang="en-US" sz="1800" dirty="0">
                <a:latin typeface="Courier New" panose="02070309020205020404" pitchFamily="49" charset="0"/>
              </a:rPr>
              <a:t>   </a:t>
            </a:r>
          </a:p>
          <a:p>
            <a:pPr marL="0" indent="0">
              <a:spcBef>
                <a:spcPct val="0"/>
              </a:spcBef>
              <a:buNone/>
            </a:pPr>
            <a:r>
              <a:rPr lang="en-US" altLang="en-US" sz="1800" dirty="0">
                <a:latin typeface="Courier New" panose="02070309020205020404" pitchFamily="49" charset="0"/>
              </a:rPr>
              <a:t>(Intercept) 0.02818085 0.1678715</a:t>
            </a:r>
          </a:p>
          <a:p>
            <a:pPr marL="0" indent="0">
              <a:spcBef>
                <a:spcPct val="0"/>
              </a:spcBef>
              <a:buNone/>
            </a:pPr>
            <a:r>
              <a:rPr lang="en-US" altLang="en-US" sz="1800" dirty="0">
                <a:latin typeface="Courier New" panose="02070309020205020404" pitchFamily="49" charset="0"/>
              </a:rPr>
              <a:t>Residual    0.75681644 0.8699520</a:t>
            </a:r>
          </a:p>
          <a:p>
            <a:pPr marL="0" indent="0">
              <a:spcBef>
                <a:spcPct val="0"/>
              </a:spcBef>
              <a:buNone/>
            </a:pPr>
            <a:endParaRPr lang="en-US" altLang="en-US" sz="1800" dirty="0">
              <a:latin typeface="Courier New" panose="02070309020205020404" pitchFamily="49" charset="0"/>
            </a:endParaRPr>
          </a:p>
          <a:p>
            <a:pPr marL="0" indent="0">
              <a:spcBef>
                <a:spcPct val="0"/>
              </a:spcBef>
              <a:buNone/>
            </a:pPr>
            <a:r>
              <a:rPr lang="en-US" altLang="en-US" sz="1800" dirty="0">
                <a:latin typeface="Courier New" panose="02070309020205020404" pitchFamily="49" charset="0"/>
              </a:rPr>
              <a:t>&gt; Model.1&lt;-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WBEING~HRS+G.HRS,random</a:t>
            </a:r>
            <a:r>
              <a:rPr lang="en-US" altLang="en-US" sz="1800" dirty="0">
                <a:latin typeface="Courier New" panose="02070309020205020404" pitchFamily="49" charset="0"/>
              </a:rPr>
              <a:t>=~1|GRP, data=tbh1996)</a:t>
            </a:r>
          </a:p>
          <a:p>
            <a:pPr marL="0" indent="0">
              <a:spcBef>
                <a:spcPct val="0"/>
              </a:spcBef>
              <a:buNone/>
            </a:pPr>
            <a:endParaRPr lang="en-US" altLang="en-US" sz="1800" dirty="0">
              <a:latin typeface="Courier New" panose="02070309020205020404" pitchFamily="49" charset="0"/>
            </a:endParaRPr>
          </a:p>
          <a:p>
            <a:pPr marL="0" indent="0">
              <a:spcBef>
                <a:spcPct val="0"/>
              </a:spcBef>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VarCorr</a:t>
            </a:r>
            <a:r>
              <a:rPr lang="en-US" altLang="en-US" sz="1800" dirty="0">
                <a:latin typeface="Courier New" panose="02070309020205020404" pitchFamily="49" charset="0"/>
              </a:rPr>
              <a:t>(Model.1)</a:t>
            </a:r>
          </a:p>
          <a:p>
            <a:pPr marL="0" indent="0">
              <a:spcBef>
                <a:spcPct val="0"/>
              </a:spcBef>
              <a:buNone/>
            </a:pPr>
            <a:r>
              <a:rPr lang="en-US" altLang="en-US" sz="1800" dirty="0">
                <a:latin typeface="Courier New" panose="02070309020205020404" pitchFamily="49" charset="0"/>
              </a:rPr>
              <a:t>            Variance   </a:t>
            </a:r>
            <a:r>
              <a:rPr lang="en-US" altLang="en-US" sz="1800" dirty="0" err="1">
                <a:latin typeface="Courier New" panose="02070309020205020404" pitchFamily="49" charset="0"/>
              </a:rPr>
              <a:t>StdDev</a:t>
            </a:r>
            <a:r>
              <a:rPr lang="en-US" altLang="en-US" sz="1800" dirty="0">
                <a:latin typeface="Courier New" panose="02070309020205020404" pitchFamily="49" charset="0"/>
              </a:rPr>
              <a:t>   </a:t>
            </a:r>
          </a:p>
          <a:p>
            <a:pPr marL="0" indent="0">
              <a:spcBef>
                <a:spcPct val="0"/>
              </a:spcBef>
              <a:buNone/>
            </a:pPr>
            <a:r>
              <a:rPr lang="en-US" altLang="en-US" sz="1800" dirty="0">
                <a:latin typeface="Courier New" panose="02070309020205020404" pitchFamily="49" charset="0"/>
              </a:rPr>
              <a:t>(Intercept) 0.01391185 0.1179485</a:t>
            </a:r>
          </a:p>
          <a:p>
            <a:pPr marL="0" indent="0">
              <a:spcBef>
                <a:spcPct val="0"/>
              </a:spcBef>
              <a:buNone/>
            </a:pPr>
            <a:r>
              <a:rPr lang="en-US" altLang="en-US" sz="1800" dirty="0">
                <a:latin typeface="Courier New" panose="02070309020205020404" pitchFamily="49" charset="0"/>
              </a:rPr>
              <a:t>Residual    0.74697450 0.8642769</a:t>
            </a:r>
          </a:p>
          <a:p>
            <a:pPr marL="0" indent="0">
              <a:spcBef>
                <a:spcPct val="0"/>
              </a:spcBef>
              <a:buNone/>
            </a:pPr>
            <a:endParaRPr lang="en-US" altLang="en-US" sz="1800" dirty="0">
              <a:latin typeface="Courier New" panose="02070309020205020404" pitchFamily="49" charset="0"/>
            </a:endParaRPr>
          </a:p>
          <a:p>
            <a:pPr marL="0" indent="0">
              <a:spcBef>
                <a:spcPct val="0"/>
              </a:spcBef>
              <a:buNone/>
            </a:pPr>
            <a:r>
              <a:rPr lang="en-US" altLang="en-US" sz="1800" dirty="0">
                <a:latin typeface="Courier New" panose="02070309020205020404" pitchFamily="49" charset="0"/>
              </a:rPr>
              <a:t>&gt; 1 – (0.747/0.757)= 0.011 #(1% of </a:t>
            </a:r>
            <a:r>
              <a:rPr lang="en-US" altLang="en-US" sz="1800" dirty="0">
                <a:latin typeface="Courier New" panose="02070309020205020404" pitchFamily="49" charset="0"/>
                <a:sym typeface="Symbol" panose="05050102010706020507" pitchFamily="18" charset="2"/>
              </a:rPr>
              <a:t>2</a:t>
            </a:r>
            <a:r>
              <a:rPr lang="en-US" altLang="en-US" sz="1800" dirty="0">
                <a:latin typeface="Courier New" panose="02070309020205020404" pitchFamily="49" charset="0"/>
              </a:rPr>
              <a:t>)</a:t>
            </a:r>
          </a:p>
          <a:p>
            <a:pPr marL="0" indent="0">
              <a:spcBef>
                <a:spcPct val="0"/>
              </a:spcBef>
              <a:buNone/>
            </a:pPr>
            <a:endParaRPr lang="en-US" altLang="en-US" sz="1800" dirty="0">
              <a:latin typeface="Courier New" panose="02070309020205020404" pitchFamily="49" charset="0"/>
            </a:endParaRPr>
          </a:p>
          <a:p>
            <a:pPr marL="0" indent="0">
              <a:spcBef>
                <a:spcPct val="0"/>
              </a:spcBef>
              <a:buNone/>
            </a:pPr>
            <a:r>
              <a:rPr lang="en-US" altLang="en-US" sz="1800" dirty="0">
                <a:latin typeface="Courier New" panose="02070309020205020404" pitchFamily="49" charset="0"/>
              </a:rPr>
              <a:t>&gt; 1 – (0.014/0.028)= 0.50 #(50% of </a:t>
            </a:r>
            <a:r>
              <a:rPr lang="en-US" altLang="en-US" sz="1800" dirty="0">
                <a:latin typeface="Courier New" panose="02070309020205020404" pitchFamily="49" charset="0"/>
                <a:sym typeface="Symbol" panose="05050102010706020507" pitchFamily="18" charset="2"/>
              </a:rPr>
              <a:t></a:t>
            </a:r>
            <a:r>
              <a:rPr lang="en-US" altLang="en-US" sz="1800" dirty="0">
                <a:latin typeface="Courier New" panose="02070309020205020404" pitchFamily="49" charset="0"/>
              </a:rPr>
              <a:t>00)</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p:txBody>
          <a:bodyPr/>
          <a:lstStyle/>
          <a:p>
            <a:pPr>
              <a:defRPr/>
            </a:pPr>
            <a:r>
              <a:rPr lang="en-US"/>
              <a:t>Bliese Slides</a:t>
            </a:r>
          </a:p>
        </p:txBody>
      </p:sp>
      <p:sp>
        <p:nvSpPr>
          <p:cNvPr id="11"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BE4D3009-BC7D-43B7-9018-0C408DD25138}" type="slidenum">
              <a:rPr lang="en-US" altLang="en-US">
                <a:latin typeface="Arial" panose="020B0604020202020204" pitchFamily="34" charset="0"/>
              </a:rPr>
              <a:pPr/>
              <a:t>159</a:t>
            </a:fld>
            <a:endParaRPr lang="en-US" altLang="en-US">
              <a:latin typeface="Arial" panose="020B0604020202020204" pitchFamily="34" charset="0"/>
            </a:endParaRPr>
          </a:p>
        </p:txBody>
      </p:sp>
      <p:sp>
        <p:nvSpPr>
          <p:cNvPr id="177157" name="Rectangle 2"/>
          <p:cNvSpPr>
            <a:spLocks noGrp="1" noChangeArrowheads="1"/>
          </p:cNvSpPr>
          <p:nvPr>
            <p:ph type="title"/>
          </p:nvPr>
        </p:nvSpPr>
        <p:spPr/>
        <p:txBody>
          <a:bodyPr/>
          <a:lstStyle/>
          <a:p>
            <a:r>
              <a:rPr lang="en-US" altLang="en-US"/>
              <a:t>Interpreting Stage 2 Results</a:t>
            </a:r>
          </a:p>
        </p:txBody>
      </p:sp>
      <p:sp>
        <p:nvSpPr>
          <p:cNvPr id="177158" name="Rectangle 3"/>
          <p:cNvSpPr>
            <a:spLocks noGrp="1" noChangeArrowheads="1"/>
          </p:cNvSpPr>
          <p:nvPr>
            <p:ph type="body" idx="1"/>
          </p:nvPr>
        </p:nvSpPr>
        <p:spPr/>
        <p:txBody>
          <a:bodyPr/>
          <a:lstStyle/>
          <a:p>
            <a:r>
              <a:rPr lang="en-US" altLang="en-US"/>
              <a:t>Group-level predictors (G.HRS) often described as:</a:t>
            </a:r>
          </a:p>
          <a:p>
            <a:pPr lvl="1"/>
            <a:r>
              <a:rPr lang="en-US" altLang="en-US"/>
              <a:t>“H1:  Average numbers of hours worked in a group (G.HRS) are related to individual well-being”</a:t>
            </a:r>
          </a:p>
          <a:p>
            <a:r>
              <a:rPr lang="en-US" altLang="en-US"/>
              <a:t>Seemingly reasonable (see data), but is it correct?</a:t>
            </a:r>
          </a:p>
        </p:txBody>
      </p:sp>
      <p:grpSp>
        <p:nvGrpSpPr>
          <p:cNvPr id="177159" name="Group 4"/>
          <p:cNvGrpSpPr>
            <a:grpSpLocks/>
          </p:cNvGrpSpPr>
          <p:nvPr/>
        </p:nvGrpSpPr>
        <p:grpSpPr bwMode="auto">
          <a:xfrm>
            <a:off x="3643313" y="3098801"/>
            <a:ext cx="4652962" cy="3154363"/>
            <a:chOff x="778" y="864"/>
            <a:chExt cx="4094" cy="2818"/>
          </a:xfrm>
        </p:grpSpPr>
        <p:graphicFrame>
          <p:nvGraphicFramePr>
            <p:cNvPr id="177160" name="Object 5"/>
            <p:cNvGraphicFramePr>
              <a:graphicFrameLocks noChangeAspect="1"/>
            </p:cNvGraphicFramePr>
            <p:nvPr/>
          </p:nvGraphicFramePr>
          <p:xfrm>
            <a:off x="778" y="908"/>
            <a:ext cx="4094" cy="2774"/>
          </p:xfrm>
          <a:graphic>
            <a:graphicData uri="http://schemas.openxmlformats.org/presentationml/2006/ole">
              <mc:AlternateContent xmlns:mc="http://schemas.openxmlformats.org/markup-compatibility/2006">
                <mc:Choice xmlns:v="urn:schemas-microsoft-com:vml" Requires="v">
                  <p:oleObj name="Document" r:id="rId3" imgW="7925431" imgH="5083638" progId="Word.Document.8">
                    <p:embed/>
                  </p:oleObj>
                </mc:Choice>
                <mc:Fallback>
                  <p:oleObj name="Document" r:id="rId3" imgW="7925431" imgH="5083638" progId="Word.Document.8">
                    <p:embed/>
                    <p:pic>
                      <p:nvPicPr>
                        <p:cNvPr id="1771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 y="908"/>
                          <a:ext cx="4094" cy="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1" name="Line 6"/>
            <p:cNvSpPr>
              <a:spLocks noChangeShapeType="1"/>
            </p:cNvSpPr>
            <p:nvPr/>
          </p:nvSpPr>
          <p:spPr bwMode="auto">
            <a:xfrm>
              <a:off x="912" y="1296"/>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62" name="Line 7"/>
            <p:cNvSpPr>
              <a:spLocks noChangeShapeType="1"/>
            </p:cNvSpPr>
            <p:nvPr/>
          </p:nvSpPr>
          <p:spPr bwMode="auto">
            <a:xfrm>
              <a:off x="912" y="864"/>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63" name="Line 8"/>
            <p:cNvSpPr>
              <a:spLocks noChangeShapeType="1"/>
            </p:cNvSpPr>
            <p:nvPr/>
          </p:nvSpPr>
          <p:spPr bwMode="auto">
            <a:xfrm>
              <a:off x="912" y="3600"/>
              <a:ext cx="36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E836-8BF4-D176-F974-28A00F421CE4}"/>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24997BF9-CA43-6459-934B-6DEFAEC2EEC3}"/>
              </a:ext>
            </a:extLst>
          </p:cNvPr>
          <p:cNvSpPr>
            <a:spLocks noGrp="1"/>
          </p:cNvSpPr>
          <p:nvPr>
            <p:ph idx="1"/>
          </p:nvPr>
        </p:nvSpPr>
        <p:spPr/>
        <p:txBody>
          <a:bodyPr/>
          <a:lstStyle/>
          <a:p>
            <a:pPr algn="ctr"/>
            <a:r>
              <a:rPr lang="en-US" dirty="0"/>
              <a:t>Econometric Example (“Real Econometrics” by Bailey)</a:t>
            </a:r>
          </a:p>
          <a:p>
            <a:endParaRPr lang="en-US" dirty="0"/>
          </a:p>
          <a:p>
            <a:pPr algn="ctr"/>
            <a:r>
              <a:rPr lang="en-US" i="1" dirty="0"/>
              <a:t>Do Police Reduce Crime?</a:t>
            </a:r>
          </a:p>
          <a:p>
            <a:pPr algn="ctr"/>
            <a:endParaRPr lang="en-US" i="1" dirty="0"/>
          </a:p>
          <a:p>
            <a:r>
              <a:rPr lang="en-US" dirty="0"/>
              <a:t>Panel Data – Numerous years of data from 5 large Californian cities</a:t>
            </a:r>
          </a:p>
          <a:p>
            <a:r>
              <a:rPr lang="en-US" dirty="0"/>
              <a:t>Model – </a:t>
            </a:r>
          </a:p>
          <a:p>
            <a:pPr marL="342900" indent="-342900">
              <a:buFont typeface="Arial" panose="020B0604020202020204" pitchFamily="34" charset="0"/>
              <a:buChar char="•"/>
            </a:pPr>
            <a:r>
              <a:rPr lang="en-US" dirty="0"/>
              <a:t>Robberies (across numerous years for each city)</a:t>
            </a:r>
          </a:p>
          <a:p>
            <a:pPr marL="342900" indent="-342900">
              <a:buFont typeface="Arial" panose="020B0604020202020204" pitchFamily="34" charset="0"/>
              <a:buChar char="•"/>
            </a:pPr>
            <a:r>
              <a:rPr lang="en-US" dirty="0"/>
              <a:t>Police per 1,000 people (across numerous years for each city)</a:t>
            </a:r>
          </a:p>
        </p:txBody>
      </p:sp>
      <p:sp>
        <p:nvSpPr>
          <p:cNvPr id="4" name="Slide Number Placeholder 3">
            <a:extLst>
              <a:ext uri="{FF2B5EF4-FFF2-40B4-BE49-F238E27FC236}">
                <a16:creationId xmlns:a16="http://schemas.microsoft.com/office/drawing/2014/main" id="{B965DA1A-A6FB-51DD-CAD6-8A0C1114D54F}"/>
              </a:ext>
            </a:extLst>
          </p:cNvPr>
          <p:cNvSpPr>
            <a:spLocks noGrp="1"/>
          </p:cNvSpPr>
          <p:nvPr>
            <p:ph type="sldNum" sz="quarter" idx="12"/>
          </p:nvPr>
        </p:nvSpPr>
        <p:spPr/>
        <p:txBody>
          <a:bodyPr/>
          <a:lstStyle/>
          <a:p>
            <a:fld id="{C68DACDF-E1A9-A04C-A5FF-FC2443684BF5}" type="slidenum">
              <a:rPr lang="en-US" smtClean="0"/>
              <a:pPr/>
              <a:t>16</a:t>
            </a:fld>
            <a:endParaRPr lang="en-US" dirty="0"/>
          </a:p>
        </p:txBody>
      </p:sp>
      <p:sp>
        <p:nvSpPr>
          <p:cNvPr id="5" name="Footer Placeholder 4">
            <a:extLst>
              <a:ext uri="{FF2B5EF4-FFF2-40B4-BE49-F238E27FC236}">
                <a16:creationId xmlns:a16="http://schemas.microsoft.com/office/drawing/2014/main" id="{FF30B358-0461-23DD-A33D-1227BE90BDE7}"/>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50871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8"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35E37A23-336E-4087-AF0C-25D91E35F0DB}" type="slidenum">
              <a:rPr lang="en-US" altLang="en-US">
                <a:latin typeface="Arial" panose="020B0604020202020204" pitchFamily="34" charset="0"/>
              </a:rPr>
              <a:pPr/>
              <a:t>160</a:t>
            </a:fld>
            <a:endParaRPr lang="en-US" altLang="en-US">
              <a:latin typeface="Arial" panose="020B0604020202020204" pitchFamily="34" charset="0"/>
            </a:endParaRPr>
          </a:p>
        </p:txBody>
      </p:sp>
      <p:sp>
        <p:nvSpPr>
          <p:cNvPr id="178181" name="Rectangle 2"/>
          <p:cNvSpPr>
            <a:spLocks noGrp="1" noChangeArrowheads="1"/>
          </p:cNvSpPr>
          <p:nvPr>
            <p:ph type="title"/>
          </p:nvPr>
        </p:nvSpPr>
        <p:spPr/>
        <p:txBody>
          <a:bodyPr/>
          <a:lstStyle/>
          <a:p>
            <a:r>
              <a:rPr lang="en-US" altLang="en-US"/>
              <a:t>Interpreting Stage 2 Results</a:t>
            </a:r>
          </a:p>
        </p:txBody>
      </p:sp>
      <p:sp>
        <p:nvSpPr>
          <p:cNvPr id="178182" name="Rectangle 3"/>
          <p:cNvSpPr>
            <a:spLocks noGrp="1" noChangeArrowheads="1"/>
          </p:cNvSpPr>
          <p:nvPr>
            <p:ph type="body" idx="1"/>
          </p:nvPr>
        </p:nvSpPr>
        <p:spPr/>
        <p:txBody>
          <a:bodyPr/>
          <a:lstStyle/>
          <a:p>
            <a:r>
              <a:rPr lang="en-US" altLang="en-US"/>
              <a:t>Stated differently, how do we interpret these results? </a:t>
            </a:r>
          </a:p>
          <a:p>
            <a:endParaRPr lang="en-US" altLang="en-US"/>
          </a:p>
          <a:p>
            <a:endParaRPr lang="en-US" altLang="en-US"/>
          </a:p>
          <a:p>
            <a:endParaRPr lang="en-US" altLang="en-US"/>
          </a:p>
          <a:p>
            <a:endParaRPr lang="en-US" altLang="en-US"/>
          </a:p>
          <a:p>
            <a:r>
              <a:rPr lang="en-US" altLang="en-US"/>
              <a:t>Notice results from a group-mean model run in OLS</a:t>
            </a:r>
          </a:p>
        </p:txBody>
      </p:sp>
      <p:sp>
        <p:nvSpPr>
          <p:cNvPr id="178183" name="Text Box 9"/>
          <p:cNvSpPr txBox="1">
            <a:spLocks noChangeArrowheads="1"/>
          </p:cNvSpPr>
          <p:nvPr/>
        </p:nvSpPr>
        <p:spPr bwMode="auto">
          <a:xfrm>
            <a:off x="2212976" y="1949716"/>
            <a:ext cx="7635875" cy="1477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tmod&lt;-lme(WBEING~G.HRS,random=~1|GRP,data=tbh1996)</a:t>
            </a:r>
          </a:p>
          <a:p>
            <a:pPr>
              <a:spcBef>
                <a:spcPct val="0"/>
              </a:spcBef>
              <a:buFontTx/>
              <a:buNone/>
            </a:pPr>
            <a:r>
              <a:rPr lang="en-US" altLang="en-US" sz="1800">
                <a:latin typeface="Courier New" panose="02070309020205020404" pitchFamily="49" charset="0"/>
              </a:rPr>
              <a:t>&gt; round(summary(tmod)$tTable,dig=3)</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4.602     0.469 1557   9.811   0.000</a:t>
            </a:r>
          </a:p>
          <a:p>
            <a:pPr>
              <a:spcBef>
                <a:spcPct val="0"/>
              </a:spcBef>
              <a:buFontTx/>
              <a:buNone/>
            </a:pPr>
            <a:r>
              <a:rPr lang="en-US" altLang="en-US" sz="1800">
                <a:latin typeface="Courier New" panose="02070309020205020404" pitchFamily="49" charset="0"/>
              </a:rPr>
              <a:t>G.HRS       -0.157     0.041   23  -3.817   0.001</a:t>
            </a:r>
          </a:p>
        </p:txBody>
      </p:sp>
      <p:sp>
        <p:nvSpPr>
          <p:cNvPr id="178184" name="Text Box 10"/>
          <p:cNvSpPr txBox="1">
            <a:spLocks noChangeArrowheads="1"/>
          </p:cNvSpPr>
          <p:nvPr/>
        </p:nvSpPr>
        <p:spPr bwMode="auto">
          <a:xfrm>
            <a:off x="2209801" y="3917951"/>
            <a:ext cx="7635875" cy="23018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TDAT&lt;-tbh1996[!duplicated(tbh1996$GRP),]</a:t>
            </a:r>
          </a:p>
          <a:p>
            <a:pPr>
              <a:spcBef>
                <a:spcPct val="0"/>
              </a:spcBef>
              <a:buFontTx/>
              <a:buNone/>
            </a:pPr>
            <a:r>
              <a:rPr lang="en-US" altLang="en-US" sz="1800">
                <a:latin typeface="Courier New" panose="02070309020205020404" pitchFamily="49" charset="0"/>
              </a:rPr>
              <a:t>&gt; nrow(TDAT)</a:t>
            </a:r>
          </a:p>
          <a:p>
            <a:pPr>
              <a:spcBef>
                <a:spcPct val="0"/>
              </a:spcBef>
              <a:buFontTx/>
              <a:buNone/>
            </a:pPr>
            <a:r>
              <a:rPr lang="en-US" altLang="en-US" sz="1800">
                <a:latin typeface="Courier New" panose="02070309020205020404" pitchFamily="49" charset="0"/>
              </a:rPr>
              <a:t>[1] 25</a:t>
            </a:r>
          </a:p>
          <a:p>
            <a:pPr>
              <a:spcBef>
                <a:spcPct val="0"/>
              </a:spcBef>
              <a:buFontTx/>
              <a:buNone/>
            </a:pPr>
            <a:r>
              <a:rPr lang="en-US" altLang="en-US" sz="1800">
                <a:latin typeface="Courier New" panose="02070309020205020404" pitchFamily="49" charset="0"/>
              </a:rPr>
              <a:t>&gt; tmod&lt;-lm(G.WBEING~G.HRS,TDAT)</a:t>
            </a:r>
          </a:p>
          <a:p>
            <a:pPr>
              <a:spcBef>
                <a:spcPct val="0"/>
              </a:spcBef>
              <a:buFontTx/>
              <a:buNone/>
            </a:pPr>
            <a:r>
              <a:rPr lang="en-US" altLang="en-US" sz="1800">
                <a:latin typeface="Courier New" panose="02070309020205020404" pitchFamily="49" charset="0"/>
              </a:rPr>
              <a:t>&gt; round(summary(tmod)$coef,dig=3)</a:t>
            </a:r>
          </a:p>
          <a:p>
            <a:pPr>
              <a:spcBef>
                <a:spcPct val="0"/>
              </a:spcBef>
              <a:buFontTx/>
              <a:buNone/>
            </a:pPr>
            <a:r>
              <a:rPr lang="en-US" altLang="en-US" sz="1800">
                <a:latin typeface="Courier New" panose="02070309020205020404" pitchFamily="49" charset="0"/>
              </a:rPr>
              <a:t>            Estimate Std. Error t value Pr(&gt;|t|)</a:t>
            </a:r>
          </a:p>
          <a:p>
            <a:pPr>
              <a:spcBef>
                <a:spcPct val="0"/>
              </a:spcBef>
              <a:buFontTx/>
              <a:buNone/>
            </a:pPr>
            <a:r>
              <a:rPr lang="en-US" altLang="en-US" sz="1800">
                <a:latin typeface="Courier New" panose="02070309020205020404" pitchFamily="49" charset="0"/>
              </a:rPr>
              <a:t>(Intercept)    4.557      0.449  10.151    0.000</a:t>
            </a:r>
          </a:p>
          <a:p>
            <a:pPr>
              <a:spcBef>
                <a:spcPct val="0"/>
              </a:spcBef>
              <a:buFontTx/>
              <a:buNone/>
            </a:pPr>
            <a:r>
              <a:rPr lang="en-US" altLang="en-US" sz="1800">
                <a:latin typeface="Courier New" panose="02070309020205020404" pitchFamily="49" charset="0"/>
              </a:rPr>
              <a:t>G.HRS         -0.153      0.039  -3.877    0.001</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A175C29-25D1-4D3B-B7A1-E80E26CD45DA}" type="slidenum">
              <a:rPr lang="en-US" altLang="en-US">
                <a:latin typeface="Arial" panose="020B0604020202020204" pitchFamily="34" charset="0"/>
              </a:rPr>
              <a:pPr/>
              <a:t>161</a:t>
            </a:fld>
            <a:endParaRPr lang="en-US" altLang="en-US">
              <a:latin typeface="Arial" panose="020B0604020202020204" pitchFamily="34" charset="0"/>
            </a:endParaRPr>
          </a:p>
        </p:txBody>
      </p:sp>
      <p:sp>
        <p:nvSpPr>
          <p:cNvPr id="179205" name="Rectangle 2"/>
          <p:cNvSpPr>
            <a:spLocks noGrp="1" noChangeArrowheads="1"/>
          </p:cNvSpPr>
          <p:nvPr>
            <p:ph type="title"/>
          </p:nvPr>
        </p:nvSpPr>
        <p:spPr/>
        <p:txBody>
          <a:bodyPr/>
          <a:lstStyle/>
          <a:p>
            <a:r>
              <a:rPr lang="en-US" altLang="en-US"/>
              <a:t>Interpreting Stage 2 Results</a:t>
            </a:r>
          </a:p>
        </p:txBody>
      </p:sp>
      <p:sp>
        <p:nvSpPr>
          <p:cNvPr id="179206" name="Rectangle 3"/>
          <p:cNvSpPr>
            <a:spLocks noGrp="1" noChangeArrowheads="1"/>
          </p:cNvSpPr>
          <p:nvPr>
            <p:ph type="body" idx="1"/>
          </p:nvPr>
        </p:nvSpPr>
        <p:spPr/>
        <p:txBody>
          <a:bodyPr/>
          <a:lstStyle/>
          <a:p>
            <a:r>
              <a:rPr lang="en-US" altLang="en-US"/>
              <a:t>If group sizes are equal, multilevel model results with a group-level predictor and individual-level outcome are identical to a group-mean analysis</a:t>
            </a:r>
          </a:p>
          <a:p>
            <a:pPr lvl="1"/>
            <a:endParaRPr lang="en-US" altLang="en-US"/>
          </a:p>
          <a:p>
            <a:r>
              <a:rPr lang="en-US" altLang="en-US"/>
              <a:t>Hypotheses involving models with a group-level predictor (G.HRS) should state:</a:t>
            </a:r>
          </a:p>
          <a:p>
            <a:pPr lvl="1"/>
            <a:r>
              <a:rPr lang="en-US" altLang="en-US"/>
              <a:t>“H1:  Average numbers of hours worked in a group are related to </a:t>
            </a:r>
            <a:r>
              <a:rPr lang="en-US" altLang="en-US" u="sng"/>
              <a:t>average group well-being</a:t>
            </a:r>
            <a:r>
              <a:rPr lang="en-US" altLang="en-US"/>
              <a:t>”</a:t>
            </a:r>
          </a:p>
          <a:p>
            <a:pPr lvl="1"/>
            <a:endParaRPr lang="en-US" altLang="en-US"/>
          </a:p>
          <a:p>
            <a:r>
              <a:rPr lang="en-US" altLang="en-US"/>
              <a:t>“because X is constant within a given group, variation in X cannot influence individual differences within a group” (Preacher, Zyphur, &amp; Zhang, 2010).</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A175C29-25D1-4D3B-B7A1-E80E26CD45DA}" type="slidenum">
              <a:rPr lang="en-US" altLang="en-US">
                <a:latin typeface="Arial" panose="020B0604020202020204" pitchFamily="34" charset="0"/>
              </a:rPr>
              <a:pPr/>
              <a:t>162</a:t>
            </a:fld>
            <a:endParaRPr lang="en-US" altLang="en-US">
              <a:latin typeface="Arial" panose="020B0604020202020204" pitchFamily="34" charset="0"/>
            </a:endParaRPr>
          </a:p>
        </p:txBody>
      </p:sp>
      <p:sp>
        <p:nvSpPr>
          <p:cNvPr id="179205" name="Rectangle 2"/>
          <p:cNvSpPr>
            <a:spLocks noGrp="1" noChangeArrowheads="1"/>
          </p:cNvSpPr>
          <p:nvPr>
            <p:ph type="title"/>
          </p:nvPr>
        </p:nvSpPr>
        <p:spPr/>
        <p:txBody>
          <a:bodyPr/>
          <a:lstStyle/>
          <a:p>
            <a:r>
              <a:rPr lang="en-US" altLang="en-US" dirty="0"/>
              <a:t>Stage 2 Results and Hausman Test</a:t>
            </a:r>
          </a:p>
        </p:txBody>
      </p:sp>
      <p:sp>
        <p:nvSpPr>
          <p:cNvPr id="179206" name="Rectangle 3"/>
          <p:cNvSpPr>
            <a:spLocks noGrp="1" noChangeArrowheads="1"/>
          </p:cNvSpPr>
          <p:nvPr>
            <p:ph type="body" idx="1"/>
          </p:nvPr>
        </p:nvSpPr>
        <p:spPr/>
        <p:txBody>
          <a:bodyPr/>
          <a:lstStyle/>
          <a:p>
            <a:r>
              <a:rPr lang="en-US" altLang="en-US" dirty="0"/>
              <a:t>Hausman test:  Contrast fixed-effects model</a:t>
            </a:r>
          </a:p>
          <a:p>
            <a:endParaRPr lang="en-US" altLang="en-US" dirty="0"/>
          </a:p>
          <a:p>
            <a:endParaRPr lang="en-US" altLang="en-US" dirty="0"/>
          </a:p>
          <a:p>
            <a:endParaRPr lang="en-US" altLang="en-US" dirty="0"/>
          </a:p>
          <a:p>
            <a:endParaRPr lang="en-US" altLang="en-US" dirty="0"/>
          </a:p>
          <a:p>
            <a:endParaRPr lang="en-US" altLang="en-US" dirty="0"/>
          </a:p>
          <a:p>
            <a:endParaRPr lang="en-US" altLang="en-US" sz="1200" dirty="0"/>
          </a:p>
          <a:p>
            <a:r>
              <a:rPr lang="en-US" altLang="en-US" dirty="0"/>
              <a:t>Random-effects</a:t>
            </a:r>
          </a:p>
          <a:p>
            <a:endParaRPr lang="en-US" altLang="en-US" dirty="0"/>
          </a:p>
        </p:txBody>
      </p:sp>
      <p:sp>
        <p:nvSpPr>
          <p:cNvPr id="7" name="Text Box 9">
            <a:extLst>
              <a:ext uri="{FF2B5EF4-FFF2-40B4-BE49-F238E27FC236}">
                <a16:creationId xmlns:a16="http://schemas.microsoft.com/office/drawing/2014/main" id="{7AF78092-EDFC-4246-8656-2F49235E1B28}"/>
              </a:ext>
            </a:extLst>
          </p:cNvPr>
          <p:cNvSpPr txBox="1">
            <a:spLocks noChangeArrowheads="1"/>
          </p:cNvSpPr>
          <p:nvPr/>
        </p:nvSpPr>
        <p:spPr bwMode="auto">
          <a:xfrm>
            <a:off x="2212976" y="1901093"/>
            <a:ext cx="7635875"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WBEING~HRS+factor</a:t>
            </a:r>
            <a:r>
              <a:rPr lang="en-US" altLang="en-US" sz="1800" dirty="0">
                <a:latin typeface="Courier New" panose="02070309020205020404" pitchFamily="49" charset="0"/>
              </a:rPr>
              <a:t>(GRP),bh1996)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[1:4,],4)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3.3028     0.1158 28.5126   0.0000</a:t>
            </a:r>
          </a:p>
          <a:p>
            <a:pPr>
              <a:spcBef>
                <a:spcPct val="0"/>
              </a:spcBef>
              <a:buFontTx/>
              <a:buNone/>
            </a:pPr>
            <a:r>
              <a:rPr lang="en-US" altLang="en-US" sz="1800" dirty="0">
                <a:latin typeface="Courier New" panose="02070309020205020404" pitchFamily="49" charset="0"/>
              </a:rPr>
              <a:t>HRS           </a:t>
            </a:r>
            <a:r>
              <a:rPr lang="en-US" altLang="en-US" sz="1800" b="1" dirty="0">
                <a:solidFill>
                  <a:srgbClr val="C00000"/>
                </a:solidFill>
                <a:latin typeface="Courier New" panose="02070309020205020404" pitchFamily="49" charset="0"/>
              </a:rPr>
              <a:t>-0.0465     </a:t>
            </a:r>
            <a:r>
              <a:rPr lang="en-US" altLang="en-US" sz="1800" dirty="0">
                <a:latin typeface="Courier New" panose="02070309020205020404" pitchFamily="49" charset="0"/>
              </a:rPr>
              <a:t>0.0049 -9.5052   0.0000</a:t>
            </a:r>
          </a:p>
          <a:p>
            <a:pPr>
              <a:spcBef>
                <a:spcPct val="0"/>
              </a:spcBef>
              <a:buFontTx/>
              <a:buNone/>
            </a:pPr>
            <a:r>
              <a:rPr lang="en-US" altLang="en-US" sz="1800" dirty="0">
                <a:latin typeface="Courier New" panose="02070309020205020404" pitchFamily="49" charset="0"/>
              </a:rPr>
              <a:t>factor(GRP)2  -0.0187     0.1515 -0.1237   0.9015</a:t>
            </a:r>
          </a:p>
          <a:p>
            <a:pPr>
              <a:spcBef>
                <a:spcPct val="0"/>
              </a:spcBef>
              <a:buFontTx/>
              <a:buNone/>
            </a:pPr>
            <a:r>
              <a:rPr lang="en-US" altLang="en-US" sz="1800" dirty="0">
                <a:latin typeface="Courier New" panose="02070309020205020404" pitchFamily="49" charset="0"/>
              </a:rPr>
              <a:t>factor(GRP)3  -0.0733     0.1367 -0.5364   0.5917</a:t>
            </a:r>
          </a:p>
          <a:p>
            <a:pPr>
              <a:spcBef>
                <a:spcPct val="0"/>
              </a:spcBef>
              <a:buFontTx/>
              <a:buNone/>
            </a:pPr>
            <a:r>
              <a:rPr lang="en-US" altLang="en-US" sz="1800" dirty="0">
                <a:latin typeface="Courier New" panose="02070309020205020404" pitchFamily="49" charset="0"/>
              </a:rPr>
              <a:t>....</a:t>
            </a:r>
          </a:p>
        </p:txBody>
      </p:sp>
      <p:sp>
        <p:nvSpPr>
          <p:cNvPr id="8" name="Text Box 9">
            <a:extLst>
              <a:ext uri="{FF2B5EF4-FFF2-40B4-BE49-F238E27FC236}">
                <a16:creationId xmlns:a16="http://schemas.microsoft.com/office/drawing/2014/main" id="{73A15247-406A-4FFD-9CD1-2DD7BB517CC5}"/>
              </a:ext>
            </a:extLst>
          </p:cNvPr>
          <p:cNvSpPr txBox="1">
            <a:spLocks noChangeArrowheads="1"/>
          </p:cNvSpPr>
          <p:nvPr/>
        </p:nvSpPr>
        <p:spPr bwMode="auto">
          <a:xfrm>
            <a:off x="2217276" y="4647388"/>
            <a:ext cx="7635875" cy="147732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WBEING~HRS,random</a:t>
            </a:r>
            <a:r>
              <a:rPr lang="en-US" altLang="en-US" sz="1800" dirty="0">
                <a:latin typeface="Courier New" panose="02070309020205020404" pitchFamily="49" charset="0"/>
              </a:rPr>
              <a:t>=~1|GRP,bh1996)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)$tTable,4)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3.3649    0.0576 7282  58.4238       0</a:t>
            </a:r>
          </a:p>
          <a:p>
            <a:pPr>
              <a:spcBef>
                <a:spcPct val="0"/>
              </a:spcBef>
              <a:buFontTx/>
              <a:buNone/>
            </a:pPr>
            <a:r>
              <a:rPr lang="en-US" altLang="en-US" sz="1800" dirty="0">
                <a:latin typeface="Courier New" panose="02070309020205020404" pitchFamily="49" charset="0"/>
              </a:rPr>
              <a:t>HRS         </a:t>
            </a:r>
            <a:r>
              <a:rPr lang="en-US" altLang="en-US" sz="1800" b="1" dirty="0">
                <a:solidFill>
                  <a:srgbClr val="C00000"/>
                </a:solidFill>
                <a:latin typeface="Courier New" panose="02070309020205020404" pitchFamily="49" charset="0"/>
              </a:rPr>
              <a:t>-0.0521    </a:t>
            </a:r>
            <a:r>
              <a:rPr lang="en-US" altLang="en-US" sz="1800" dirty="0">
                <a:latin typeface="Courier New" panose="02070309020205020404" pitchFamily="49" charset="0"/>
              </a:rPr>
              <a:t>0.0048 7282 -10.9006       0</a:t>
            </a:r>
          </a:p>
        </p:txBody>
      </p:sp>
    </p:spTree>
    <p:extLst>
      <p:ext uri="{BB962C8B-B14F-4D97-AF65-F5344CB8AC3E}">
        <p14:creationId xmlns:p14="http://schemas.microsoft.com/office/powerpoint/2010/main" val="642880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A175C29-25D1-4D3B-B7A1-E80E26CD45DA}" type="slidenum">
              <a:rPr lang="en-US" altLang="en-US">
                <a:latin typeface="Arial" panose="020B0604020202020204" pitchFamily="34" charset="0"/>
              </a:rPr>
              <a:pPr/>
              <a:t>163</a:t>
            </a:fld>
            <a:endParaRPr lang="en-US" altLang="en-US">
              <a:latin typeface="Arial" panose="020B0604020202020204" pitchFamily="34" charset="0"/>
            </a:endParaRPr>
          </a:p>
        </p:txBody>
      </p:sp>
      <p:sp>
        <p:nvSpPr>
          <p:cNvPr id="179205" name="Rectangle 2"/>
          <p:cNvSpPr>
            <a:spLocks noGrp="1" noChangeArrowheads="1"/>
          </p:cNvSpPr>
          <p:nvPr>
            <p:ph type="title"/>
          </p:nvPr>
        </p:nvSpPr>
        <p:spPr/>
        <p:txBody>
          <a:bodyPr/>
          <a:lstStyle/>
          <a:p>
            <a:r>
              <a:rPr lang="en-US" altLang="en-US" dirty="0"/>
              <a:t>Stage 2 Results and Hausman Test</a:t>
            </a:r>
          </a:p>
        </p:txBody>
      </p:sp>
      <p:sp>
        <p:nvSpPr>
          <p:cNvPr id="179206" name="Rectangle 3"/>
          <p:cNvSpPr>
            <a:spLocks noGrp="1" noChangeArrowheads="1"/>
          </p:cNvSpPr>
          <p:nvPr>
            <p:ph type="body" idx="1"/>
          </p:nvPr>
        </p:nvSpPr>
        <p:spPr/>
        <p:txBody>
          <a:bodyPr/>
          <a:lstStyle/>
          <a:p>
            <a:r>
              <a:rPr lang="en-US" altLang="en-US" dirty="0"/>
              <a:t>Modified Hausman test (test whether -0.0465 differs from -0.0521)</a:t>
            </a:r>
          </a:p>
          <a:p>
            <a:endParaRPr lang="en-US" altLang="en-US" dirty="0"/>
          </a:p>
          <a:p>
            <a:endParaRPr lang="en-US" altLang="en-US" dirty="0"/>
          </a:p>
          <a:p>
            <a:endParaRPr lang="en-US" altLang="en-US" dirty="0"/>
          </a:p>
          <a:p>
            <a:endParaRPr lang="en-US" altLang="en-US" dirty="0"/>
          </a:p>
          <a:p>
            <a:endParaRPr lang="en-US" altLang="en-US" dirty="0"/>
          </a:p>
          <a:p>
            <a:endParaRPr lang="en-US" altLang="en-US" sz="1200" dirty="0"/>
          </a:p>
          <a:p>
            <a:r>
              <a:rPr lang="en-US" altLang="en-US" dirty="0"/>
              <a:t>Not-significant, but very easy to have a random effects model return the exact estimate obtained by the fixed-effects model.</a:t>
            </a:r>
          </a:p>
          <a:p>
            <a:endParaRPr lang="en-US" altLang="en-US" dirty="0"/>
          </a:p>
        </p:txBody>
      </p:sp>
      <p:sp>
        <p:nvSpPr>
          <p:cNvPr id="7" name="Text Box 9">
            <a:extLst>
              <a:ext uri="{FF2B5EF4-FFF2-40B4-BE49-F238E27FC236}">
                <a16:creationId xmlns:a16="http://schemas.microsoft.com/office/drawing/2014/main" id="{7AF78092-EDFC-4246-8656-2F49235E1B28}"/>
              </a:ext>
            </a:extLst>
          </p:cNvPr>
          <p:cNvSpPr txBox="1">
            <a:spLocks noChangeArrowheads="1"/>
          </p:cNvSpPr>
          <p:nvPr/>
        </p:nvSpPr>
        <p:spPr bwMode="auto">
          <a:xfrm>
            <a:off x="1832947" y="1994399"/>
            <a:ext cx="8923868"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WBEING~HRS+factor</a:t>
            </a:r>
            <a:r>
              <a:rPr lang="en-US" altLang="en-US" sz="1800" dirty="0">
                <a:latin typeface="Courier New" panose="02070309020205020404" pitchFamily="49" charset="0"/>
              </a:rPr>
              <a:t>(GRP)+offset(-.0521*HRS),bh1996)</a:t>
            </a: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[1:4,],4)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3.3028     0.1158 28.5126   0.0000</a:t>
            </a:r>
          </a:p>
          <a:p>
            <a:pPr>
              <a:spcBef>
                <a:spcPct val="0"/>
              </a:spcBef>
              <a:buFontTx/>
              <a:buNone/>
            </a:pPr>
            <a:r>
              <a:rPr lang="en-US" altLang="en-US" sz="1800" dirty="0">
                <a:latin typeface="Courier New" panose="02070309020205020404" pitchFamily="49" charset="0"/>
              </a:rPr>
              <a:t>HRS            0.0056     0.0049  </a:t>
            </a:r>
            <a:r>
              <a:rPr lang="en-US" altLang="en-US" sz="1800" b="1" dirty="0">
                <a:solidFill>
                  <a:srgbClr val="C00000"/>
                </a:solidFill>
                <a:latin typeface="Courier New" panose="02070309020205020404" pitchFamily="49" charset="0"/>
              </a:rPr>
              <a:t>1.1538   0.2486</a:t>
            </a:r>
          </a:p>
          <a:p>
            <a:pPr>
              <a:spcBef>
                <a:spcPct val="0"/>
              </a:spcBef>
              <a:buFontTx/>
              <a:buNone/>
            </a:pPr>
            <a:r>
              <a:rPr lang="en-US" altLang="en-US" sz="1800" dirty="0">
                <a:latin typeface="Courier New" panose="02070309020205020404" pitchFamily="49" charset="0"/>
              </a:rPr>
              <a:t>factor(GRP)2  -0.0187     0.1515 -0.1237   0.9015</a:t>
            </a:r>
          </a:p>
          <a:p>
            <a:pPr>
              <a:spcBef>
                <a:spcPct val="0"/>
              </a:spcBef>
              <a:buFontTx/>
              <a:buNone/>
            </a:pPr>
            <a:r>
              <a:rPr lang="en-US" altLang="en-US" sz="1800" dirty="0">
                <a:latin typeface="Courier New" panose="02070309020205020404" pitchFamily="49" charset="0"/>
              </a:rPr>
              <a:t>factor(GRP)3  -0.0733     0.1367 -0.5364   0.5917</a:t>
            </a:r>
          </a:p>
        </p:txBody>
      </p:sp>
    </p:spTree>
    <p:extLst>
      <p:ext uri="{BB962C8B-B14F-4D97-AF65-F5344CB8AC3E}">
        <p14:creationId xmlns:p14="http://schemas.microsoft.com/office/powerpoint/2010/main" val="21762288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A175C29-25D1-4D3B-B7A1-E80E26CD45DA}" type="slidenum">
              <a:rPr lang="en-US" altLang="en-US">
                <a:latin typeface="Arial" panose="020B0604020202020204" pitchFamily="34" charset="0"/>
              </a:rPr>
              <a:pPr/>
              <a:t>164</a:t>
            </a:fld>
            <a:endParaRPr lang="en-US" altLang="en-US">
              <a:latin typeface="Arial" panose="020B0604020202020204" pitchFamily="34" charset="0"/>
            </a:endParaRPr>
          </a:p>
        </p:txBody>
      </p:sp>
      <p:sp>
        <p:nvSpPr>
          <p:cNvPr id="179205" name="Rectangle 2"/>
          <p:cNvSpPr>
            <a:spLocks noGrp="1" noChangeArrowheads="1"/>
          </p:cNvSpPr>
          <p:nvPr>
            <p:ph type="title"/>
          </p:nvPr>
        </p:nvSpPr>
        <p:spPr/>
        <p:txBody>
          <a:bodyPr/>
          <a:lstStyle/>
          <a:p>
            <a:r>
              <a:rPr lang="en-US" altLang="en-US" dirty="0"/>
              <a:t>Stage 2 Results and Hausman Test</a:t>
            </a:r>
          </a:p>
        </p:txBody>
      </p:sp>
      <p:sp>
        <p:nvSpPr>
          <p:cNvPr id="179206" name="Rectangle 3"/>
          <p:cNvSpPr>
            <a:spLocks noGrp="1" noChangeArrowheads="1"/>
          </p:cNvSpPr>
          <p:nvPr>
            <p:ph type="body" idx="1"/>
          </p:nvPr>
        </p:nvSpPr>
        <p:spPr/>
        <p:txBody>
          <a:bodyPr/>
          <a:lstStyle/>
          <a:p>
            <a:r>
              <a:rPr lang="en-US" altLang="en-US" dirty="0"/>
              <a:t>Random effect model returning same estimate as fixed effect</a:t>
            </a:r>
          </a:p>
          <a:p>
            <a:pPr lvl="1"/>
            <a:r>
              <a:rPr lang="en-US" altLang="en-US" dirty="0"/>
              <a:t>Add group mean to model or group-mean center (not shown)</a:t>
            </a:r>
          </a:p>
        </p:txBody>
      </p:sp>
      <p:sp>
        <p:nvSpPr>
          <p:cNvPr id="7" name="Text Box 9">
            <a:extLst>
              <a:ext uri="{FF2B5EF4-FFF2-40B4-BE49-F238E27FC236}">
                <a16:creationId xmlns:a16="http://schemas.microsoft.com/office/drawing/2014/main" id="{7AF78092-EDFC-4246-8656-2F49235E1B28}"/>
              </a:ext>
            </a:extLst>
          </p:cNvPr>
          <p:cNvSpPr txBox="1">
            <a:spLocks noChangeArrowheads="1"/>
          </p:cNvSpPr>
          <p:nvPr/>
        </p:nvSpPr>
        <p:spPr bwMode="auto">
          <a:xfrm>
            <a:off x="1794312" y="2173058"/>
            <a:ext cx="8923868" cy="397031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WBEING~HRS+factor</a:t>
            </a:r>
            <a:r>
              <a:rPr lang="en-US" altLang="en-US" sz="1800" dirty="0">
                <a:latin typeface="Courier New" panose="02070309020205020404" pitchFamily="49" charset="0"/>
              </a:rPr>
              <a:t>(GRP),bh1996)</a:t>
            </a:r>
          </a:p>
          <a:p>
            <a:pPr>
              <a:spcBef>
                <a:spcPct val="0"/>
              </a:spcBef>
              <a:buFontTx/>
              <a:buNone/>
            </a:pPr>
            <a:r>
              <a:rPr lang="en-US" altLang="en-US" sz="1800" dirty="0">
                <a:latin typeface="Courier New" panose="02070309020205020404" pitchFamily="49" charset="0"/>
              </a:rPr>
              <a:t>&gt; 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coef</a:t>
            </a:r>
            <a:r>
              <a:rPr lang="en-US" altLang="en-US" sz="1800" dirty="0">
                <a:latin typeface="Courier New" panose="02070309020205020404" pitchFamily="49" charset="0"/>
              </a:rPr>
              <a:t>[1:4,]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3.30282349 0.115837144 28.5126460 1.294644e-169</a:t>
            </a:r>
          </a:p>
          <a:p>
            <a:pPr>
              <a:spcBef>
                <a:spcPct val="0"/>
              </a:spcBef>
              <a:buFontTx/>
              <a:buNone/>
            </a:pPr>
            <a:r>
              <a:rPr lang="en-US" altLang="en-US" sz="1800" dirty="0">
                <a:latin typeface="Courier New" panose="02070309020205020404" pitchFamily="49" charset="0"/>
              </a:rPr>
              <a:t>HRS          </a:t>
            </a:r>
            <a:r>
              <a:rPr lang="en-US" altLang="en-US" sz="1800" b="1" dirty="0">
                <a:solidFill>
                  <a:srgbClr val="C00000"/>
                </a:solidFill>
                <a:latin typeface="Courier New" panose="02070309020205020404" pitchFamily="49" charset="0"/>
              </a:rPr>
              <a:t>-0.04646051</a:t>
            </a:r>
            <a:r>
              <a:rPr lang="en-US" altLang="en-US" sz="1800" dirty="0">
                <a:latin typeface="Courier New" panose="02070309020205020404" pitchFamily="49" charset="0"/>
              </a:rPr>
              <a:t> 0.004887888 -9.5052314  2.651824e-21</a:t>
            </a:r>
          </a:p>
          <a:p>
            <a:pPr>
              <a:spcBef>
                <a:spcPct val="0"/>
              </a:spcBef>
              <a:buFontTx/>
              <a:buNone/>
            </a:pPr>
            <a:r>
              <a:rPr lang="en-US" altLang="en-US" sz="1800" dirty="0">
                <a:latin typeface="Courier New" panose="02070309020205020404" pitchFamily="49" charset="0"/>
              </a:rPr>
              <a:t>factor(GRP)2 -0.01874973 0.151519708 -0.1237445  9.015210e-01</a:t>
            </a:r>
          </a:p>
          <a:p>
            <a:pPr>
              <a:spcBef>
                <a:spcPct val="0"/>
              </a:spcBef>
              <a:buFontTx/>
              <a:buNone/>
            </a:pPr>
            <a:r>
              <a:rPr lang="en-US" altLang="en-US" sz="1800" dirty="0">
                <a:latin typeface="Courier New" panose="02070309020205020404" pitchFamily="49" charset="0"/>
              </a:rPr>
              <a:t>factor(GRP)3 -0.07329798 0.136653608 -0.5363780  5.917137e-01</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WBEING~HRS+G.HRS,random</a:t>
            </a:r>
            <a:r>
              <a:rPr lang="en-US" altLang="en-US" sz="1800" dirty="0">
                <a:latin typeface="Courier New" panose="02070309020205020404" pitchFamily="49" charset="0"/>
              </a:rPr>
              <a:t>=~1|GRP,bh1996)</a:t>
            </a:r>
          </a:p>
          <a:p>
            <a:pPr>
              <a:spcBef>
                <a:spcPct val="0"/>
              </a:spcBef>
              <a:buFontTx/>
              <a:buNone/>
            </a:pPr>
            <a:r>
              <a:rPr lang="en-US" altLang="en-US" sz="1800" dirty="0">
                <a:latin typeface="Courier New" panose="02070309020205020404" pitchFamily="49" charset="0"/>
              </a:rPr>
              <a:t>&gt; 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r>
              <a:rPr lang="en-US" altLang="en-US" sz="1800" dirty="0" err="1">
                <a:latin typeface="Courier New" panose="02070309020205020404" pitchFamily="49" charset="0"/>
              </a:rPr>
              <a:t>tTable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4.74083103 0.21367880 7282 22.186717 1.368275e-105</a:t>
            </a:r>
          </a:p>
          <a:p>
            <a:pPr>
              <a:spcBef>
                <a:spcPct val="0"/>
              </a:spcBef>
              <a:buFontTx/>
              <a:buNone/>
            </a:pPr>
            <a:r>
              <a:rPr lang="en-US" altLang="en-US" sz="1800" dirty="0">
                <a:latin typeface="Courier New" panose="02070309020205020404" pitchFamily="49" charset="0"/>
              </a:rPr>
              <a:t>HRS         </a:t>
            </a:r>
            <a:r>
              <a:rPr lang="en-US" altLang="en-US" sz="1800" b="1" dirty="0">
                <a:solidFill>
                  <a:srgbClr val="C00000"/>
                </a:solidFill>
                <a:latin typeface="Courier New" panose="02070309020205020404" pitchFamily="49" charset="0"/>
              </a:rPr>
              <a:t>-0.04646051 </a:t>
            </a:r>
            <a:r>
              <a:rPr lang="en-US" altLang="en-US" sz="1800" dirty="0">
                <a:latin typeface="Courier New" panose="02070309020205020404" pitchFamily="49" charset="0"/>
              </a:rPr>
              <a:t>0.00488798 7282 -9.505052  2.656350e-21</a:t>
            </a:r>
          </a:p>
          <a:p>
            <a:pPr>
              <a:spcBef>
                <a:spcPct val="0"/>
              </a:spcBef>
              <a:buFontTx/>
              <a:buNone/>
            </a:pPr>
            <a:r>
              <a:rPr lang="en-US" altLang="en-US" sz="1800" dirty="0">
                <a:latin typeface="Courier New" panose="02070309020205020404" pitchFamily="49" charset="0"/>
              </a:rPr>
              <a:t>G.HRS       -0.12692608 0.01940284   97 -6.541626  2.867199e-09</a:t>
            </a:r>
          </a:p>
        </p:txBody>
      </p:sp>
    </p:spTree>
    <p:extLst>
      <p:ext uri="{BB962C8B-B14F-4D97-AF65-F5344CB8AC3E}">
        <p14:creationId xmlns:p14="http://schemas.microsoft.com/office/powerpoint/2010/main" val="13281112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EEBEAF4-D9E5-442E-8E66-CFEDADE92ABC}" type="slidenum">
              <a:rPr lang="en-US" altLang="en-US">
                <a:latin typeface="Arial" panose="020B0604020202020204" pitchFamily="34" charset="0"/>
              </a:rPr>
              <a:pPr/>
              <a:t>165</a:t>
            </a:fld>
            <a:endParaRPr lang="en-US" altLang="en-US">
              <a:latin typeface="Arial" panose="020B0604020202020204" pitchFamily="34" charset="0"/>
            </a:endParaRPr>
          </a:p>
        </p:txBody>
      </p:sp>
      <p:sp>
        <p:nvSpPr>
          <p:cNvPr id="180229" name="Rectangle 2"/>
          <p:cNvSpPr>
            <a:spLocks noGrp="1" noChangeArrowheads="1"/>
          </p:cNvSpPr>
          <p:nvPr>
            <p:ph type="title"/>
          </p:nvPr>
        </p:nvSpPr>
        <p:spPr/>
        <p:txBody>
          <a:bodyPr/>
          <a:lstStyle/>
          <a:p>
            <a:r>
              <a:rPr lang="en-US" altLang="en-US"/>
              <a:t>Stage 2</a:t>
            </a:r>
          </a:p>
        </p:txBody>
      </p:sp>
      <p:sp>
        <p:nvSpPr>
          <p:cNvPr id="180230" name="Rectangle 3"/>
          <p:cNvSpPr>
            <a:spLocks noGrp="1" noChangeArrowheads="1"/>
          </p:cNvSpPr>
          <p:nvPr>
            <p:ph type="body" idx="1"/>
          </p:nvPr>
        </p:nvSpPr>
        <p:spPr/>
        <p:txBody>
          <a:bodyPr/>
          <a:lstStyle/>
          <a:p>
            <a:r>
              <a:rPr lang="en-US" altLang="en-US"/>
              <a:t>Exercise 8:  Evaluating Level-1 and Level-2 main effect predictors</a:t>
            </a:r>
          </a:p>
          <a:p>
            <a:pPr lvl="1"/>
            <a:r>
              <a:rPr lang="en-US" altLang="en-US"/>
              <a:t>Contextual Models</a:t>
            </a:r>
          </a:p>
          <a:p>
            <a:pPr lvl="1"/>
            <a:r>
              <a:rPr lang="en-US" altLang="en-US"/>
              <a:t>Explained Variance</a:t>
            </a:r>
          </a:p>
          <a:p>
            <a:pPr lvl="1"/>
            <a:endParaRPr lang="en-US" altLang="en-US"/>
          </a:p>
          <a:p>
            <a:pPr lvl="1">
              <a:buFontTx/>
              <a:buNone/>
            </a:pPr>
            <a:r>
              <a:rPr lang="en-US" altLang="en-US" i="1"/>
              <a:t>[In summarizing results illustrate group-mean centered variables in code below]</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B12952A-9478-4E0C-B5DA-760EEF330AE1}" type="slidenum">
              <a:rPr lang="en-US" altLang="en-US">
                <a:latin typeface="Arial" panose="020B0604020202020204" pitchFamily="34" charset="0"/>
              </a:rPr>
              <a:pPr/>
              <a:t>166</a:t>
            </a:fld>
            <a:endParaRPr lang="en-US" altLang="en-US">
              <a:latin typeface="Arial" panose="020B0604020202020204" pitchFamily="34" charset="0"/>
            </a:endParaRPr>
          </a:p>
        </p:txBody>
      </p:sp>
      <p:sp>
        <p:nvSpPr>
          <p:cNvPr id="181253" name="Rectangle 2"/>
          <p:cNvSpPr>
            <a:spLocks noGrp="1" noChangeArrowheads="1"/>
          </p:cNvSpPr>
          <p:nvPr>
            <p:ph type="title"/>
          </p:nvPr>
        </p:nvSpPr>
        <p:spPr/>
        <p:txBody>
          <a:bodyPr/>
          <a:lstStyle/>
          <a:p>
            <a:r>
              <a:rPr lang="en-US" altLang="en-US"/>
              <a:t>Stage 3</a:t>
            </a:r>
          </a:p>
        </p:txBody>
      </p:sp>
      <p:sp>
        <p:nvSpPr>
          <p:cNvPr id="181254" name="Rectangle 3"/>
          <p:cNvSpPr>
            <a:spLocks noGrp="1" noChangeArrowheads="1"/>
          </p:cNvSpPr>
          <p:nvPr>
            <p:ph type="body" idx="1"/>
          </p:nvPr>
        </p:nvSpPr>
        <p:spPr/>
        <p:txBody>
          <a:bodyPr/>
          <a:lstStyle/>
          <a:p>
            <a:r>
              <a:rPr lang="en-US" altLang="en-US"/>
              <a:t>Stage 3 in Modeling</a:t>
            </a:r>
          </a:p>
          <a:p>
            <a:pPr lvl="1"/>
            <a:r>
              <a:rPr lang="en-US" altLang="en-US"/>
              <a:t>Is the variance of the IV-DV slope (</a:t>
            </a:r>
            <a:r>
              <a:rPr lang="en-US" altLang="en-US">
                <a:sym typeface="Symbol" panose="05050102010706020507" pitchFamily="18" charset="2"/>
              </a:rPr>
              <a:t></a:t>
            </a:r>
            <a:r>
              <a:rPr lang="en-US" altLang="en-US" baseline="-25000">
                <a:sym typeface="Symbol" panose="05050102010706020507" pitchFamily="18" charset="2"/>
              </a:rPr>
              <a:t>11</a:t>
            </a:r>
            <a:r>
              <a:rPr lang="en-US" altLang="en-US">
                <a:sym typeface="Symbol" panose="05050102010706020507" pitchFamily="18" charset="2"/>
              </a:rPr>
              <a:t>) or slopes greater than would be expected by chance?</a:t>
            </a:r>
            <a:endParaRPr lang="en-US" altLang="en-US"/>
          </a:p>
          <a:p>
            <a:pPr lvl="2"/>
            <a:r>
              <a:rPr lang="en-US" altLang="en-US"/>
              <a:t>Test for slope differences</a:t>
            </a:r>
          </a:p>
          <a:p>
            <a:pPr lvl="2"/>
            <a:r>
              <a:rPr lang="en-US" altLang="en-US"/>
              <a:t>Find predictors of the slope differences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87AC715-6299-47B4-B5D9-01FD2D9011BF}" type="slidenum">
              <a:rPr lang="en-US" altLang="en-US">
                <a:latin typeface="Arial" panose="020B0604020202020204" pitchFamily="34" charset="0"/>
              </a:rPr>
              <a:pPr/>
              <a:t>167</a:t>
            </a:fld>
            <a:endParaRPr lang="en-US" altLang="en-US">
              <a:latin typeface="Arial" panose="020B0604020202020204" pitchFamily="34" charset="0"/>
            </a:endParaRPr>
          </a:p>
        </p:txBody>
      </p:sp>
      <p:sp>
        <p:nvSpPr>
          <p:cNvPr id="182277" name="Rectangle 7"/>
          <p:cNvSpPr>
            <a:spLocks noGrp="1" noChangeArrowheads="1"/>
          </p:cNvSpPr>
          <p:nvPr>
            <p:ph type="title"/>
          </p:nvPr>
        </p:nvSpPr>
        <p:spPr/>
        <p:txBody>
          <a:bodyPr/>
          <a:lstStyle/>
          <a:p>
            <a:r>
              <a:rPr lang="en-US" altLang="en-US"/>
              <a:t>Stage 3</a:t>
            </a:r>
          </a:p>
        </p:txBody>
      </p:sp>
      <p:sp>
        <p:nvSpPr>
          <p:cNvPr id="182278" name="Rectangle 8"/>
          <p:cNvSpPr>
            <a:spLocks noGrp="1" noChangeArrowheads="1"/>
          </p:cNvSpPr>
          <p:nvPr>
            <p:ph type="body" idx="1"/>
          </p:nvPr>
        </p:nvSpPr>
        <p:spPr/>
        <p:txBody>
          <a:bodyPr/>
          <a:lstStyle/>
          <a:p>
            <a:r>
              <a:rPr lang="en-US" altLang="en-US"/>
              <a:t>“Cross-level interactions” occur when lower-level IV-DV slope differences among groups can be explained by higher-level group properties</a:t>
            </a:r>
          </a:p>
          <a:p>
            <a:endParaRPr lang="en-US" altLang="en-US"/>
          </a:p>
        </p:txBody>
      </p:sp>
      <p:graphicFrame>
        <p:nvGraphicFramePr>
          <p:cNvPr id="182279" name="Object 5"/>
          <p:cNvGraphicFramePr>
            <a:graphicFrameLocks noGrp="1" noChangeAspect="1"/>
          </p:cNvGraphicFramePr>
          <p:nvPr>
            <p:ph sz="half" idx="4294967295"/>
          </p:nvPr>
        </p:nvGraphicFramePr>
        <p:xfrm>
          <a:off x="2863851" y="2333626"/>
          <a:ext cx="5889625" cy="3781425"/>
        </p:xfrm>
        <a:graphic>
          <a:graphicData uri="http://schemas.openxmlformats.org/presentationml/2006/ole">
            <mc:AlternateContent xmlns:mc="http://schemas.openxmlformats.org/markup-compatibility/2006">
              <mc:Choice xmlns:v="urn:schemas-microsoft-com:vml" Requires="v">
                <p:oleObj name="Chart" r:id="rId3" imgW="6410405" imgH="4114800" progId="MSGraph.Chart.8">
                  <p:embed followColorScheme="full"/>
                </p:oleObj>
              </mc:Choice>
              <mc:Fallback>
                <p:oleObj name="Chart" r:id="rId3" imgW="6410405" imgH="4114800" progId="MSGraph.Chart.8">
                  <p:embed followColorScheme="full"/>
                  <p:pic>
                    <p:nvPicPr>
                      <p:cNvPr id="182279" name="Object 5"/>
                      <p:cNvPicPr>
                        <a:picLocks noGrp="1" noChangeAspect="1" noChangeArrowheads="1"/>
                      </p:cNvPicPr>
                      <p:nvPr/>
                    </p:nvPicPr>
                    <p:blipFill>
                      <a:blip r:embed="rId4"/>
                      <a:srcRect/>
                      <a:stretch>
                        <a:fillRect/>
                      </a:stretch>
                    </p:blipFill>
                    <p:spPr bwMode="auto">
                      <a:xfrm>
                        <a:off x="2863851" y="2333626"/>
                        <a:ext cx="58896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1536FC3C-5A9E-417B-BC73-186AD27F4919}" type="slidenum">
              <a:rPr lang="en-US" altLang="en-US">
                <a:latin typeface="Arial" panose="020B0604020202020204" pitchFamily="34" charset="0"/>
              </a:rPr>
              <a:pPr/>
              <a:t>168</a:t>
            </a:fld>
            <a:endParaRPr lang="en-US" altLang="en-US">
              <a:latin typeface="Arial" panose="020B0604020202020204" pitchFamily="34" charset="0"/>
            </a:endParaRPr>
          </a:p>
        </p:txBody>
      </p:sp>
      <p:sp>
        <p:nvSpPr>
          <p:cNvPr id="183301" name="Rectangle 2"/>
          <p:cNvSpPr>
            <a:spLocks noGrp="1" noChangeArrowheads="1"/>
          </p:cNvSpPr>
          <p:nvPr>
            <p:ph type="title"/>
          </p:nvPr>
        </p:nvSpPr>
        <p:spPr/>
        <p:txBody>
          <a:bodyPr/>
          <a:lstStyle/>
          <a:p>
            <a:r>
              <a:rPr lang="en-US" altLang="en-US"/>
              <a:t>Stage 3</a:t>
            </a:r>
          </a:p>
        </p:txBody>
      </p:sp>
      <p:sp>
        <p:nvSpPr>
          <p:cNvPr id="183302" name="Rectangle 3"/>
          <p:cNvSpPr>
            <a:spLocks noGrp="1" noChangeArrowheads="1"/>
          </p:cNvSpPr>
          <p:nvPr>
            <p:ph type="body" idx="1"/>
          </p:nvPr>
        </p:nvSpPr>
        <p:spPr/>
        <p:txBody>
          <a:bodyPr/>
          <a:lstStyle/>
          <a:p>
            <a:r>
              <a:rPr lang="en-US" altLang="en-US"/>
              <a:t>Example involving Leadership consideration (LEAD) and Well-Being (WBEING).</a:t>
            </a:r>
          </a:p>
          <a:p>
            <a:pPr lvl="1"/>
            <a:r>
              <a:rPr lang="en-US" altLang="en-US"/>
              <a:t>Propose that the relationship between a soldiers’ rating of leadership and his or her well-being varies across groups.</a:t>
            </a:r>
          </a:p>
          <a:p>
            <a:pPr lvl="1"/>
            <a:r>
              <a:rPr lang="en-US" altLang="en-US"/>
              <a:t>Further propose that average work hours “explains” some of the slope variation</a:t>
            </a:r>
          </a:p>
          <a:p>
            <a:pPr lvl="2"/>
            <a:r>
              <a:rPr lang="en-US" altLang="en-US"/>
              <a:t>Perceptions of leadership will be more strongly related to well-being under high workload conditions than under low workload conditions.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7"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677273D-C37E-4620-9C60-A31E18ACDD4F}" type="slidenum">
              <a:rPr lang="en-US" altLang="en-US">
                <a:latin typeface="Arial" panose="020B0604020202020204" pitchFamily="34" charset="0"/>
              </a:rPr>
              <a:pPr/>
              <a:t>169</a:t>
            </a:fld>
            <a:endParaRPr lang="en-US" altLang="en-US">
              <a:latin typeface="Arial" panose="020B0604020202020204" pitchFamily="34" charset="0"/>
            </a:endParaRPr>
          </a:p>
        </p:txBody>
      </p:sp>
      <p:sp>
        <p:nvSpPr>
          <p:cNvPr id="184325" name="Rectangle 2"/>
          <p:cNvSpPr>
            <a:spLocks noGrp="1" noChangeArrowheads="1"/>
          </p:cNvSpPr>
          <p:nvPr>
            <p:ph type="title"/>
          </p:nvPr>
        </p:nvSpPr>
        <p:spPr/>
        <p:txBody>
          <a:bodyPr/>
          <a:lstStyle/>
          <a:p>
            <a:r>
              <a:rPr lang="en-US" altLang="en-US"/>
              <a:t>Stage 3</a:t>
            </a:r>
          </a:p>
        </p:txBody>
      </p:sp>
      <p:pic>
        <p:nvPicPr>
          <p:cNvPr id="184326"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132" y="944865"/>
            <a:ext cx="5257800"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7" name="Rectangle 10"/>
          <p:cNvSpPr>
            <a:spLocks noChangeArrowheads="1"/>
          </p:cNvSpPr>
          <p:nvPr/>
        </p:nvSpPr>
        <p:spPr bwMode="auto">
          <a:xfrm>
            <a:off x="852108" y="1537192"/>
            <a:ext cx="5578475" cy="17526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&gt;xyplot(WBEING~LEAD|as.factor(GRP),</a:t>
            </a:r>
          </a:p>
          <a:p>
            <a:pPr>
              <a:spcBef>
                <a:spcPct val="0"/>
              </a:spcBef>
              <a:buFontTx/>
              <a:buNone/>
            </a:pPr>
            <a:r>
              <a:rPr lang="en-US" altLang="en-US" sz="1800">
                <a:latin typeface="Courier New" panose="02070309020205020404" pitchFamily="49" charset="0"/>
              </a:rPr>
              <a:t>  data=bh1996[1:1582,],</a:t>
            </a:r>
          </a:p>
          <a:p>
            <a:pPr>
              <a:spcBef>
                <a:spcPct val="0"/>
              </a:spcBef>
              <a:buFontTx/>
              <a:buNone/>
            </a:pPr>
            <a:r>
              <a:rPr lang="en-US" altLang="en-US" sz="1800">
                <a:latin typeface="Courier New" panose="02070309020205020404" pitchFamily="49" charset="0"/>
              </a:rPr>
              <a:t>  type=c("p","g","r"),col="dark blue",</a:t>
            </a:r>
          </a:p>
          <a:p>
            <a:pPr>
              <a:spcBef>
                <a:spcPct val="0"/>
              </a:spcBef>
              <a:buFontTx/>
              <a:buNone/>
            </a:pPr>
            <a:r>
              <a:rPr lang="en-US" altLang="en-US" sz="1800">
                <a:latin typeface="Courier New" panose="02070309020205020404" pitchFamily="49" charset="0"/>
              </a:rPr>
              <a:t>  col.line="black",</a:t>
            </a:r>
          </a:p>
          <a:p>
            <a:pPr>
              <a:spcBef>
                <a:spcPct val="0"/>
              </a:spcBef>
              <a:buFontTx/>
              <a:buNone/>
            </a:pPr>
            <a:r>
              <a:rPr lang="en-US" altLang="en-US" sz="1800">
                <a:latin typeface="Courier New" panose="02070309020205020404" pitchFamily="49" charset="0"/>
              </a:rPr>
              <a:t>  xlab="Leadership Consideration",</a:t>
            </a:r>
          </a:p>
          <a:p>
            <a:pPr>
              <a:spcBef>
                <a:spcPct val="0"/>
              </a:spcBef>
              <a:buFontTx/>
              <a:buNone/>
            </a:pPr>
            <a:r>
              <a:rPr lang="en-US" altLang="en-US" sz="1800">
                <a:latin typeface="Courier New" panose="02070309020205020404" pitchFamily="49" charset="0"/>
              </a:rPr>
              <a:t>  ylab="Well-Being")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1034F288-AD08-4A5B-C24C-52D650A07913}"/>
              </a:ext>
            </a:extLst>
          </p:cNvPr>
          <p:cNvPicPr>
            <a:picLocks noChangeAspect="1"/>
          </p:cNvPicPr>
          <p:nvPr/>
        </p:nvPicPr>
        <p:blipFill>
          <a:blip r:embed="rId2"/>
          <a:stretch>
            <a:fillRect/>
          </a:stretch>
        </p:blipFill>
        <p:spPr>
          <a:xfrm>
            <a:off x="4527281" y="2744330"/>
            <a:ext cx="3171825" cy="2676525"/>
          </a:xfrm>
          <a:prstGeom prst="rect">
            <a:avLst/>
          </a:prstGeom>
        </p:spPr>
      </p:pic>
      <p:sp>
        <p:nvSpPr>
          <p:cNvPr id="2" name="Title 1">
            <a:extLst>
              <a:ext uri="{FF2B5EF4-FFF2-40B4-BE49-F238E27FC236}">
                <a16:creationId xmlns:a16="http://schemas.microsoft.com/office/drawing/2014/main" id="{A5731DF2-2F6E-FC71-06AB-B90F92327A7F}"/>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E7EB2A37-8F8C-EE65-7308-F92E2CF48DD9}"/>
              </a:ext>
            </a:extLst>
          </p:cNvPr>
          <p:cNvSpPr>
            <a:spLocks noGrp="1"/>
          </p:cNvSpPr>
          <p:nvPr>
            <p:ph idx="1"/>
          </p:nvPr>
        </p:nvSpPr>
        <p:spPr/>
        <p:txBody>
          <a:bodyPr/>
          <a:lstStyle/>
          <a:p>
            <a:pPr algn="ctr"/>
            <a:r>
              <a:rPr lang="en-US" dirty="0"/>
              <a:t>Here is a scatterplot of the data. </a:t>
            </a:r>
            <a:r>
              <a:rPr lang="en-US" sz="1600" dirty="0"/>
              <a:t>(Figure 8.1 from “Real Econometrics”)</a:t>
            </a:r>
          </a:p>
          <a:p>
            <a:pPr algn="ctr"/>
            <a:r>
              <a:rPr lang="en-US" dirty="0"/>
              <a:t>How should we analyze it?</a:t>
            </a:r>
          </a:p>
        </p:txBody>
      </p:sp>
      <p:sp>
        <p:nvSpPr>
          <p:cNvPr id="4" name="Slide Number Placeholder 3">
            <a:extLst>
              <a:ext uri="{FF2B5EF4-FFF2-40B4-BE49-F238E27FC236}">
                <a16:creationId xmlns:a16="http://schemas.microsoft.com/office/drawing/2014/main" id="{727FA59C-71E4-5B0E-DE37-D3CDF2C95BFF}"/>
              </a:ext>
            </a:extLst>
          </p:cNvPr>
          <p:cNvSpPr>
            <a:spLocks noGrp="1"/>
          </p:cNvSpPr>
          <p:nvPr>
            <p:ph type="sldNum" sz="quarter" idx="12"/>
          </p:nvPr>
        </p:nvSpPr>
        <p:spPr/>
        <p:txBody>
          <a:bodyPr/>
          <a:lstStyle/>
          <a:p>
            <a:fld id="{C68DACDF-E1A9-A04C-A5FF-FC2443684BF5}" type="slidenum">
              <a:rPr lang="en-US" smtClean="0"/>
              <a:pPr/>
              <a:t>17</a:t>
            </a:fld>
            <a:endParaRPr lang="en-US" dirty="0"/>
          </a:p>
        </p:txBody>
      </p:sp>
      <p:sp>
        <p:nvSpPr>
          <p:cNvPr id="5" name="Footer Placeholder 4">
            <a:extLst>
              <a:ext uri="{FF2B5EF4-FFF2-40B4-BE49-F238E27FC236}">
                <a16:creationId xmlns:a16="http://schemas.microsoft.com/office/drawing/2014/main" id="{75FCE6C8-A7BD-7A6B-EDCA-8D8125B3B3AA}"/>
              </a:ext>
            </a:extLst>
          </p:cNvPr>
          <p:cNvSpPr>
            <a:spLocks noGrp="1"/>
          </p:cNvSpPr>
          <p:nvPr>
            <p:ph type="ftr" sz="quarter" idx="11"/>
          </p:nvPr>
        </p:nvSpPr>
        <p:spPr/>
        <p:txBody>
          <a:bodyPr/>
          <a:lstStyle/>
          <a:p>
            <a:r>
              <a:rPr lang="en-US" dirty="0"/>
              <a:t>Kautz – Intro to Methods BLITZ Slides</a:t>
            </a:r>
          </a:p>
        </p:txBody>
      </p:sp>
      <p:cxnSp>
        <p:nvCxnSpPr>
          <p:cNvPr id="15" name="Straight Arrow Connector 14">
            <a:extLst>
              <a:ext uri="{FF2B5EF4-FFF2-40B4-BE49-F238E27FC236}">
                <a16:creationId xmlns:a16="http://schemas.microsoft.com/office/drawing/2014/main" id="{59AB9B64-FAE3-CC85-6722-FFB0E4977114}"/>
              </a:ext>
            </a:extLst>
          </p:cNvPr>
          <p:cNvCxnSpPr/>
          <p:nvPr/>
        </p:nvCxnSpPr>
        <p:spPr>
          <a:xfrm flipV="1">
            <a:off x="4413380" y="2593910"/>
            <a:ext cx="0" cy="304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29260A-FD6F-652D-F20A-5AF228EBE0B7}"/>
              </a:ext>
            </a:extLst>
          </p:cNvPr>
          <p:cNvCxnSpPr>
            <a:cxnSpLocks/>
          </p:cNvCxnSpPr>
          <p:nvPr/>
        </p:nvCxnSpPr>
        <p:spPr>
          <a:xfrm>
            <a:off x="4422711" y="5629470"/>
            <a:ext cx="3629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EEC5F7-B826-29A0-3568-436449A7BFD5}"/>
              </a:ext>
            </a:extLst>
          </p:cNvPr>
          <p:cNvCxnSpPr>
            <a:cxnSpLocks/>
          </p:cNvCxnSpPr>
          <p:nvPr/>
        </p:nvCxnSpPr>
        <p:spPr>
          <a:xfrm>
            <a:off x="4898570"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DBAC2-0803-DD56-7735-5267079D8008}"/>
              </a:ext>
            </a:extLst>
          </p:cNvPr>
          <p:cNvCxnSpPr>
            <a:cxnSpLocks/>
          </p:cNvCxnSpPr>
          <p:nvPr/>
        </p:nvCxnSpPr>
        <p:spPr>
          <a:xfrm>
            <a:off x="5635524"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A2CDDC-C5C0-C2A6-F20E-9C94353FD497}"/>
              </a:ext>
            </a:extLst>
          </p:cNvPr>
          <p:cNvCxnSpPr>
            <a:cxnSpLocks/>
          </p:cNvCxnSpPr>
          <p:nvPr/>
        </p:nvCxnSpPr>
        <p:spPr>
          <a:xfrm>
            <a:off x="638524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E97102-2605-8120-F0C9-A22907D44313}"/>
              </a:ext>
            </a:extLst>
          </p:cNvPr>
          <p:cNvCxnSpPr>
            <a:cxnSpLocks/>
          </p:cNvCxnSpPr>
          <p:nvPr/>
        </p:nvCxnSpPr>
        <p:spPr>
          <a:xfrm>
            <a:off x="710937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69CD5A-AE21-7DD2-4082-6AFD5424C7CD}"/>
              </a:ext>
            </a:extLst>
          </p:cNvPr>
          <p:cNvSpPr txBox="1"/>
          <p:nvPr/>
        </p:nvSpPr>
        <p:spPr>
          <a:xfrm>
            <a:off x="4767232" y="5702665"/>
            <a:ext cx="289249" cy="261610"/>
          </a:xfrm>
          <a:prstGeom prst="rect">
            <a:avLst/>
          </a:prstGeom>
          <a:noFill/>
        </p:spPr>
        <p:txBody>
          <a:bodyPr wrap="square" rtlCol="0">
            <a:spAutoFit/>
          </a:bodyPr>
          <a:lstStyle/>
          <a:p>
            <a:r>
              <a:rPr lang="en-US" sz="1100" dirty="0"/>
              <a:t>2</a:t>
            </a:r>
          </a:p>
        </p:txBody>
      </p:sp>
      <p:sp>
        <p:nvSpPr>
          <p:cNvPr id="30" name="TextBox 29">
            <a:extLst>
              <a:ext uri="{FF2B5EF4-FFF2-40B4-BE49-F238E27FC236}">
                <a16:creationId xmlns:a16="http://schemas.microsoft.com/office/drawing/2014/main" id="{BAD797A4-6BB7-8481-CE41-44D5667C2DBC}"/>
              </a:ext>
            </a:extLst>
          </p:cNvPr>
          <p:cNvSpPr txBox="1"/>
          <p:nvPr/>
        </p:nvSpPr>
        <p:spPr>
          <a:xfrm>
            <a:off x="6253389" y="5702665"/>
            <a:ext cx="289249" cy="261610"/>
          </a:xfrm>
          <a:prstGeom prst="rect">
            <a:avLst/>
          </a:prstGeom>
          <a:noFill/>
        </p:spPr>
        <p:txBody>
          <a:bodyPr wrap="square" rtlCol="0">
            <a:spAutoFit/>
          </a:bodyPr>
          <a:lstStyle/>
          <a:p>
            <a:r>
              <a:rPr lang="en-US" sz="1100" dirty="0"/>
              <a:t>3</a:t>
            </a:r>
          </a:p>
        </p:txBody>
      </p:sp>
      <p:sp>
        <p:nvSpPr>
          <p:cNvPr id="31" name="TextBox 30">
            <a:extLst>
              <a:ext uri="{FF2B5EF4-FFF2-40B4-BE49-F238E27FC236}">
                <a16:creationId xmlns:a16="http://schemas.microsoft.com/office/drawing/2014/main" id="{BB6201E2-D7D9-235F-A16D-5944DD0B194F}"/>
              </a:ext>
            </a:extLst>
          </p:cNvPr>
          <p:cNvSpPr txBox="1"/>
          <p:nvPr/>
        </p:nvSpPr>
        <p:spPr>
          <a:xfrm>
            <a:off x="7352814" y="5629470"/>
            <a:ext cx="2304661" cy="307777"/>
          </a:xfrm>
          <a:prstGeom prst="rect">
            <a:avLst/>
          </a:prstGeom>
          <a:noFill/>
        </p:spPr>
        <p:txBody>
          <a:bodyPr wrap="square" rtlCol="0">
            <a:spAutoFit/>
          </a:bodyPr>
          <a:lstStyle/>
          <a:p>
            <a:r>
              <a:rPr lang="en-US" sz="1400" dirty="0"/>
              <a:t>Police per 1,000 people</a:t>
            </a:r>
          </a:p>
        </p:txBody>
      </p:sp>
      <p:sp>
        <p:nvSpPr>
          <p:cNvPr id="33" name="TextBox 32">
            <a:extLst>
              <a:ext uri="{FF2B5EF4-FFF2-40B4-BE49-F238E27FC236}">
                <a16:creationId xmlns:a16="http://schemas.microsoft.com/office/drawing/2014/main" id="{1B43A2CE-429D-C8C1-B1B8-FAB9C7225DCD}"/>
              </a:ext>
            </a:extLst>
          </p:cNvPr>
          <p:cNvSpPr txBox="1"/>
          <p:nvPr/>
        </p:nvSpPr>
        <p:spPr>
          <a:xfrm rot="16200000">
            <a:off x="2602358" y="3863359"/>
            <a:ext cx="2587981" cy="307777"/>
          </a:xfrm>
          <a:prstGeom prst="rect">
            <a:avLst/>
          </a:prstGeom>
          <a:noFill/>
        </p:spPr>
        <p:txBody>
          <a:bodyPr wrap="square" rtlCol="0">
            <a:spAutoFit/>
          </a:bodyPr>
          <a:lstStyle/>
          <a:p>
            <a:r>
              <a:rPr lang="en-US" sz="1400" dirty="0"/>
              <a:t>Robberies per 1,000 people</a:t>
            </a:r>
          </a:p>
        </p:txBody>
      </p:sp>
      <p:cxnSp>
        <p:nvCxnSpPr>
          <p:cNvPr id="40" name="Straight Connector 39">
            <a:extLst>
              <a:ext uri="{FF2B5EF4-FFF2-40B4-BE49-F238E27FC236}">
                <a16:creationId xmlns:a16="http://schemas.microsoft.com/office/drawing/2014/main" id="{2923B579-40BD-850D-0358-CAB15B64E079}"/>
              </a:ext>
            </a:extLst>
          </p:cNvPr>
          <p:cNvCxnSpPr>
            <a:cxnSpLocks/>
          </p:cNvCxnSpPr>
          <p:nvPr/>
        </p:nvCxnSpPr>
        <p:spPr>
          <a:xfrm rot="16200000">
            <a:off x="4362735" y="554642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867FA1-F0AD-C83B-B73F-0CCA49DA50A0}"/>
              </a:ext>
            </a:extLst>
          </p:cNvPr>
          <p:cNvCxnSpPr>
            <a:cxnSpLocks/>
          </p:cNvCxnSpPr>
          <p:nvPr/>
        </p:nvCxnSpPr>
        <p:spPr>
          <a:xfrm rot="16200000">
            <a:off x="4370240" y="5015612"/>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4667DA-0E8E-F08A-9195-8A3E684E5BEA}"/>
              </a:ext>
            </a:extLst>
          </p:cNvPr>
          <p:cNvCxnSpPr>
            <a:cxnSpLocks/>
          </p:cNvCxnSpPr>
          <p:nvPr/>
        </p:nvCxnSpPr>
        <p:spPr>
          <a:xfrm rot="16200000">
            <a:off x="4370240" y="448049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065245-F446-22AD-4DA2-35A06CD1DC31}"/>
              </a:ext>
            </a:extLst>
          </p:cNvPr>
          <p:cNvCxnSpPr>
            <a:cxnSpLocks/>
          </p:cNvCxnSpPr>
          <p:nvPr/>
        </p:nvCxnSpPr>
        <p:spPr>
          <a:xfrm rot="16200000">
            <a:off x="4370240" y="3952309"/>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0FB98-E08F-D23E-5404-27A56AFEF2A8}"/>
              </a:ext>
            </a:extLst>
          </p:cNvPr>
          <p:cNvCxnSpPr>
            <a:cxnSpLocks/>
          </p:cNvCxnSpPr>
          <p:nvPr/>
        </p:nvCxnSpPr>
        <p:spPr>
          <a:xfrm rot="16200000">
            <a:off x="4373347" y="3423570"/>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F34E74-2786-A2F5-DD9E-2A26E9377BD2}"/>
              </a:ext>
            </a:extLst>
          </p:cNvPr>
          <p:cNvCxnSpPr>
            <a:cxnSpLocks/>
          </p:cNvCxnSpPr>
          <p:nvPr/>
        </p:nvCxnSpPr>
        <p:spPr>
          <a:xfrm rot="16200000">
            <a:off x="4364016" y="2901055"/>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EBBB697-2706-C16C-CCD0-36FA9A819BAC}"/>
              </a:ext>
            </a:extLst>
          </p:cNvPr>
          <p:cNvSpPr txBox="1"/>
          <p:nvPr/>
        </p:nvSpPr>
        <p:spPr>
          <a:xfrm>
            <a:off x="4115112" y="5453017"/>
            <a:ext cx="289249" cy="261610"/>
          </a:xfrm>
          <a:prstGeom prst="rect">
            <a:avLst/>
          </a:prstGeom>
          <a:noFill/>
        </p:spPr>
        <p:txBody>
          <a:bodyPr wrap="square" rtlCol="0">
            <a:spAutoFit/>
          </a:bodyPr>
          <a:lstStyle/>
          <a:p>
            <a:r>
              <a:rPr lang="en-US" sz="1100" dirty="0"/>
              <a:t>2</a:t>
            </a:r>
          </a:p>
        </p:txBody>
      </p:sp>
      <p:sp>
        <p:nvSpPr>
          <p:cNvPr id="50" name="TextBox 49">
            <a:extLst>
              <a:ext uri="{FF2B5EF4-FFF2-40B4-BE49-F238E27FC236}">
                <a16:creationId xmlns:a16="http://schemas.microsoft.com/office/drawing/2014/main" id="{05C3B3B9-280E-5577-09BD-9BE10ECCD6C9}"/>
              </a:ext>
            </a:extLst>
          </p:cNvPr>
          <p:cNvSpPr txBox="1"/>
          <p:nvPr/>
        </p:nvSpPr>
        <p:spPr>
          <a:xfrm>
            <a:off x="4115112" y="4915160"/>
            <a:ext cx="289249" cy="261610"/>
          </a:xfrm>
          <a:prstGeom prst="rect">
            <a:avLst/>
          </a:prstGeom>
          <a:noFill/>
        </p:spPr>
        <p:txBody>
          <a:bodyPr wrap="square" rtlCol="0">
            <a:spAutoFit/>
          </a:bodyPr>
          <a:lstStyle/>
          <a:p>
            <a:r>
              <a:rPr lang="en-US" sz="1100" dirty="0"/>
              <a:t>4</a:t>
            </a:r>
          </a:p>
        </p:txBody>
      </p:sp>
      <p:sp>
        <p:nvSpPr>
          <p:cNvPr id="52" name="TextBox 51">
            <a:extLst>
              <a:ext uri="{FF2B5EF4-FFF2-40B4-BE49-F238E27FC236}">
                <a16:creationId xmlns:a16="http://schemas.microsoft.com/office/drawing/2014/main" id="{7B5290A5-F864-C734-EDFE-25B80879C20E}"/>
              </a:ext>
            </a:extLst>
          </p:cNvPr>
          <p:cNvSpPr txBox="1"/>
          <p:nvPr/>
        </p:nvSpPr>
        <p:spPr>
          <a:xfrm>
            <a:off x="4115112" y="4390015"/>
            <a:ext cx="289249" cy="261610"/>
          </a:xfrm>
          <a:prstGeom prst="rect">
            <a:avLst/>
          </a:prstGeom>
          <a:noFill/>
        </p:spPr>
        <p:txBody>
          <a:bodyPr wrap="square" rtlCol="0">
            <a:spAutoFit/>
          </a:bodyPr>
          <a:lstStyle/>
          <a:p>
            <a:r>
              <a:rPr lang="en-US" sz="1100" dirty="0"/>
              <a:t>6</a:t>
            </a:r>
          </a:p>
        </p:txBody>
      </p:sp>
      <p:sp>
        <p:nvSpPr>
          <p:cNvPr id="54" name="TextBox 53">
            <a:extLst>
              <a:ext uri="{FF2B5EF4-FFF2-40B4-BE49-F238E27FC236}">
                <a16:creationId xmlns:a16="http://schemas.microsoft.com/office/drawing/2014/main" id="{D0A02DAB-A527-BABD-C28C-2AA0C2664A6F}"/>
              </a:ext>
            </a:extLst>
          </p:cNvPr>
          <p:cNvSpPr txBox="1"/>
          <p:nvPr/>
        </p:nvSpPr>
        <p:spPr>
          <a:xfrm>
            <a:off x="4115112" y="3867224"/>
            <a:ext cx="289249" cy="261610"/>
          </a:xfrm>
          <a:prstGeom prst="rect">
            <a:avLst/>
          </a:prstGeom>
          <a:noFill/>
        </p:spPr>
        <p:txBody>
          <a:bodyPr wrap="square" rtlCol="0">
            <a:spAutoFit/>
          </a:bodyPr>
          <a:lstStyle/>
          <a:p>
            <a:r>
              <a:rPr lang="en-US" sz="1100" dirty="0"/>
              <a:t>8</a:t>
            </a:r>
          </a:p>
        </p:txBody>
      </p:sp>
      <p:sp>
        <p:nvSpPr>
          <p:cNvPr id="56" name="TextBox 55">
            <a:extLst>
              <a:ext uri="{FF2B5EF4-FFF2-40B4-BE49-F238E27FC236}">
                <a16:creationId xmlns:a16="http://schemas.microsoft.com/office/drawing/2014/main" id="{198007CA-6B4E-00F2-E665-C9BC9AB54773}"/>
              </a:ext>
            </a:extLst>
          </p:cNvPr>
          <p:cNvSpPr txBox="1"/>
          <p:nvPr/>
        </p:nvSpPr>
        <p:spPr>
          <a:xfrm>
            <a:off x="4038911" y="3336189"/>
            <a:ext cx="365450" cy="261610"/>
          </a:xfrm>
          <a:prstGeom prst="rect">
            <a:avLst/>
          </a:prstGeom>
          <a:noFill/>
        </p:spPr>
        <p:txBody>
          <a:bodyPr wrap="square" rtlCol="0">
            <a:spAutoFit/>
          </a:bodyPr>
          <a:lstStyle/>
          <a:p>
            <a:r>
              <a:rPr lang="en-US" sz="1100" dirty="0"/>
              <a:t>10</a:t>
            </a:r>
          </a:p>
        </p:txBody>
      </p:sp>
      <p:sp>
        <p:nvSpPr>
          <p:cNvPr id="58" name="TextBox 57">
            <a:extLst>
              <a:ext uri="{FF2B5EF4-FFF2-40B4-BE49-F238E27FC236}">
                <a16:creationId xmlns:a16="http://schemas.microsoft.com/office/drawing/2014/main" id="{85870758-9C69-BD0E-A0B2-C81E40286C12}"/>
              </a:ext>
            </a:extLst>
          </p:cNvPr>
          <p:cNvSpPr txBox="1"/>
          <p:nvPr/>
        </p:nvSpPr>
        <p:spPr>
          <a:xfrm>
            <a:off x="4038601" y="2814470"/>
            <a:ext cx="365760" cy="430887"/>
          </a:xfrm>
          <a:prstGeom prst="rect">
            <a:avLst/>
          </a:prstGeom>
          <a:noFill/>
        </p:spPr>
        <p:txBody>
          <a:bodyPr wrap="square" rtlCol="0">
            <a:spAutoFit/>
          </a:bodyPr>
          <a:lstStyle/>
          <a:p>
            <a:r>
              <a:rPr lang="en-US" sz="1100" dirty="0"/>
              <a:t>12</a:t>
            </a:r>
          </a:p>
        </p:txBody>
      </p:sp>
    </p:spTree>
    <p:extLst>
      <p:ext uri="{BB962C8B-B14F-4D97-AF65-F5344CB8AC3E}">
        <p14:creationId xmlns:p14="http://schemas.microsoft.com/office/powerpoint/2010/main" val="12484318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9C078E0-D2D1-4178-91E9-AB580CADF787}" type="slidenum">
              <a:rPr lang="en-US" altLang="en-US">
                <a:latin typeface="Arial" panose="020B0604020202020204" pitchFamily="34" charset="0"/>
              </a:rPr>
              <a:pPr/>
              <a:t>170</a:t>
            </a:fld>
            <a:endParaRPr lang="en-US" altLang="en-US">
              <a:latin typeface="Arial" panose="020B0604020202020204" pitchFamily="34" charset="0"/>
            </a:endParaRPr>
          </a:p>
        </p:txBody>
      </p:sp>
      <p:sp>
        <p:nvSpPr>
          <p:cNvPr id="185349" name="Rectangle 2"/>
          <p:cNvSpPr>
            <a:spLocks noGrp="1" noChangeArrowheads="1"/>
          </p:cNvSpPr>
          <p:nvPr>
            <p:ph type="title"/>
          </p:nvPr>
        </p:nvSpPr>
        <p:spPr/>
        <p:txBody>
          <a:bodyPr/>
          <a:lstStyle/>
          <a:p>
            <a:r>
              <a:rPr lang="en-US" altLang="en-US"/>
              <a:t>Stage 3</a:t>
            </a:r>
          </a:p>
        </p:txBody>
      </p:sp>
      <p:sp>
        <p:nvSpPr>
          <p:cNvPr id="185350" name="Rectangle 3"/>
          <p:cNvSpPr>
            <a:spLocks noGrp="1" noChangeArrowheads="1"/>
          </p:cNvSpPr>
          <p:nvPr>
            <p:ph type="body" idx="1"/>
          </p:nvPr>
        </p:nvSpPr>
        <p:spPr/>
        <p:txBody>
          <a:bodyPr/>
          <a:lstStyle/>
          <a:p>
            <a:pPr>
              <a:lnSpc>
                <a:spcPct val="90000"/>
              </a:lnSpc>
            </a:pPr>
            <a:r>
              <a:rPr lang="en-US" altLang="en-US" dirty="0"/>
              <a:t>Fixed components include:</a:t>
            </a:r>
          </a:p>
          <a:p>
            <a:pPr lvl="1">
              <a:lnSpc>
                <a:spcPct val="90000"/>
              </a:lnSpc>
            </a:pPr>
            <a:r>
              <a:rPr lang="en-US" altLang="en-US" dirty="0"/>
              <a:t>One level-1 variable</a:t>
            </a:r>
          </a:p>
          <a:p>
            <a:pPr lvl="2">
              <a:lnSpc>
                <a:spcPct val="90000"/>
              </a:lnSpc>
            </a:pPr>
            <a:r>
              <a:rPr lang="en-US" altLang="en-US" dirty="0"/>
              <a:t>Leadership Consideration</a:t>
            </a:r>
          </a:p>
          <a:p>
            <a:pPr lvl="1">
              <a:lnSpc>
                <a:spcPct val="90000"/>
              </a:lnSpc>
            </a:pPr>
            <a:r>
              <a:rPr lang="en-US" altLang="en-US" dirty="0"/>
              <a:t>One level-2 variable</a:t>
            </a:r>
          </a:p>
          <a:p>
            <a:pPr lvl="2">
              <a:lnSpc>
                <a:spcPct val="90000"/>
              </a:lnSpc>
            </a:pPr>
            <a:r>
              <a:rPr lang="en-US" altLang="en-US" dirty="0"/>
              <a:t>Group Average Work Hours</a:t>
            </a:r>
          </a:p>
          <a:p>
            <a:pPr>
              <a:lnSpc>
                <a:spcPct val="90000"/>
              </a:lnSpc>
            </a:pPr>
            <a:endParaRPr lang="en-US" altLang="en-US" dirty="0"/>
          </a:p>
          <a:p>
            <a:pPr>
              <a:lnSpc>
                <a:spcPct val="90000"/>
              </a:lnSpc>
            </a:pPr>
            <a:r>
              <a:rPr lang="en-US" altLang="en-US" dirty="0"/>
              <a:t>Random components include:</a:t>
            </a:r>
          </a:p>
          <a:p>
            <a:pPr lvl="1">
              <a:lnSpc>
                <a:spcPct val="90000"/>
              </a:lnSpc>
            </a:pPr>
            <a:r>
              <a:rPr lang="en-US" altLang="en-US" dirty="0"/>
              <a:t>Random intercept and random slope for leadership</a:t>
            </a:r>
          </a:p>
          <a:p>
            <a:pPr>
              <a:lnSpc>
                <a:spcPct val="90000"/>
              </a:lnSpc>
            </a:pPr>
            <a:endParaRPr lang="en-US" altLang="en-US" dirty="0"/>
          </a:p>
          <a:p>
            <a:pPr>
              <a:lnSpc>
                <a:spcPct val="90000"/>
              </a:lnSpc>
            </a:pPr>
            <a:r>
              <a:rPr lang="en-US" altLang="en-US" dirty="0"/>
              <a:t>R notation</a:t>
            </a:r>
          </a:p>
        </p:txBody>
      </p:sp>
      <p:sp>
        <p:nvSpPr>
          <p:cNvPr id="185351" name="Text Box 8"/>
          <p:cNvSpPr txBox="1">
            <a:spLocks noChangeArrowheads="1"/>
          </p:cNvSpPr>
          <p:nvPr/>
        </p:nvSpPr>
        <p:spPr bwMode="auto">
          <a:xfrm>
            <a:off x="1610009" y="5452546"/>
            <a:ext cx="8950816"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Model&lt;-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WBEING~LEAD+G.HRS,random</a:t>
            </a:r>
            <a:r>
              <a:rPr lang="en-US" altLang="en-US" sz="1800" dirty="0">
                <a:latin typeface="Courier New" panose="02070309020205020404" pitchFamily="49" charset="0"/>
              </a:rPr>
              <a:t>=~1+LEAD|GRP, data=tbh1996)</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pPr>
              <a:defRPr/>
            </a:pPr>
            <a:r>
              <a:rPr lang="en-US"/>
              <a:t>Bliese Slides</a:t>
            </a:r>
          </a:p>
        </p:txBody>
      </p:sp>
      <p:sp>
        <p:nvSpPr>
          <p:cNvPr id="9"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CE747613-C372-4A48-A801-40F0490CBF41}" type="slidenum">
              <a:rPr lang="en-US" altLang="en-US">
                <a:latin typeface="Arial" panose="020B0604020202020204" pitchFamily="34" charset="0"/>
              </a:rPr>
              <a:pPr/>
              <a:t>171</a:t>
            </a:fld>
            <a:endParaRPr lang="en-US" altLang="en-US">
              <a:latin typeface="Arial" panose="020B0604020202020204" pitchFamily="34" charset="0"/>
            </a:endParaRPr>
          </a:p>
        </p:txBody>
      </p:sp>
      <p:sp>
        <p:nvSpPr>
          <p:cNvPr id="186373" name="Text Box 6"/>
          <p:cNvSpPr txBox="1">
            <a:spLocks noChangeArrowheads="1"/>
          </p:cNvSpPr>
          <p:nvPr/>
        </p:nvSpPr>
        <p:spPr bwMode="auto">
          <a:xfrm>
            <a:off x="3089276" y="3556917"/>
            <a:ext cx="5921375" cy="17526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VarCorr(Model)</a:t>
            </a:r>
          </a:p>
          <a:p>
            <a:pPr>
              <a:spcBef>
                <a:spcPct val="0"/>
              </a:spcBef>
              <a:buFontTx/>
              <a:buNone/>
            </a:pPr>
            <a:r>
              <a:rPr lang="en-US" altLang="en-US" sz="1800">
                <a:latin typeface="Courier New" panose="02070309020205020404" pitchFamily="49" charset="0"/>
              </a:rPr>
              <a:t>GRP = pdLogChol(1 + LEAD) </a:t>
            </a:r>
          </a:p>
          <a:p>
            <a:pPr>
              <a:spcBef>
                <a:spcPct val="0"/>
              </a:spcBef>
              <a:buFontTx/>
              <a:buNone/>
            </a:pPr>
            <a:r>
              <a:rPr lang="en-US" altLang="en-US" sz="1800">
                <a:latin typeface="Courier New" panose="02070309020205020404" pitchFamily="49" charset="0"/>
              </a:rPr>
              <a:t>            Variance   StdDev     Corr  </a:t>
            </a:r>
          </a:p>
          <a:p>
            <a:pPr>
              <a:spcBef>
                <a:spcPct val="0"/>
              </a:spcBef>
              <a:buFontTx/>
              <a:buNone/>
            </a:pPr>
            <a:r>
              <a:rPr lang="en-US" altLang="en-US" sz="1800">
                <a:latin typeface="Courier New" panose="02070309020205020404" pitchFamily="49" charset="0"/>
              </a:rPr>
              <a:t>(Intercept) 0.05802495 0.24088369 (Intr)</a:t>
            </a:r>
          </a:p>
          <a:p>
            <a:pPr>
              <a:spcBef>
                <a:spcPct val="0"/>
              </a:spcBef>
              <a:buFontTx/>
              <a:buNone/>
            </a:pPr>
            <a:r>
              <a:rPr lang="en-US" altLang="en-US" sz="1800">
                <a:latin typeface="Courier New" panose="02070309020205020404" pitchFamily="49" charset="0"/>
              </a:rPr>
              <a:t>LEAD        0.00309009 0.05558858 -0.886</a:t>
            </a:r>
          </a:p>
          <a:p>
            <a:pPr>
              <a:spcBef>
                <a:spcPct val="0"/>
              </a:spcBef>
              <a:buFontTx/>
              <a:buNone/>
            </a:pPr>
            <a:r>
              <a:rPr lang="en-US" altLang="en-US" sz="1800">
                <a:latin typeface="Courier New" panose="02070309020205020404" pitchFamily="49" charset="0"/>
              </a:rPr>
              <a:t>Residual    0.62792718 0.79241856</a:t>
            </a:r>
          </a:p>
        </p:txBody>
      </p:sp>
      <p:sp>
        <p:nvSpPr>
          <p:cNvPr id="186374" name="Rectangle 4"/>
          <p:cNvSpPr>
            <a:spLocks noChangeArrowheads="1"/>
          </p:cNvSpPr>
          <p:nvPr/>
        </p:nvSpPr>
        <p:spPr bwMode="auto">
          <a:xfrm>
            <a:off x="4605339" y="4446589"/>
            <a:ext cx="1704975" cy="269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FFCC99">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sz="1800">
              <a:latin typeface="Times New Roman" panose="02020603050405020304" pitchFamily="18" charset="0"/>
            </a:endParaRPr>
          </a:p>
        </p:txBody>
      </p:sp>
      <p:sp>
        <p:nvSpPr>
          <p:cNvPr id="186375" name="Rectangle 2"/>
          <p:cNvSpPr>
            <a:spLocks noGrp="1" noChangeArrowheads="1"/>
          </p:cNvSpPr>
          <p:nvPr>
            <p:ph type="title"/>
          </p:nvPr>
        </p:nvSpPr>
        <p:spPr/>
        <p:txBody>
          <a:bodyPr/>
          <a:lstStyle/>
          <a:p>
            <a:r>
              <a:rPr lang="en-US" altLang="en-US"/>
              <a:t>Stage 3</a:t>
            </a:r>
          </a:p>
        </p:txBody>
      </p:sp>
      <p:sp>
        <p:nvSpPr>
          <p:cNvPr id="186376" name="Rectangle 3"/>
          <p:cNvSpPr>
            <a:spLocks noGrp="1" noChangeArrowheads="1"/>
          </p:cNvSpPr>
          <p:nvPr>
            <p:ph type="body" idx="1"/>
          </p:nvPr>
        </p:nvSpPr>
        <p:spPr/>
        <p:txBody>
          <a:bodyPr/>
          <a:lstStyle/>
          <a:p>
            <a:r>
              <a:rPr lang="en-US" altLang="en-US"/>
              <a:t>Random Slope Model:</a:t>
            </a:r>
          </a:p>
          <a:p>
            <a:endParaRPr lang="en-US" altLang="en-US"/>
          </a:p>
          <a:p>
            <a:endParaRPr lang="en-US" altLang="en-US" sz="1800">
              <a:latin typeface="Courier New" panose="02070309020205020404" pitchFamily="49" charset="0"/>
            </a:endParaRPr>
          </a:p>
          <a:p>
            <a:endParaRPr lang="en-US" altLang="en-US" sz="1800">
              <a:latin typeface="Courier New" panose="02070309020205020404" pitchFamily="49" charset="0"/>
            </a:endParaRPr>
          </a:p>
          <a:p>
            <a:pPr>
              <a:lnSpc>
                <a:spcPct val="90000"/>
              </a:lnSpc>
            </a:pPr>
            <a:r>
              <a:rPr lang="en-US" altLang="en-US"/>
              <a:t>Look at Model variance components</a:t>
            </a:r>
          </a:p>
        </p:txBody>
      </p:sp>
      <p:sp>
        <p:nvSpPr>
          <p:cNvPr id="186377" name="Text Box 5"/>
          <p:cNvSpPr txBox="1">
            <a:spLocks noChangeArrowheads="1"/>
          </p:cNvSpPr>
          <p:nvPr/>
        </p:nvSpPr>
        <p:spPr bwMode="auto">
          <a:xfrm>
            <a:off x="2498726" y="2147217"/>
            <a:ext cx="7129463" cy="6540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Model&lt;-lme(WBEING~LEAD+G.HRS,random=~1+LEAD|GRP,</a:t>
            </a:r>
          </a:p>
          <a:p>
            <a:pPr lvl="1">
              <a:spcBef>
                <a:spcPct val="0"/>
              </a:spcBef>
              <a:buFontTx/>
              <a:buNone/>
            </a:pPr>
            <a:r>
              <a:rPr lang="en-US" altLang="en-US" sz="1800">
                <a:latin typeface="Courier New" panose="02070309020205020404" pitchFamily="49" charset="0"/>
              </a:rPr>
              <a:t>data=tbh1996)</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DDF1030-35EE-4836-9068-2C82B41CDD15}" type="slidenum">
              <a:rPr lang="en-US" altLang="en-US">
                <a:latin typeface="Arial" panose="020B0604020202020204" pitchFamily="34" charset="0"/>
              </a:rPr>
              <a:pPr/>
              <a:t>172</a:t>
            </a:fld>
            <a:endParaRPr lang="en-US" altLang="en-US">
              <a:latin typeface="Arial" panose="020B0604020202020204" pitchFamily="34" charset="0"/>
            </a:endParaRPr>
          </a:p>
        </p:txBody>
      </p:sp>
      <p:sp>
        <p:nvSpPr>
          <p:cNvPr id="187397" name="Rectangle 2"/>
          <p:cNvSpPr>
            <a:spLocks noGrp="1" noChangeArrowheads="1"/>
          </p:cNvSpPr>
          <p:nvPr>
            <p:ph type="title"/>
          </p:nvPr>
        </p:nvSpPr>
        <p:spPr/>
        <p:txBody>
          <a:bodyPr/>
          <a:lstStyle/>
          <a:p>
            <a:r>
              <a:rPr lang="en-US" altLang="en-US"/>
              <a:t>Stage 3</a:t>
            </a:r>
          </a:p>
        </p:txBody>
      </p:sp>
      <p:sp>
        <p:nvSpPr>
          <p:cNvPr id="187398" name="Rectangle 3"/>
          <p:cNvSpPr>
            <a:spLocks noGrp="1" noChangeArrowheads="1"/>
          </p:cNvSpPr>
          <p:nvPr>
            <p:ph type="body" idx="1"/>
          </p:nvPr>
        </p:nvSpPr>
        <p:spPr/>
        <p:txBody>
          <a:bodyPr/>
          <a:lstStyle/>
          <a:p>
            <a:r>
              <a:rPr lang="en-US" altLang="en-US" dirty="0"/>
              <a:t>Look for significant slope variation by contrasting two models:  one with a random IV-DV slope, and the other with a fixed IV-DV slope</a:t>
            </a:r>
          </a:p>
          <a:p>
            <a:pPr lvl="1"/>
            <a:r>
              <a:rPr lang="en-US" altLang="en-US" dirty="0"/>
              <a:t>Advantage of mixed-effects models over fixed-effects models</a:t>
            </a:r>
          </a:p>
          <a:p>
            <a:endParaRPr lang="en-US" altLang="en-US" dirty="0"/>
          </a:p>
          <a:p>
            <a:r>
              <a:rPr lang="en-US" altLang="en-US" dirty="0"/>
              <a:t>Example:</a:t>
            </a:r>
            <a:endParaRPr lang="en-US" altLang="en-US" sz="2000" dirty="0">
              <a:latin typeface="Courier New" panose="02070309020205020404" pitchFamily="49" charset="0"/>
            </a:endParaRPr>
          </a:p>
        </p:txBody>
      </p:sp>
      <p:sp>
        <p:nvSpPr>
          <p:cNvPr id="187399" name="Text Box 4"/>
          <p:cNvSpPr txBox="1">
            <a:spLocks noChangeArrowheads="1"/>
          </p:cNvSpPr>
          <p:nvPr/>
        </p:nvSpPr>
        <p:spPr bwMode="auto">
          <a:xfrm>
            <a:off x="2470150" y="3400205"/>
            <a:ext cx="7308850" cy="25860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Model.int&lt;-</a:t>
            </a:r>
            <a:r>
              <a:rPr lang="en-US" altLang="en-US" sz="1800" dirty="0" err="1">
                <a:latin typeface="Courier New" panose="02070309020205020404" pitchFamily="49" charset="0"/>
              </a:rPr>
              <a:t>lme</a:t>
            </a:r>
            <a:r>
              <a:rPr lang="en-US" altLang="en-US" sz="1800" dirty="0">
                <a:latin typeface="Courier New" panose="02070309020205020404" pitchFamily="49" charset="0"/>
              </a:rPr>
              <a:t>(WBEING~LEAD+G.HRS,</a:t>
            </a:r>
          </a:p>
          <a:p>
            <a:pPr>
              <a:spcBef>
                <a:spcPct val="0"/>
              </a:spcBef>
              <a:buFontTx/>
              <a:buNone/>
            </a:pPr>
            <a:r>
              <a:rPr lang="en-US" altLang="en-US" sz="1800" dirty="0">
                <a:latin typeface="Courier New" panose="02070309020205020404" pitchFamily="49" charset="0"/>
              </a:rPr>
              <a:t>+ random=~1|GRP,data=tbh1996)</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Model&lt;-update(</a:t>
            </a:r>
            <a:r>
              <a:rPr lang="en-US" altLang="en-US" sz="1800" dirty="0" err="1">
                <a:latin typeface="Courier New" panose="02070309020205020404" pitchFamily="49" charset="0"/>
              </a:rPr>
              <a:t>Model.int,random</a:t>
            </a:r>
            <a:r>
              <a:rPr lang="en-US" altLang="en-US" sz="1800" dirty="0">
                <a:latin typeface="Courier New" panose="02070309020205020404" pitchFamily="49" charset="0"/>
              </a:rPr>
              <a:t>=~1+LEAD|GRP)</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anova</a:t>
            </a:r>
            <a:r>
              <a:rPr lang="en-US" altLang="en-US" sz="1800" dirty="0">
                <a:latin typeface="Courier New" panose="02070309020205020404" pitchFamily="49" charset="0"/>
              </a:rPr>
              <a:t>(Model.int, Model)</a:t>
            </a:r>
          </a:p>
          <a:p>
            <a:pPr>
              <a:spcBef>
                <a:spcPct val="0"/>
              </a:spcBef>
              <a:buFontTx/>
              <a:buNone/>
            </a:pPr>
            <a:r>
              <a:rPr lang="en-US" altLang="en-US" sz="1800" dirty="0">
                <a:latin typeface="Courier New" panose="02070309020205020404" pitchFamily="49" charset="0"/>
              </a:rPr>
              <a:t>        Model </a:t>
            </a:r>
            <a:r>
              <a:rPr lang="en-US" altLang="en-US" sz="1800" dirty="0" err="1">
                <a:latin typeface="Courier New" panose="02070309020205020404" pitchFamily="49" charset="0"/>
              </a:rPr>
              <a:t>df</a:t>
            </a:r>
            <a:r>
              <a:rPr lang="en-US" altLang="en-US" sz="1800" dirty="0">
                <a:latin typeface="Courier New" panose="02070309020205020404" pitchFamily="49" charset="0"/>
              </a:rPr>
              <a:t>    </a:t>
            </a:r>
            <a:r>
              <a:rPr lang="en-US" altLang="en-US" sz="1800" dirty="0" err="1">
                <a:latin typeface="Courier New" panose="02070309020205020404" pitchFamily="49" charset="0"/>
              </a:rPr>
              <a:t>logLik</a:t>
            </a:r>
            <a:r>
              <a:rPr lang="en-US" altLang="en-US" sz="1800" dirty="0">
                <a:latin typeface="Courier New" panose="02070309020205020404" pitchFamily="49" charset="0"/>
              </a:rPr>
              <a:t>   Test   </a:t>
            </a:r>
            <a:r>
              <a:rPr lang="en-US" altLang="en-US" sz="1800" dirty="0" err="1">
                <a:latin typeface="Courier New" panose="02070309020205020404" pitchFamily="49" charset="0"/>
              </a:rPr>
              <a:t>L.Ratio</a:t>
            </a:r>
            <a:r>
              <a:rPr lang="en-US" altLang="en-US" sz="1800" dirty="0">
                <a:latin typeface="Courier New" panose="02070309020205020404" pitchFamily="49" charset="0"/>
              </a:rPr>
              <a:t> p-value</a:t>
            </a:r>
          </a:p>
          <a:p>
            <a:pPr>
              <a:spcBef>
                <a:spcPct val="0"/>
              </a:spcBef>
              <a:buFontTx/>
              <a:buNone/>
            </a:pPr>
            <a:r>
              <a:rPr lang="en-US" altLang="en-US" sz="1800" dirty="0">
                <a:latin typeface="Courier New" panose="02070309020205020404" pitchFamily="49" charset="0"/>
              </a:rPr>
              <a:t>Model.int   1  5 -1895.895                         </a:t>
            </a:r>
          </a:p>
          <a:p>
            <a:pPr>
              <a:spcBef>
                <a:spcPct val="0"/>
              </a:spcBef>
              <a:buFontTx/>
              <a:buNone/>
            </a:pPr>
            <a:r>
              <a:rPr lang="en-US" altLang="en-US" sz="1800" dirty="0">
                <a:latin typeface="Courier New" panose="02070309020205020404" pitchFamily="49" charset="0"/>
              </a:rPr>
              <a:t>Model       2  7 -1895.454 1 vs 2 0.8806822  0.6438</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t>Bliese Slides</a:t>
            </a:r>
          </a:p>
        </p:txBody>
      </p:sp>
      <p:sp>
        <p:nvSpPr>
          <p:cNvPr id="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ACC448C-363E-4C36-B7A4-EC400CDEA5A5}" type="slidenum">
              <a:rPr lang="en-US" altLang="en-US">
                <a:latin typeface="Arial" panose="020B0604020202020204" pitchFamily="34" charset="0"/>
              </a:rPr>
              <a:pPr/>
              <a:t>173</a:t>
            </a:fld>
            <a:endParaRPr lang="en-US" altLang="en-US">
              <a:latin typeface="Arial" panose="020B0604020202020204" pitchFamily="34" charset="0"/>
            </a:endParaRPr>
          </a:p>
        </p:txBody>
      </p:sp>
      <p:sp>
        <p:nvSpPr>
          <p:cNvPr id="188421" name="Rectangle 2"/>
          <p:cNvSpPr>
            <a:spLocks noGrp="1" noChangeArrowheads="1"/>
          </p:cNvSpPr>
          <p:nvPr>
            <p:ph type="title"/>
          </p:nvPr>
        </p:nvSpPr>
        <p:spPr/>
        <p:txBody>
          <a:bodyPr/>
          <a:lstStyle/>
          <a:p>
            <a:r>
              <a:rPr lang="en-US" altLang="en-US"/>
              <a:t>Stage 3</a:t>
            </a:r>
          </a:p>
        </p:txBody>
      </p:sp>
      <p:sp>
        <p:nvSpPr>
          <p:cNvPr id="188422" name="Rectangle 3"/>
          <p:cNvSpPr>
            <a:spLocks noGrp="1" noChangeArrowheads="1"/>
          </p:cNvSpPr>
          <p:nvPr>
            <p:ph type="body" idx="1"/>
          </p:nvPr>
        </p:nvSpPr>
        <p:spPr/>
        <p:txBody>
          <a:bodyPr/>
          <a:lstStyle/>
          <a:p>
            <a:r>
              <a:rPr lang="en-US" altLang="en-US">
                <a:solidFill>
                  <a:srgbClr val="000000"/>
                </a:solidFill>
              </a:rPr>
              <a:t>Graphic representation of the log-likelihood test</a:t>
            </a:r>
            <a:endParaRPr lang="en-US" altLang="en-US">
              <a:solidFill>
                <a:srgbClr val="000000"/>
              </a:solidFill>
              <a:latin typeface="Courier New" panose="02070309020205020404" pitchFamily="49" charset="0"/>
            </a:endParaRPr>
          </a:p>
        </p:txBody>
      </p:sp>
      <p:sp>
        <p:nvSpPr>
          <p:cNvPr id="188423" name="Text Box 6"/>
          <p:cNvSpPr txBox="1">
            <a:spLocks noChangeArrowheads="1"/>
          </p:cNvSpPr>
          <p:nvPr/>
        </p:nvSpPr>
        <p:spPr bwMode="auto">
          <a:xfrm>
            <a:off x="3267076" y="2060576"/>
            <a:ext cx="1527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t>Fixed Slope</a:t>
            </a:r>
          </a:p>
        </p:txBody>
      </p:sp>
      <p:sp>
        <p:nvSpPr>
          <p:cNvPr id="188424" name="Text Box 7"/>
          <p:cNvSpPr txBox="1">
            <a:spLocks noChangeArrowheads="1"/>
          </p:cNvSpPr>
          <p:nvPr/>
        </p:nvSpPr>
        <p:spPr bwMode="auto">
          <a:xfrm>
            <a:off x="7115176" y="2060576"/>
            <a:ext cx="1865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t>Random Slope</a:t>
            </a:r>
          </a:p>
        </p:txBody>
      </p:sp>
      <p:pic>
        <p:nvPicPr>
          <p:cNvPr id="18842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289" y="2157413"/>
            <a:ext cx="3749675"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42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6" y="2141538"/>
            <a:ext cx="3736975" cy="373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C22A9EFE-9154-49AA-845F-5BCBF07A0795}" type="slidenum">
              <a:rPr lang="en-US" altLang="en-US">
                <a:latin typeface="Arial" panose="020B0604020202020204" pitchFamily="34" charset="0"/>
              </a:rPr>
              <a:pPr/>
              <a:t>174</a:t>
            </a:fld>
            <a:endParaRPr lang="en-US" altLang="en-US">
              <a:latin typeface="Arial" panose="020B0604020202020204" pitchFamily="34" charset="0"/>
            </a:endParaRPr>
          </a:p>
        </p:txBody>
      </p:sp>
      <p:sp>
        <p:nvSpPr>
          <p:cNvPr id="189445" name="Rectangle 3"/>
          <p:cNvSpPr>
            <a:spLocks noGrp="1" noChangeArrowheads="1"/>
          </p:cNvSpPr>
          <p:nvPr>
            <p:ph type="title"/>
          </p:nvPr>
        </p:nvSpPr>
        <p:spPr/>
        <p:txBody>
          <a:bodyPr/>
          <a:lstStyle/>
          <a:p>
            <a:r>
              <a:rPr lang="en-US" altLang="en-US"/>
              <a:t>Stage 3</a:t>
            </a:r>
          </a:p>
        </p:txBody>
      </p:sp>
      <p:sp>
        <p:nvSpPr>
          <p:cNvPr id="189446" name="Rectangle 4"/>
          <p:cNvSpPr>
            <a:spLocks noGrp="1" noChangeArrowheads="1"/>
          </p:cNvSpPr>
          <p:nvPr>
            <p:ph type="body" idx="1"/>
          </p:nvPr>
        </p:nvSpPr>
        <p:spPr/>
        <p:txBody>
          <a:bodyPr/>
          <a:lstStyle/>
          <a:p>
            <a:r>
              <a:rPr lang="en-US" altLang="en-US" dirty="0"/>
              <a:t>Implies that the model without the random slope fits the data just as well as the model with the random slope (no significant slope variation)</a:t>
            </a:r>
          </a:p>
          <a:p>
            <a:endParaRPr lang="en-US" altLang="en-US" u="sng" dirty="0"/>
          </a:p>
          <a:p>
            <a:r>
              <a:rPr lang="en-US" altLang="en-US" u="sng" dirty="0"/>
              <a:t>However</a:t>
            </a:r>
            <a:r>
              <a:rPr lang="en-US" altLang="en-US" dirty="0"/>
              <a:t>, one may test for cross-level interactions </a:t>
            </a:r>
            <a:r>
              <a:rPr lang="en-US" altLang="en-US" u="sng" dirty="0"/>
              <a:t>even if slopes do not</a:t>
            </a:r>
            <a:r>
              <a:rPr lang="en-US" altLang="en-US" dirty="0"/>
              <a:t> significantly vary if one has a good theoretical reason (</a:t>
            </a:r>
            <a:r>
              <a:rPr lang="en-US" altLang="en-US" dirty="0" err="1"/>
              <a:t>Snijders</a:t>
            </a:r>
            <a:r>
              <a:rPr lang="en-US" altLang="en-US" dirty="0"/>
              <a:t> &amp; Bosker, 1999).</a:t>
            </a:r>
          </a:p>
          <a:p>
            <a:endParaRPr lang="en-US" altLang="en-US" dirty="0"/>
          </a:p>
          <a:p>
            <a:r>
              <a:rPr lang="en-US" altLang="en-US" dirty="0"/>
              <a:t>Likelihood test also tends to be conservative</a:t>
            </a:r>
          </a:p>
          <a:p>
            <a:pPr lvl="1"/>
            <a:r>
              <a:rPr lang="en-US" altLang="en-US" dirty="0"/>
              <a:t>Best balance between power and Type I errors achieved using a one-tailed test (</a:t>
            </a:r>
            <a:r>
              <a:rPr lang="en-US" altLang="en-US" dirty="0" err="1"/>
              <a:t>LaHuis</a:t>
            </a:r>
            <a:r>
              <a:rPr lang="en-US" altLang="en-US" dirty="0"/>
              <a:t> &amp; Ferguson, 2009)</a:t>
            </a:r>
          </a:p>
          <a:p>
            <a:pPr lvl="2"/>
            <a:r>
              <a:rPr lang="en-US" altLang="en-US" dirty="0"/>
              <a:t>Interpret a p-value of .10 as .05</a:t>
            </a:r>
          </a:p>
          <a:p>
            <a:endParaRPr lang="en-US" alt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D39F8C93-F482-48D9-98A3-45FD0924CEE2}" type="slidenum">
              <a:rPr lang="en-US" altLang="en-US">
                <a:latin typeface="Arial" panose="020B0604020202020204" pitchFamily="34" charset="0"/>
              </a:rPr>
              <a:pPr/>
              <a:t>175</a:t>
            </a:fld>
            <a:endParaRPr lang="en-US" altLang="en-US">
              <a:latin typeface="Arial" panose="020B0604020202020204" pitchFamily="34" charset="0"/>
            </a:endParaRPr>
          </a:p>
        </p:txBody>
      </p:sp>
      <p:sp>
        <p:nvSpPr>
          <p:cNvPr id="190469" name="Rectangle 2"/>
          <p:cNvSpPr>
            <a:spLocks noGrp="1" noChangeArrowheads="1"/>
          </p:cNvSpPr>
          <p:nvPr>
            <p:ph type="title"/>
          </p:nvPr>
        </p:nvSpPr>
        <p:spPr/>
        <p:txBody>
          <a:bodyPr/>
          <a:lstStyle/>
          <a:p>
            <a:r>
              <a:rPr lang="en-US" altLang="en-US"/>
              <a:t>Stage 3</a:t>
            </a:r>
          </a:p>
        </p:txBody>
      </p:sp>
      <p:sp>
        <p:nvSpPr>
          <p:cNvPr id="190470" name="Rectangle 3"/>
          <p:cNvSpPr>
            <a:spLocks noGrp="1" noChangeArrowheads="1"/>
          </p:cNvSpPr>
          <p:nvPr>
            <p:ph type="body" idx="1"/>
          </p:nvPr>
        </p:nvSpPr>
        <p:spPr/>
        <p:txBody>
          <a:bodyPr/>
          <a:lstStyle/>
          <a:p>
            <a:r>
              <a:rPr lang="en-US" altLang="en-US"/>
              <a:t>Because we have a theory, we will test the cross-level hypothesis.</a:t>
            </a:r>
          </a:p>
          <a:p>
            <a:pPr lvl="1">
              <a:buFontTx/>
              <a:buNone/>
            </a:pPr>
            <a:endParaRPr lang="en-US" altLang="en-US" i="1" baseline="-25000">
              <a:solidFill>
                <a:srgbClr val="000000"/>
              </a:solidFill>
            </a:endParaRPr>
          </a:p>
          <a:p>
            <a:pPr>
              <a:spcBef>
                <a:spcPts val="600"/>
              </a:spcBef>
            </a:pPr>
            <a:r>
              <a:rPr lang="en-US" altLang="en-US">
                <a:solidFill>
                  <a:srgbClr val="000000"/>
                </a:solidFill>
              </a:rPr>
              <a:t>R Notation</a:t>
            </a:r>
          </a:p>
          <a:p>
            <a:pPr lvl="1">
              <a:spcBef>
                <a:spcPts val="600"/>
              </a:spcBef>
              <a:buNone/>
            </a:pPr>
            <a:endParaRPr lang="en-US" altLang="en-US" baseline="-25000">
              <a:solidFill>
                <a:srgbClr val="000000"/>
              </a:solidFill>
            </a:endParaRPr>
          </a:p>
        </p:txBody>
      </p:sp>
      <p:sp>
        <p:nvSpPr>
          <p:cNvPr id="190471" name="Text Box 4"/>
          <p:cNvSpPr txBox="1">
            <a:spLocks noChangeArrowheads="1"/>
          </p:cNvSpPr>
          <p:nvPr/>
        </p:nvSpPr>
        <p:spPr bwMode="auto">
          <a:xfrm>
            <a:off x="2574926" y="2924175"/>
            <a:ext cx="6861175" cy="6540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Final.Model&lt;-lme(WBEING~LEAD+G.HRS+LEAD*G.HRS,</a:t>
            </a:r>
          </a:p>
          <a:p>
            <a:pPr>
              <a:spcBef>
                <a:spcPct val="0"/>
              </a:spcBef>
              <a:buFontTx/>
              <a:buNone/>
            </a:pPr>
            <a:r>
              <a:rPr lang="en-US" altLang="en-US" sz="1800">
                <a:latin typeface="Courier New" panose="02070309020205020404" pitchFamily="49" charset="0"/>
              </a:rPr>
              <a:t>  random=~LEAD|GRP,data=tbh1996)</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D34A5AA0-43F9-4574-8C78-8F434C55DEAC}" type="slidenum">
              <a:rPr lang="en-US" altLang="en-US">
                <a:latin typeface="Arial" panose="020B0604020202020204" pitchFamily="34" charset="0"/>
              </a:rPr>
              <a:pPr/>
              <a:t>176</a:t>
            </a:fld>
            <a:endParaRPr lang="en-US" altLang="en-US">
              <a:latin typeface="Arial" panose="020B0604020202020204" pitchFamily="34" charset="0"/>
            </a:endParaRPr>
          </a:p>
        </p:txBody>
      </p:sp>
      <p:sp>
        <p:nvSpPr>
          <p:cNvPr id="191493" name="Rectangle 5"/>
          <p:cNvSpPr>
            <a:spLocks noGrp="1" noChangeArrowheads="1"/>
          </p:cNvSpPr>
          <p:nvPr>
            <p:ph type="title"/>
          </p:nvPr>
        </p:nvSpPr>
        <p:spPr/>
        <p:txBody>
          <a:bodyPr/>
          <a:lstStyle/>
          <a:p>
            <a:r>
              <a:rPr lang="en-US" altLang="en-US"/>
              <a:t>Stage 3</a:t>
            </a:r>
          </a:p>
        </p:txBody>
      </p:sp>
      <p:sp>
        <p:nvSpPr>
          <p:cNvPr id="191494" name="Rectangle 6"/>
          <p:cNvSpPr>
            <a:spLocks noGrp="1" noChangeArrowheads="1"/>
          </p:cNvSpPr>
          <p:nvPr>
            <p:ph type="body" idx="1"/>
          </p:nvPr>
        </p:nvSpPr>
        <p:spPr/>
        <p:txBody>
          <a:bodyPr/>
          <a:lstStyle/>
          <a:p>
            <a:r>
              <a:rPr lang="en-US" altLang="en-US"/>
              <a:t>Look at fixed effects in the final model:</a:t>
            </a:r>
          </a:p>
          <a:p>
            <a:pPr lvl="1"/>
            <a:r>
              <a:rPr lang="en-US" altLang="en-US"/>
              <a:t>There is no evidence of a significant cross-level interaction.</a:t>
            </a:r>
          </a:p>
        </p:txBody>
      </p:sp>
      <p:sp>
        <p:nvSpPr>
          <p:cNvPr id="191495" name="Text Box 4"/>
          <p:cNvSpPr txBox="1">
            <a:spLocks noChangeArrowheads="1"/>
          </p:cNvSpPr>
          <p:nvPr/>
        </p:nvSpPr>
        <p:spPr bwMode="auto">
          <a:xfrm>
            <a:off x="2618317" y="2370383"/>
            <a:ext cx="6934200" cy="17526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Final.Model</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=3)</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0.826     1.442 1555   0.572   0.567</a:t>
            </a:r>
          </a:p>
          <a:p>
            <a:pPr>
              <a:spcBef>
                <a:spcPct val="0"/>
              </a:spcBef>
              <a:buFontTx/>
              <a:buNone/>
            </a:pPr>
            <a:r>
              <a:rPr lang="en-US" altLang="en-US" sz="1800" dirty="0">
                <a:latin typeface="Courier New" panose="02070309020205020404" pitchFamily="49" charset="0"/>
              </a:rPr>
              <a:t>LEAD         0.898     0.433 1555   2.073   0.038</a:t>
            </a:r>
          </a:p>
          <a:p>
            <a:pPr>
              <a:spcBef>
                <a:spcPct val="0"/>
              </a:spcBef>
              <a:buFontTx/>
              <a:buNone/>
            </a:pPr>
            <a:r>
              <a:rPr lang="en-US" altLang="en-US" sz="1800" dirty="0">
                <a:latin typeface="Courier New" panose="02070309020205020404" pitchFamily="49" charset="0"/>
              </a:rPr>
              <a:t>G.HRS        0.049     0.125   23   0.394   0.697</a:t>
            </a:r>
          </a:p>
          <a:p>
            <a:pPr>
              <a:spcBef>
                <a:spcPct val="0"/>
              </a:spcBef>
              <a:buFontTx/>
              <a:buNone/>
            </a:pPr>
            <a:r>
              <a:rPr lang="en-US" altLang="en-US" sz="1800" dirty="0">
                <a:latin typeface="Courier New" panose="02070309020205020404" pitchFamily="49" charset="0"/>
              </a:rPr>
              <a:t>LEAD:G.HRS  -0.036     0.038 1555  -0.951   0.342</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t>Bliese Slides</a:t>
            </a:r>
          </a:p>
        </p:txBody>
      </p:sp>
      <p:sp>
        <p:nvSpPr>
          <p:cNvPr id="10"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4F818CD-107E-49EF-B146-6C7C1329BF71}" type="slidenum">
              <a:rPr lang="en-US" altLang="en-US">
                <a:latin typeface="Arial" panose="020B0604020202020204" pitchFamily="34" charset="0"/>
              </a:rPr>
              <a:pPr/>
              <a:t>177</a:t>
            </a:fld>
            <a:endParaRPr lang="en-US" altLang="en-US">
              <a:latin typeface="Arial" panose="020B0604020202020204" pitchFamily="34" charset="0"/>
            </a:endParaRPr>
          </a:p>
        </p:txBody>
      </p:sp>
      <p:sp>
        <p:nvSpPr>
          <p:cNvPr id="192517" name="Rectangle 2"/>
          <p:cNvSpPr>
            <a:spLocks noGrp="1" noChangeArrowheads="1"/>
          </p:cNvSpPr>
          <p:nvPr>
            <p:ph type="title"/>
          </p:nvPr>
        </p:nvSpPr>
        <p:spPr/>
        <p:txBody>
          <a:bodyPr/>
          <a:lstStyle/>
          <a:p>
            <a:r>
              <a:rPr lang="en-US" altLang="en-US"/>
              <a:t>Stage 3</a:t>
            </a:r>
          </a:p>
        </p:txBody>
      </p:sp>
      <p:sp>
        <p:nvSpPr>
          <p:cNvPr id="192518" name="Rectangle 3"/>
          <p:cNvSpPr>
            <a:spLocks noGrp="1" noChangeArrowheads="1"/>
          </p:cNvSpPr>
          <p:nvPr>
            <p:ph type="body" idx="1"/>
          </p:nvPr>
        </p:nvSpPr>
        <p:spPr/>
        <p:txBody>
          <a:bodyPr/>
          <a:lstStyle/>
          <a:p>
            <a:r>
              <a:rPr lang="en-US" altLang="en-US">
                <a:solidFill>
                  <a:srgbClr val="000000"/>
                </a:solidFill>
              </a:rPr>
              <a:t>Do the slopes differ by more than chance levels? (full bh1996 sample)</a:t>
            </a:r>
            <a:endParaRPr lang="en-US" altLang="en-US">
              <a:solidFill>
                <a:srgbClr val="000000"/>
              </a:solidFill>
              <a:latin typeface="Courier New" panose="02070309020205020404" pitchFamily="49" charset="0"/>
            </a:endParaRPr>
          </a:p>
        </p:txBody>
      </p:sp>
      <p:sp>
        <p:nvSpPr>
          <p:cNvPr id="192519" name="Text Box 4"/>
          <p:cNvSpPr txBox="1">
            <a:spLocks noChangeArrowheads="1"/>
          </p:cNvSpPr>
          <p:nvPr/>
        </p:nvSpPr>
        <p:spPr bwMode="auto">
          <a:xfrm>
            <a:off x="3267076" y="2166938"/>
            <a:ext cx="164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latin typeface="Times New Roman" panose="02020603050405020304" pitchFamily="18" charset="0"/>
              </a:rPr>
              <a:t>Fixed Slope</a:t>
            </a:r>
          </a:p>
        </p:txBody>
      </p:sp>
      <p:sp>
        <p:nvSpPr>
          <p:cNvPr id="192520" name="Text Box 5"/>
          <p:cNvSpPr txBox="1">
            <a:spLocks noChangeArrowheads="1"/>
          </p:cNvSpPr>
          <p:nvPr/>
        </p:nvSpPr>
        <p:spPr bwMode="auto">
          <a:xfrm>
            <a:off x="7115176" y="2166938"/>
            <a:ext cx="198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latin typeface="Times New Roman" panose="02020603050405020304" pitchFamily="18" charset="0"/>
              </a:rPr>
              <a:t>Random Slope</a:t>
            </a:r>
          </a:p>
        </p:txBody>
      </p:sp>
      <p:pic>
        <p:nvPicPr>
          <p:cNvPr id="1925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2295526"/>
            <a:ext cx="3687762"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3" y="2233614"/>
            <a:ext cx="3744912" cy="374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60B47AB5-D95B-4090-9EAD-81C6607C62F5}" type="slidenum">
              <a:rPr lang="en-US" altLang="en-US">
                <a:latin typeface="Arial" panose="020B0604020202020204" pitchFamily="34" charset="0"/>
              </a:rPr>
              <a:pPr/>
              <a:t>178</a:t>
            </a:fld>
            <a:endParaRPr lang="en-US" altLang="en-US">
              <a:latin typeface="Arial" panose="020B0604020202020204" pitchFamily="34" charset="0"/>
            </a:endParaRPr>
          </a:p>
        </p:txBody>
      </p:sp>
      <p:sp>
        <p:nvSpPr>
          <p:cNvPr id="193541" name="Rectangle 2"/>
          <p:cNvSpPr>
            <a:spLocks noGrp="1" noChangeArrowheads="1"/>
          </p:cNvSpPr>
          <p:nvPr>
            <p:ph type="title"/>
          </p:nvPr>
        </p:nvSpPr>
        <p:spPr/>
        <p:txBody>
          <a:bodyPr/>
          <a:lstStyle/>
          <a:p>
            <a:r>
              <a:rPr lang="en-US" altLang="en-US"/>
              <a:t>Stage 3</a:t>
            </a:r>
          </a:p>
        </p:txBody>
      </p:sp>
      <p:sp>
        <p:nvSpPr>
          <p:cNvPr id="193542" name="Rectangle 3"/>
          <p:cNvSpPr>
            <a:spLocks noGrp="1" noChangeArrowheads="1"/>
          </p:cNvSpPr>
          <p:nvPr>
            <p:ph type="body" idx="1"/>
          </p:nvPr>
        </p:nvSpPr>
        <p:spPr/>
        <p:txBody>
          <a:bodyPr/>
          <a:lstStyle/>
          <a:p>
            <a:r>
              <a:rPr lang="en-US" altLang="en-US"/>
              <a:t>-2 log likelihood test results for full dataset</a:t>
            </a:r>
            <a:endParaRPr lang="en-US" altLang="en-US" sz="2000">
              <a:latin typeface="Courier New" panose="02070309020205020404" pitchFamily="49" charset="0"/>
            </a:endParaRPr>
          </a:p>
        </p:txBody>
      </p:sp>
      <p:sp>
        <p:nvSpPr>
          <p:cNvPr id="193543" name="Text Box 4"/>
          <p:cNvSpPr txBox="1">
            <a:spLocks noChangeArrowheads="1"/>
          </p:cNvSpPr>
          <p:nvPr/>
        </p:nvSpPr>
        <p:spPr bwMode="auto">
          <a:xfrm>
            <a:off x="1680693" y="2088020"/>
            <a:ext cx="9144000"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Model.int&lt;-</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WBEING~LEAD+G.HRS,random</a:t>
            </a:r>
            <a:r>
              <a:rPr lang="en-US" altLang="en-US" sz="1800" dirty="0">
                <a:latin typeface="Courier New" panose="02070309020205020404" pitchFamily="49" charset="0"/>
              </a:rPr>
              <a:t>=~1|GRP,data=bh1996)</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Final.Model</a:t>
            </a:r>
            <a:r>
              <a:rPr lang="en-US" altLang="en-US" sz="1800" dirty="0">
                <a:latin typeface="Courier New" panose="02070309020205020404" pitchFamily="49" charset="0"/>
              </a:rPr>
              <a:t>&lt;-update(</a:t>
            </a:r>
            <a:r>
              <a:rPr lang="en-US" altLang="en-US" sz="1800" dirty="0" err="1">
                <a:latin typeface="Courier New" panose="02070309020205020404" pitchFamily="49" charset="0"/>
              </a:rPr>
              <a:t>Model.int,random</a:t>
            </a:r>
            <a:r>
              <a:rPr lang="en-US" altLang="en-US" sz="1800" dirty="0">
                <a:latin typeface="Courier New" panose="02070309020205020404" pitchFamily="49" charset="0"/>
              </a:rPr>
              <a:t>=~1+LEAD|GRP)</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anova</a:t>
            </a:r>
            <a:r>
              <a:rPr lang="en-US" altLang="en-US" sz="1800" dirty="0">
                <a:latin typeface="Courier New" panose="02070309020205020404" pitchFamily="49" charset="0"/>
              </a:rPr>
              <a:t>(</a:t>
            </a:r>
            <a:r>
              <a:rPr lang="en-US" altLang="en-US" sz="1800" dirty="0" err="1">
                <a:latin typeface="Courier New" panose="02070309020205020404" pitchFamily="49" charset="0"/>
              </a:rPr>
              <a:t>Model.int,Final.Model</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Model df    </a:t>
            </a:r>
            <a:r>
              <a:rPr lang="en-US" altLang="en-US" sz="1800" dirty="0" err="1">
                <a:latin typeface="Courier New" panose="02070309020205020404" pitchFamily="49" charset="0"/>
              </a:rPr>
              <a:t>logLik</a:t>
            </a:r>
            <a:r>
              <a:rPr lang="en-US" altLang="en-US" sz="1800" dirty="0">
                <a:latin typeface="Courier New" panose="02070309020205020404" pitchFamily="49" charset="0"/>
              </a:rPr>
              <a:t>   Test  </a:t>
            </a:r>
            <a:r>
              <a:rPr lang="en-US" altLang="en-US" sz="1800" dirty="0" err="1">
                <a:latin typeface="Courier New" panose="02070309020205020404" pitchFamily="49" charset="0"/>
              </a:rPr>
              <a:t>L.Ratio</a:t>
            </a:r>
            <a:r>
              <a:rPr lang="en-US" altLang="en-US" sz="1800" dirty="0">
                <a:latin typeface="Courier New" panose="02070309020205020404" pitchFamily="49" charset="0"/>
              </a:rPr>
              <a:t> p-value</a:t>
            </a:r>
          </a:p>
          <a:p>
            <a:pPr>
              <a:spcBef>
                <a:spcPct val="0"/>
              </a:spcBef>
              <a:buFontTx/>
              <a:buNone/>
            </a:pPr>
            <a:r>
              <a:rPr lang="en-US" altLang="en-US" sz="1800" dirty="0">
                <a:latin typeface="Courier New" panose="02070309020205020404" pitchFamily="49" charset="0"/>
              </a:rPr>
              <a:t>Model.int     1  5 -8940.753                        </a:t>
            </a:r>
          </a:p>
          <a:p>
            <a:pPr>
              <a:spcBef>
                <a:spcPct val="0"/>
              </a:spcBef>
              <a:buFontTx/>
              <a:buNone/>
            </a:pPr>
            <a:r>
              <a:rPr lang="en-US" altLang="en-US" sz="1800" dirty="0">
                <a:latin typeface="Courier New" panose="02070309020205020404" pitchFamily="49" charset="0"/>
              </a:rPr>
              <a:t>Model         2  7 -8927.055 1 vs 2 27.39587  &lt;.0001</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5" name="Rectangle 2"/>
          <p:cNvSpPr>
            <a:spLocks noGrp="1" noChangeArrowheads="1"/>
          </p:cNvSpPr>
          <p:nvPr>
            <p:ph type="title"/>
          </p:nvPr>
        </p:nvSpPr>
        <p:spPr/>
        <p:txBody>
          <a:bodyPr/>
          <a:lstStyle/>
          <a:p>
            <a:r>
              <a:rPr lang="en-US" altLang="en-US"/>
              <a:t>Stage 3</a:t>
            </a:r>
          </a:p>
        </p:txBody>
      </p:sp>
      <p:sp>
        <p:nvSpPr>
          <p:cNvPr id="3" name="Content Placeholder 2">
            <a:extLst>
              <a:ext uri="{FF2B5EF4-FFF2-40B4-BE49-F238E27FC236}">
                <a16:creationId xmlns:a16="http://schemas.microsoft.com/office/drawing/2014/main" id="{E4BDA34B-45DB-4B0C-BD1D-9C04572236AD}"/>
              </a:ext>
            </a:extLst>
          </p:cNvPr>
          <p:cNvSpPr>
            <a:spLocks noGrp="1"/>
          </p:cNvSpPr>
          <p:nvPr>
            <p:ph idx="1"/>
          </p:nvPr>
        </p:nvSpPr>
        <p:spPr/>
        <p:txBody>
          <a:bodyPr/>
          <a:lstStyle/>
          <a:p>
            <a:r>
              <a:rPr lang="en-US" altLang="en-US" dirty="0"/>
              <a:t>There is a significant interaction, however, if we look at the fixed effect results from the full </a:t>
            </a:r>
            <a:r>
              <a:rPr lang="en-US" altLang="en-US" dirty="0">
                <a:latin typeface="Courier New" panose="02070309020205020404" pitchFamily="49" charset="0"/>
                <a:cs typeface="Courier New" panose="02070309020205020404" pitchFamily="49" charset="0"/>
              </a:rPr>
              <a:t>bh1996</a:t>
            </a:r>
            <a:r>
              <a:rPr lang="en-US" altLang="en-US" dirty="0"/>
              <a:t> data set and accept a very liberal p-value.</a:t>
            </a:r>
          </a:p>
          <a:p>
            <a:endParaRPr lang="en-US" dirty="0"/>
          </a:p>
        </p:txBody>
      </p:sp>
      <p:sp>
        <p:nvSpPr>
          <p:cNvPr id="6" name="Footer Placeholder 3"/>
          <p:cNvSpPr>
            <a:spLocks noGrp="1"/>
          </p:cNvSpPr>
          <p:nvPr>
            <p:ph type="ftr" sz="quarter" idx="11"/>
          </p:nvPr>
        </p:nvSpPr>
        <p:spPr/>
        <p:txBody>
          <a:bodyPr/>
          <a:lstStyle/>
          <a:p>
            <a:r>
              <a:rPr lang="en-US"/>
              <a:t>Bliese Slides</a:t>
            </a:r>
          </a:p>
        </p:txBody>
      </p:sp>
      <p:sp>
        <p:nvSpPr>
          <p:cNvPr id="7"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3FE9956-EA10-4C1C-8C7D-4A1E1F179952}" type="slidenum">
              <a:rPr lang="en-US" altLang="en-US"/>
              <a:pPr/>
              <a:t>179</a:t>
            </a:fld>
            <a:endParaRPr lang="en-US" altLang="en-US"/>
          </a:p>
        </p:txBody>
      </p:sp>
      <p:sp>
        <p:nvSpPr>
          <p:cNvPr id="194567" name="Rectangle 6"/>
          <p:cNvSpPr>
            <a:spLocks noChangeArrowheads="1"/>
          </p:cNvSpPr>
          <p:nvPr/>
        </p:nvSpPr>
        <p:spPr bwMode="auto">
          <a:xfrm>
            <a:off x="2613026" y="2559050"/>
            <a:ext cx="7186613" cy="17526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 &gt; round(summary(Final.Model)$tTable,dig=3)</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3.575     0.728 7281   4.908   0.000</a:t>
            </a:r>
          </a:p>
          <a:p>
            <a:pPr>
              <a:spcBef>
                <a:spcPct val="0"/>
              </a:spcBef>
              <a:buFontTx/>
              <a:buNone/>
            </a:pPr>
            <a:r>
              <a:rPr lang="en-US" altLang="en-US" sz="1800">
                <a:latin typeface="Courier New" panose="02070309020205020404" pitchFamily="49" charset="0"/>
              </a:rPr>
              <a:t>LEAD         0.148     0.218 7281   0.679   0.497</a:t>
            </a:r>
          </a:p>
          <a:p>
            <a:pPr>
              <a:spcBef>
                <a:spcPct val="0"/>
              </a:spcBef>
              <a:buFontTx/>
              <a:buNone/>
            </a:pPr>
            <a:r>
              <a:rPr lang="en-US" altLang="en-US" sz="1800">
                <a:latin typeface="Courier New" panose="02070309020205020404" pitchFamily="49" charset="0"/>
              </a:rPr>
              <a:t>G.HRS       -0.199     0.064   97  -3.118   0.002</a:t>
            </a:r>
          </a:p>
          <a:p>
            <a:pPr>
              <a:spcBef>
                <a:spcPct val="0"/>
              </a:spcBef>
              <a:buFontTx/>
              <a:buNone/>
            </a:pPr>
            <a:r>
              <a:rPr lang="en-US" altLang="en-US" sz="1800">
                <a:latin typeface="Courier New" panose="02070309020205020404" pitchFamily="49" charset="0"/>
              </a:rPr>
              <a:t>LEAD:G.HRS   0.031     0.019 7281   1.628   0.104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E83CDD-2B28-2A53-D3E0-906C583CF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860" y="2740066"/>
            <a:ext cx="3174986" cy="2679192"/>
          </a:xfrm>
          <a:prstGeom prst="rect">
            <a:avLst/>
          </a:prstGeom>
        </p:spPr>
      </p:pic>
      <p:sp>
        <p:nvSpPr>
          <p:cNvPr id="2" name="Title 1">
            <a:extLst>
              <a:ext uri="{FF2B5EF4-FFF2-40B4-BE49-F238E27FC236}">
                <a16:creationId xmlns:a16="http://schemas.microsoft.com/office/drawing/2014/main" id="{A5731DF2-2F6E-FC71-06AB-B90F92327A7F}"/>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E7EB2A37-8F8C-EE65-7308-F92E2CF48DD9}"/>
              </a:ext>
            </a:extLst>
          </p:cNvPr>
          <p:cNvSpPr>
            <a:spLocks noGrp="1"/>
          </p:cNvSpPr>
          <p:nvPr>
            <p:ph idx="1"/>
          </p:nvPr>
        </p:nvSpPr>
        <p:spPr/>
        <p:txBody>
          <a:bodyPr/>
          <a:lstStyle/>
          <a:p>
            <a:pPr algn="ctr"/>
            <a:r>
              <a:rPr lang="en-US" dirty="0"/>
              <a:t>Data comes from different geographic regions…</a:t>
            </a:r>
          </a:p>
          <a:p>
            <a:pPr algn="ctr"/>
            <a:r>
              <a:rPr lang="en-US" dirty="0"/>
              <a:t>Does this change how we should analyze it?</a:t>
            </a:r>
          </a:p>
        </p:txBody>
      </p:sp>
      <p:sp>
        <p:nvSpPr>
          <p:cNvPr id="4" name="Slide Number Placeholder 3">
            <a:extLst>
              <a:ext uri="{FF2B5EF4-FFF2-40B4-BE49-F238E27FC236}">
                <a16:creationId xmlns:a16="http://schemas.microsoft.com/office/drawing/2014/main" id="{727FA59C-71E4-5B0E-DE37-D3CDF2C95BFF}"/>
              </a:ext>
            </a:extLst>
          </p:cNvPr>
          <p:cNvSpPr>
            <a:spLocks noGrp="1"/>
          </p:cNvSpPr>
          <p:nvPr>
            <p:ph type="sldNum" sz="quarter" idx="12"/>
          </p:nvPr>
        </p:nvSpPr>
        <p:spPr/>
        <p:txBody>
          <a:bodyPr/>
          <a:lstStyle/>
          <a:p>
            <a:fld id="{C68DACDF-E1A9-A04C-A5FF-FC2443684BF5}" type="slidenum">
              <a:rPr lang="en-US" smtClean="0"/>
              <a:pPr/>
              <a:t>18</a:t>
            </a:fld>
            <a:endParaRPr lang="en-US" dirty="0"/>
          </a:p>
        </p:txBody>
      </p:sp>
      <p:sp>
        <p:nvSpPr>
          <p:cNvPr id="5" name="Footer Placeholder 4">
            <a:extLst>
              <a:ext uri="{FF2B5EF4-FFF2-40B4-BE49-F238E27FC236}">
                <a16:creationId xmlns:a16="http://schemas.microsoft.com/office/drawing/2014/main" id="{75FCE6C8-A7BD-7A6B-EDCA-8D8125B3B3AA}"/>
              </a:ext>
            </a:extLst>
          </p:cNvPr>
          <p:cNvSpPr>
            <a:spLocks noGrp="1"/>
          </p:cNvSpPr>
          <p:nvPr>
            <p:ph type="ftr" sz="quarter" idx="11"/>
          </p:nvPr>
        </p:nvSpPr>
        <p:spPr/>
        <p:txBody>
          <a:bodyPr/>
          <a:lstStyle/>
          <a:p>
            <a:r>
              <a:rPr lang="en-US" dirty="0"/>
              <a:t>Kautz – Intro to Methods BLITZ Slides</a:t>
            </a:r>
          </a:p>
        </p:txBody>
      </p:sp>
      <p:cxnSp>
        <p:nvCxnSpPr>
          <p:cNvPr id="15" name="Straight Arrow Connector 14">
            <a:extLst>
              <a:ext uri="{FF2B5EF4-FFF2-40B4-BE49-F238E27FC236}">
                <a16:creationId xmlns:a16="http://schemas.microsoft.com/office/drawing/2014/main" id="{59AB9B64-FAE3-CC85-6722-FFB0E4977114}"/>
              </a:ext>
            </a:extLst>
          </p:cNvPr>
          <p:cNvCxnSpPr/>
          <p:nvPr/>
        </p:nvCxnSpPr>
        <p:spPr>
          <a:xfrm flipV="1">
            <a:off x="4413380" y="2593910"/>
            <a:ext cx="0" cy="304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29260A-FD6F-652D-F20A-5AF228EBE0B7}"/>
              </a:ext>
            </a:extLst>
          </p:cNvPr>
          <p:cNvCxnSpPr>
            <a:cxnSpLocks/>
          </p:cNvCxnSpPr>
          <p:nvPr/>
        </p:nvCxnSpPr>
        <p:spPr>
          <a:xfrm>
            <a:off x="4422711" y="5629470"/>
            <a:ext cx="3629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EEC5F7-B826-29A0-3568-436449A7BFD5}"/>
              </a:ext>
            </a:extLst>
          </p:cNvPr>
          <p:cNvCxnSpPr>
            <a:cxnSpLocks/>
          </p:cNvCxnSpPr>
          <p:nvPr/>
        </p:nvCxnSpPr>
        <p:spPr>
          <a:xfrm>
            <a:off x="4898570"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DBAC2-0803-DD56-7735-5267079D8008}"/>
              </a:ext>
            </a:extLst>
          </p:cNvPr>
          <p:cNvCxnSpPr>
            <a:cxnSpLocks/>
          </p:cNvCxnSpPr>
          <p:nvPr/>
        </p:nvCxnSpPr>
        <p:spPr>
          <a:xfrm>
            <a:off x="5635524"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A2CDDC-C5C0-C2A6-F20E-9C94353FD497}"/>
              </a:ext>
            </a:extLst>
          </p:cNvPr>
          <p:cNvCxnSpPr>
            <a:cxnSpLocks/>
          </p:cNvCxnSpPr>
          <p:nvPr/>
        </p:nvCxnSpPr>
        <p:spPr>
          <a:xfrm>
            <a:off x="638524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E97102-2605-8120-F0C9-A22907D44313}"/>
              </a:ext>
            </a:extLst>
          </p:cNvPr>
          <p:cNvCxnSpPr>
            <a:cxnSpLocks/>
          </p:cNvCxnSpPr>
          <p:nvPr/>
        </p:nvCxnSpPr>
        <p:spPr>
          <a:xfrm>
            <a:off x="710937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69CD5A-AE21-7DD2-4082-6AFD5424C7CD}"/>
              </a:ext>
            </a:extLst>
          </p:cNvPr>
          <p:cNvSpPr txBox="1"/>
          <p:nvPr/>
        </p:nvSpPr>
        <p:spPr>
          <a:xfrm>
            <a:off x="4767232" y="5702665"/>
            <a:ext cx="289249" cy="261610"/>
          </a:xfrm>
          <a:prstGeom prst="rect">
            <a:avLst/>
          </a:prstGeom>
          <a:noFill/>
        </p:spPr>
        <p:txBody>
          <a:bodyPr wrap="square" rtlCol="0">
            <a:spAutoFit/>
          </a:bodyPr>
          <a:lstStyle/>
          <a:p>
            <a:r>
              <a:rPr lang="en-US" sz="1100" dirty="0"/>
              <a:t>2</a:t>
            </a:r>
          </a:p>
        </p:txBody>
      </p:sp>
      <p:sp>
        <p:nvSpPr>
          <p:cNvPr id="30" name="TextBox 29">
            <a:extLst>
              <a:ext uri="{FF2B5EF4-FFF2-40B4-BE49-F238E27FC236}">
                <a16:creationId xmlns:a16="http://schemas.microsoft.com/office/drawing/2014/main" id="{BAD797A4-6BB7-8481-CE41-44D5667C2DBC}"/>
              </a:ext>
            </a:extLst>
          </p:cNvPr>
          <p:cNvSpPr txBox="1"/>
          <p:nvPr/>
        </p:nvSpPr>
        <p:spPr>
          <a:xfrm>
            <a:off x="6253389" y="5702665"/>
            <a:ext cx="289249" cy="261610"/>
          </a:xfrm>
          <a:prstGeom prst="rect">
            <a:avLst/>
          </a:prstGeom>
          <a:noFill/>
        </p:spPr>
        <p:txBody>
          <a:bodyPr wrap="square" rtlCol="0">
            <a:spAutoFit/>
          </a:bodyPr>
          <a:lstStyle/>
          <a:p>
            <a:r>
              <a:rPr lang="en-US" sz="1100" dirty="0"/>
              <a:t>3</a:t>
            </a:r>
          </a:p>
        </p:txBody>
      </p:sp>
      <p:sp>
        <p:nvSpPr>
          <p:cNvPr id="31" name="TextBox 30">
            <a:extLst>
              <a:ext uri="{FF2B5EF4-FFF2-40B4-BE49-F238E27FC236}">
                <a16:creationId xmlns:a16="http://schemas.microsoft.com/office/drawing/2014/main" id="{BB6201E2-D7D9-235F-A16D-5944DD0B194F}"/>
              </a:ext>
            </a:extLst>
          </p:cNvPr>
          <p:cNvSpPr txBox="1"/>
          <p:nvPr/>
        </p:nvSpPr>
        <p:spPr>
          <a:xfrm>
            <a:off x="7352814" y="5629470"/>
            <a:ext cx="2304661" cy="307777"/>
          </a:xfrm>
          <a:prstGeom prst="rect">
            <a:avLst/>
          </a:prstGeom>
          <a:noFill/>
        </p:spPr>
        <p:txBody>
          <a:bodyPr wrap="square" rtlCol="0">
            <a:spAutoFit/>
          </a:bodyPr>
          <a:lstStyle/>
          <a:p>
            <a:r>
              <a:rPr lang="en-US" sz="1400" dirty="0"/>
              <a:t>Police per 1,000 people</a:t>
            </a:r>
          </a:p>
        </p:txBody>
      </p:sp>
      <p:sp>
        <p:nvSpPr>
          <p:cNvPr id="33" name="TextBox 32">
            <a:extLst>
              <a:ext uri="{FF2B5EF4-FFF2-40B4-BE49-F238E27FC236}">
                <a16:creationId xmlns:a16="http://schemas.microsoft.com/office/drawing/2014/main" id="{1B43A2CE-429D-C8C1-B1B8-FAB9C7225DCD}"/>
              </a:ext>
            </a:extLst>
          </p:cNvPr>
          <p:cNvSpPr txBox="1"/>
          <p:nvPr/>
        </p:nvSpPr>
        <p:spPr>
          <a:xfrm rot="16200000">
            <a:off x="2602358" y="3863359"/>
            <a:ext cx="2587981" cy="307777"/>
          </a:xfrm>
          <a:prstGeom prst="rect">
            <a:avLst/>
          </a:prstGeom>
          <a:noFill/>
        </p:spPr>
        <p:txBody>
          <a:bodyPr wrap="square" rtlCol="0">
            <a:spAutoFit/>
          </a:bodyPr>
          <a:lstStyle/>
          <a:p>
            <a:r>
              <a:rPr lang="en-US" sz="1400" dirty="0"/>
              <a:t>Robberies per 1,000 people</a:t>
            </a:r>
          </a:p>
        </p:txBody>
      </p:sp>
      <p:cxnSp>
        <p:nvCxnSpPr>
          <p:cNvPr id="40" name="Straight Connector 39">
            <a:extLst>
              <a:ext uri="{FF2B5EF4-FFF2-40B4-BE49-F238E27FC236}">
                <a16:creationId xmlns:a16="http://schemas.microsoft.com/office/drawing/2014/main" id="{2923B579-40BD-850D-0358-CAB15B64E079}"/>
              </a:ext>
            </a:extLst>
          </p:cNvPr>
          <p:cNvCxnSpPr>
            <a:cxnSpLocks/>
          </p:cNvCxnSpPr>
          <p:nvPr/>
        </p:nvCxnSpPr>
        <p:spPr>
          <a:xfrm rot="16200000">
            <a:off x="4362735" y="554642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867FA1-F0AD-C83B-B73F-0CCA49DA50A0}"/>
              </a:ext>
            </a:extLst>
          </p:cNvPr>
          <p:cNvCxnSpPr>
            <a:cxnSpLocks/>
          </p:cNvCxnSpPr>
          <p:nvPr/>
        </p:nvCxnSpPr>
        <p:spPr>
          <a:xfrm rot="16200000">
            <a:off x="4370240" y="5015612"/>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4667DA-0E8E-F08A-9195-8A3E684E5BEA}"/>
              </a:ext>
            </a:extLst>
          </p:cNvPr>
          <p:cNvCxnSpPr>
            <a:cxnSpLocks/>
          </p:cNvCxnSpPr>
          <p:nvPr/>
        </p:nvCxnSpPr>
        <p:spPr>
          <a:xfrm rot="16200000">
            <a:off x="4370240" y="448049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065245-F446-22AD-4DA2-35A06CD1DC31}"/>
              </a:ext>
            </a:extLst>
          </p:cNvPr>
          <p:cNvCxnSpPr>
            <a:cxnSpLocks/>
          </p:cNvCxnSpPr>
          <p:nvPr/>
        </p:nvCxnSpPr>
        <p:spPr>
          <a:xfrm rot="16200000">
            <a:off x="4370240" y="3952309"/>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0FB98-E08F-D23E-5404-27A56AFEF2A8}"/>
              </a:ext>
            </a:extLst>
          </p:cNvPr>
          <p:cNvCxnSpPr>
            <a:cxnSpLocks/>
          </p:cNvCxnSpPr>
          <p:nvPr/>
        </p:nvCxnSpPr>
        <p:spPr>
          <a:xfrm rot="16200000">
            <a:off x="4373347" y="3423570"/>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F34E74-2786-A2F5-DD9E-2A26E9377BD2}"/>
              </a:ext>
            </a:extLst>
          </p:cNvPr>
          <p:cNvCxnSpPr>
            <a:cxnSpLocks/>
          </p:cNvCxnSpPr>
          <p:nvPr/>
        </p:nvCxnSpPr>
        <p:spPr>
          <a:xfrm rot="16200000">
            <a:off x="4364016" y="2901055"/>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EBBB697-2706-C16C-CCD0-36FA9A819BAC}"/>
              </a:ext>
            </a:extLst>
          </p:cNvPr>
          <p:cNvSpPr txBox="1"/>
          <p:nvPr/>
        </p:nvSpPr>
        <p:spPr>
          <a:xfrm>
            <a:off x="4115112" y="5453017"/>
            <a:ext cx="289249" cy="261610"/>
          </a:xfrm>
          <a:prstGeom prst="rect">
            <a:avLst/>
          </a:prstGeom>
          <a:noFill/>
        </p:spPr>
        <p:txBody>
          <a:bodyPr wrap="square" rtlCol="0">
            <a:spAutoFit/>
          </a:bodyPr>
          <a:lstStyle/>
          <a:p>
            <a:r>
              <a:rPr lang="en-US" sz="1100" dirty="0"/>
              <a:t>2</a:t>
            </a:r>
          </a:p>
        </p:txBody>
      </p:sp>
      <p:sp>
        <p:nvSpPr>
          <p:cNvPr id="50" name="TextBox 49">
            <a:extLst>
              <a:ext uri="{FF2B5EF4-FFF2-40B4-BE49-F238E27FC236}">
                <a16:creationId xmlns:a16="http://schemas.microsoft.com/office/drawing/2014/main" id="{05C3B3B9-280E-5577-09BD-9BE10ECCD6C9}"/>
              </a:ext>
            </a:extLst>
          </p:cNvPr>
          <p:cNvSpPr txBox="1"/>
          <p:nvPr/>
        </p:nvSpPr>
        <p:spPr>
          <a:xfrm>
            <a:off x="4115112" y="4915160"/>
            <a:ext cx="289249" cy="261610"/>
          </a:xfrm>
          <a:prstGeom prst="rect">
            <a:avLst/>
          </a:prstGeom>
          <a:noFill/>
        </p:spPr>
        <p:txBody>
          <a:bodyPr wrap="square" rtlCol="0">
            <a:spAutoFit/>
          </a:bodyPr>
          <a:lstStyle/>
          <a:p>
            <a:r>
              <a:rPr lang="en-US" sz="1100" dirty="0"/>
              <a:t>4</a:t>
            </a:r>
          </a:p>
        </p:txBody>
      </p:sp>
      <p:sp>
        <p:nvSpPr>
          <p:cNvPr id="52" name="TextBox 51">
            <a:extLst>
              <a:ext uri="{FF2B5EF4-FFF2-40B4-BE49-F238E27FC236}">
                <a16:creationId xmlns:a16="http://schemas.microsoft.com/office/drawing/2014/main" id="{7B5290A5-F864-C734-EDFE-25B80879C20E}"/>
              </a:ext>
            </a:extLst>
          </p:cNvPr>
          <p:cNvSpPr txBox="1"/>
          <p:nvPr/>
        </p:nvSpPr>
        <p:spPr>
          <a:xfrm>
            <a:off x="4115112" y="4390015"/>
            <a:ext cx="289249" cy="261610"/>
          </a:xfrm>
          <a:prstGeom prst="rect">
            <a:avLst/>
          </a:prstGeom>
          <a:noFill/>
        </p:spPr>
        <p:txBody>
          <a:bodyPr wrap="square" rtlCol="0">
            <a:spAutoFit/>
          </a:bodyPr>
          <a:lstStyle/>
          <a:p>
            <a:r>
              <a:rPr lang="en-US" sz="1100" dirty="0"/>
              <a:t>6</a:t>
            </a:r>
          </a:p>
        </p:txBody>
      </p:sp>
      <p:sp>
        <p:nvSpPr>
          <p:cNvPr id="54" name="TextBox 53">
            <a:extLst>
              <a:ext uri="{FF2B5EF4-FFF2-40B4-BE49-F238E27FC236}">
                <a16:creationId xmlns:a16="http://schemas.microsoft.com/office/drawing/2014/main" id="{D0A02DAB-A527-BABD-C28C-2AA0C2664A6F}"/>
              </a:ext>
            </a:extLst>
          </p:cNvPr>
          <p:cNvSpPr txBox="1"/>
          <p:nvPr/>
        </p:nvSpPr>
        <p:spPr>
          <a:xfrm>
            <a:off x="4115112" y="3867224"/>
            <a:ext cx="289249" cy="261610"/>
          </a:xfrm>
          <a:prstGeom prst="rect">
            <a:avLst/>
          </a:prstGeom>
          <a:noFill/>
        </p:spPr>
        <p:txBody>
          <a:bodyPr wrap="square" rtlCol="0">
            <a:spAutoFit/>
          </a:bodyPr>
          <a:lstStyle/>
          <a:p>
            <a:r>
              <a:rPr lang="en-US" sz="1100" dirty="0"/>
              <a:t>8</a:t>
            </a:r>
          </a:p>
        </p:txBody>
      </p:sp>
      <p:sp>
        <p:nvSpPr>
          <p:cNvPr id="56" name="TextBox 55">
            <a:extLst>
              <a:ext uri="{FF2B5EF4-FFF2-40B4-BE49-F238E27FC236}">
                <a16:creationId xmlns:a16="http://schemas.microsoft.com/office/drawing/2014/main" id="{198007CA-6B4E-00F2-E665-C9BC9AB54773}"/>
              </a:ext>
            </a:extLst>
          </p:cNvPr>
          <p:cNvSpPr txBox="1"/>
          <p:nvPr/>
        </p:nvSpPr>
        <p:spPr>
          <a:xfrm>
            <a:off x="4038911" y="3336189"/>
            <a:ext cx="365450" cy="261610"/>
          </a:xfrm>
          <a:prstGeom prst="rect">
            <a:avLst/>
          </a:prstGeom>
          <a:noFill/>
        </p:spPr>
        <p:txBody>
          <a:bodyPr wrap="square" rtlCol="0">
            <a:spAutoFit/>
          </a:bodyPr>
          <a:lstStyle/>
          <a:p>
            <a:r>
              <a:rPr lang="en-US" sz="1100" dirty="0"/>
              <a:t>10</a:t>
            </a:r>
          </a:p>
        </p:txBody>
      </p:sp>
      <p:sp>
        <p:nvSpPr>
          <p:cNvPr id="58" name="TextBox 57">
            <a:extLst>
              <a:ext uri="{FF2B5EF4-FFF2-40B4-BE49-F238E27FC236}">
                <a16:creationId xmlns:a16="http://schemas.microsoft.com/office/drawing/2014/main" id="{85870758-9C69-BD0E-A0B2-C81E40286C12}"/>
              </a:ext>
            </a:extLst>
          </p:cNvPr>
          <p:cNvSpPr txBox="1"/>
          <p:nvPr/>
        </p:nvSpPr>
        <p:spPr>
          <a:xfrm>
            <a:off x="4038601" y="2814470"/>
            <a:ext cx="365760" cy="430887"/>
          </a:xfrm>
          <a:prstGeom prst="rect">
            <a:avLst/>
          </a:prstGeom>
          <a:noFill/>
        </p:spPr>
        <p:txBody>
          <a:bodyPr wrap="square" rtlCol="0">
            <a:spAutoFit/>
          </a:bodyPr>
          <a:lstStyle/>
          <a:p>
            <a:r>
              <a:rPr lang="en-US" sz="1100" dirty="0"/>
              <a:t>12</a:t>
            </a:r>
          </a:p>
        </p:txBody>
      </p:sp>
      <p:sp>
        <p:nvSpPr>
          <p:cNvPr id="8" name="TextBox 7">
            <a:extLst>
              <a:ext uri="{FF2B5EF4-FFF2-40B4-BE49-F238E27FC236}">
                <a16:creationId xmlns:a16="http://schemas.microsoft.com/office/drawing/2014/main" id="{0DB0C40E-084C-DE64-81DE-63C7EC606D82}"/>
              </a:ext>
            </a:extLst>
          </p:cNvPr>
          <p:cNvSpPr txBox="1"/>
          <p:nvPr/>
        </p:nvSpPr>
        <p:spPr>
          <a:xfrm>
            <a:off x="4515154" y="5277021"/>
            <a:ext cx="1390261" cy="307777"/>
          </a:xfrm>
          <a:prstGeom prst="rect">
            <a:avLst/>
          </a:prstGeom>
          <a:noFill/>
        </p:spPr>
        <p:txBody>
          <a:bodyPr wrap="square" rtlCol="0">
            <a:spAutoFit/>
          </a:bodyPr>
          <a:lstStyle/>
          <a:p>
            <a:r>
              <a:rPr lang="en-US" sz="1400" dirty="0"/>
              <a:t>Fresno</a:t>
            </a:r>
          </a:p>
        </p:txBody>
      </p:sp>
      <p:sp>
        <p:nvSpPr>
          <p:cNvPr id="10" name="TextBox 9">
            <a:extLst>
              <a:ext uri="{FF2B5EF4-FFF2-40B4-BE49-F238E27FC236}">
                <a16:creationId xmlns:a16="http://schemas.microsoft.com/office/drawing/2014/main" id="{9B2F83C1-0326-6693-B04D-B404F82F2816}"/>
              </a:ext>
            </a:extLst>
          </p:cNvPr>
          <p:cNvSpPr txBox="1"/>
          <p:nvPr/>
        </p:nvSpPr>
        <p:spPr>
          <a:xfrm>
            <a:off x="4824824" y="2818307"/>
            <a:ext cx="1390261" cy="307777"/>
          </a:xfrm>
          <a:prstGeom prst="rect">
            <a:avLst/>
          </a:prstGeom>
          <a:noFill/>
        </p:spPr>
        <p:txBody>
          <a:bodyPr wrap="square" rtlCol="0">
            <a:spAutoFit/>
          </a:bodyPr>
          <a:lstStyle/>
          <a:p>
            <a:r>
              <a:rPr lang="en-US" sz="1400" dirty="0">
                <a:solidFill>
                  <a:srgbClr val="336600"/>
                </a:solidFill>
              </a:rPr>
              <a:t>Oakland</a:t>
            </a:r>
          </a:p>
        </p:txBody>
      </p:sp>
      <p:sp>
        <p:nvSpPr>
          <p:cNvPr id="12" name="TextBox 11">
            <a:extLst>
              <a:ext uri="{FF2B5EF4-FFF2-40B4-BE49-F238E27FC236}">
                <a16:creationId xmlns:a16="http://schemas.microsoft.com/office/drawing/2014/main" id="{E80EF31E-2DDF-C69E-C97C-0163108FB93E}"/>
              </a:ext>
            </a:extLst>
          </p:cNvPr>
          <p:cNvSpPr txBox="1"/>
          <p:nvPr/>
        </p:nvSpPr>
        <p:spPr>
          <a:xfrm>
            <a:off x="5905415" y="5151110"/>
            <a:ext cx="1390261" cy="307777"/>
          </a:xfrm>
          <a:prstGeom prst="rect">
            <a:avLst/>
          </a:prstGeom>
          <a:noFill/>
        </p:spPr>
        <p:txBody>
          <a:bodyPr wrap="square" rtlCol="0">
            <a:spAutoFit/>
          </a:bodyPr>
          <a:lstStyle/>
          <a:p>
            <a:r>
              <a:rPr lang="en-US" sz="1400" dirty="0">
                <a:solidFill>
                  <a:srgbClr val="AC0000"/>
                </a:solidFill>
              </a:rPr>
              <a:t>Sacramento</a:t>
            </a:r>
          </a:p>
        </p:txBody>
      </p:sp>
      <p:sp>
        <p:nvSpPr>
          <p:cNvPr id="18" name="TextBox 17">
            <a:extLst>
              <a:ext uri="{FF2B5EF4-FFF2-40B4-BE49-F238E27FC236}">
                <a16:creationId xmlns:a16="http://schemas.microsoft.com/office/drawing/2014/main" id="{725D8C86-6562-95C3-E83D-BC939C964712}"/>
              </a:ext>
            </a:extLst>
          </p:cNvPr>
          <p:cNvSpPr txBox="1"/>
          <p:nvPr/>
        </p:nvSpPr>
        <p:spPr>
          <a:xfrm>
            <a:off x="7194971" y="3440047"/>
            <a:ext cx="1390261" cy="307777"/>
          </a:xfrm>
          <a:prstGeom prst="rect">
            <a:avLst/>
          </a:prstGeom>
          <a:noFill/>
        </p:spPr>
        <p:txBody>
          <a:bodyPr wrap="square" rtlCol="0">
            <a:spAutoFit/>
          </a:bodyPr>
          <a:lstStyle/>
          <a:p>
            <a:r>
              <a:rPr lang="en-US" sz="1400" dirty="0">
                <a:solidFill>
                  <a:srgbClr val="008080"/>
                </a:solidFill>
              </a:rPr>
              <a:t>San Francisco</a:t>
            </a:r>
          </a:p>
        </p:txBody>
      </p:sp>
      <p:sp>
        <p:nvSpPr>
          <p:cNvPr id="21" name="TextBox 20">
            <a:extLst>
              <a:ext uri="{FF2B5EF4-FFF2-40B4-BE49-F238E27FC236}">
                <a16:creationId xmlns:a16="http://schemas.microsoft.com/office/drawing/2014/main" id="{9E0A9505-2347-9C92-0456-CAE745594EFD}"/>
              </a:ext>
            </a:extLst>
          </p:cNvPr>
          <p:cNvSpPr txBox="1"/>
          <p:nvPr/>
        </p:nvSpPr>
        <p:spPr>
          <a:xfrm>
            <a:off x="7810013" y="4868993"/>
            <a:ext cx="1390261" cy="307777"/>
          </a:xfrm>
          <a:prstGeom prst="rect">
            <a:avLst/>
          </a:prstGeom>
          <a:noFill/>
        </p:spPr>
        <p:txBody>
          <a:bodyPr wrap="square" rtlCol="0">
            <a:spAutoFit/>
          </a:bodyPr>
          <a:lstStyle/>
          <a:p>
            <a:r>
              <a:rPr lang="en-US" sz="1400" dirty="0">
                <a:solidFill>
                  <a:srgbClr val="7030A0"/>
                </a:solidFill>
              </a:rPr>
              <a:t>Los Angeles</a:t>
            </a:r>
          </a:p>
        </p:txBody>
      </p:sp>
    </p:spTree>
    <p:extLst>
      <p:ext uri="{BB962C8B-B14F-4D97-AF65-F5344CB8AC3E}">
        <p14:creationId xmlns:p14="http://schemas.microsoft.com/office/powerpoint/2010/main" val="38558596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25F7F41D-8E1A-4AD2-99B2-F3D572128696}" type="slidenum">
              <a:rPr lang="en-US" altLang="en-US">
                <a:latin typeface="Arial" panose="020B0604020202020204" pitchFamily="34" charset="0"/>
              </a:rPr>
              <a:pPr/>
              <a:t>180</a:t>
            </a:fld>
            <a:endParaRPr lang="en-US" altLang="en-US">
              <a:latin typeface="Arial" panose="020B0604020202020204" pitchFamily="34" charset="0"/>
            </a:endParaRPr>
          </a:p>
        </p:txBody>
      </p:sp>
      <p:sp>
        <p:nvSpPr>
          <p:cNvPr id="195589" name="Rectangle 2"/>
          <p:cNvSpPr>
            <a:spLocks noGrp="1" noChangeArrowheads="1"/>
          </p:cNvSpPr>
          <p:nvPr>
            <p:ph type="title"/>
          </p:nvPr>
        </p:nvSpPr>
        <p:spPr/>
        <p:txBody>
          <a:bodyPr/>
          <a:lstStyle/>
          <a:p>
            <a:r>
              <a:rPr lang="en-US" altLang="en-US"/>
              <a:t>Stage 3</a:t>
            </a:r>
          </a:p>
        </p:txBody>
      </p:sp>
      <p:sp>
        <p:nvSpPr>
          <p:cNvPr id="195590" name="Rectangle 8"/>
          <p:cNvSpPr>
            <a:spLocks noGrp="1" noChangeArrowheads="1"/>
          </p:cNvSpPr>
          <p:nvPr>
            <p:ph type="body" idx="1"/>
          </p:nvPr>
        </p:nvSpPr>
        <p:spPr/>
        <p:txBody>
          <a:bodyPr/>
          <a:lstStyle/>
          <a:p>
            <a:r>
              <a:rPr lang="en-US" altLang="en-US"/>
              <a:t>To plot a significant interaction, we would write out the whole equation:</a:t>
            </a:r>
          </a:p>
          <a:p>
            <a:pPr>
              <a:buFontTx/>
              <a:buNone/>
            </a:pPr>
            <a:r>
              <a:rPr lang="en-US" altLang="en-US" sz="2000">
                <a:latin typeface="Courier New" panose="02070309020205020404" pitchFamily="49" charset="0"/>
              </a:rPr>
              <a:t>  WBEING = 3.58 + .148*LEAD -.199*G.HRS + .031*(LEAD*G.HRS)</a:t>
            </a:r>
          </a:p>
          <a:p>
            <a:r>
              <a:rPr lang="en-US" altLang="en-US"/>
              <a:t>We could then substitute high and low values for Leadership consideration and for Group Work Hours.</a:t>
            </a:r>
          </a:p>
          <a:p>
            <a:r>
              <a:rPr lang="en-US" altLang="en-US"/>
              <a:t>Alternative, use the </a:t>
            </a:r>
            <a:r>
              <a:rPr lang="en-US" altLang="en-US">
                <a:latin typeface="Courier New" panose="02070309020205020404" pitchFamily="49" charset="0"/>
              </a:rPr>
              <a:t>predict</a:t>
            </a:r>
            <a:r>
              <a:rPr lang="en-US" altLang="en-US"/>
              <a:t> function</a:t>
            </a:r>
          </a:p>
          <a:p>
            <a:endParaRPr lang="en-US" altLang="en-US"/>
          </a:p>
          <a:p>
            <a:endParaRPr lang="en-US" altLang="en-US"/>
          </a:p>
        </p:txBody>
      </p:sp>
      <p:sp>
        <p:nvSpPr>
          <p:cNvPr id="195591" name="Rectangle 7"/>
          <p:cNvSpPr>
            <a:spLocks noChangeArrowheads="1"/>
          </p:cNvSpPr>
          <p:nvPr/>
        </p:nvSpPr>
        <p:spPr bwMode="auto">
          <a:xfrm>
            <a:off x="2762779" y="3633788"/>
            <a:ext cx="6645275" cy="2027238"/>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&gt;TDAT&lt;-</a:t>
            </a:r>
            <a:r>
              <a:rPr lang="en-US" altLang="en-US" sz="1800" dirty="0" err="1">
                <a:latin typeface="Courier New" panose="02070309020205020404" pitchFamily="49" charset="0"/>
              </a:rPr>
              <a:t>data.frame</a:t>
            </a:r>
            <a:r>
              <a:rPr lang="en-US" altLang="en-US" sz="1800" dirty="0">
                <a:latin typeface="Courier New" panose="02070309020205020404" pitchFamily="49" charset="0"/>
              </a:rPr>
              <a:t>(LEAD=c(2.12,2.12,3.66,3.66),</a:t>
            </a:r>
          </a:p>
          <a:p>
            <a:pPr>
              <a:spcBef>
                <a:spcPct val="0"/>
              </a:spcBef>
              <a:buFontTx/>
              <a:buNone/>
            </a:pPr>
            <a:r>
              <a:rPr lang="en-US" altLang="en-US" sz="1800" dirty="0">
                <a:latin typeface="Courier New" panose="02070309020205020404" pitchFamily="49" charset="0"/>
              </a:rPr>
              <a:t>  G.HRS=c(7, 12, 7, 12))</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predict(</a:t>
            </a:r>
            <a:r>
              <a:rPr lang="en-US" altLang="en-US" sz="1800" dirty="0" err="1">
                <a:latin typeface="Courier New" panose="02070309020205020404" pitchFamily="49" charset="0"/>
              </a:rPr>
              <a:t>Final.Model,TDAT,level</a:t>
            </a:r>
            <a:r>
              <a:rPr lang="en-US" altLang="en-US" sz="1800" dirty="0">
                <a:latin typeface="Courier New" panose="02070309020205020404" pitchFamily="49" charset="0"/>
              </a:rPr>
              <a:t>=0)</a:t>
            </a:r>
          </a:p>
          <a:p>
            <a:pPr>
              <a:spcBef>
                <a:spcPct val="0"/>
              </a:spcBef>
              <a:buFontTx/>
              <a:buNone/>
            </a:pPr>
            <a:r>
              <a:rPr lang="en-US" altLang="en-US" sz="1800" dirty="0">
                <a:latin typeface="Courier New" panose="02070309020205020404" pitchFamily="49" charset="0"/>
              </a:rPr>
              <a:t>[1] 2.961807 2.299167 3.526238 3.103660</a:t>
            </a:r>
          </a:p>
          <a:p>
            <a:pPr>
              <a:spcBef>
                <a:spcPct val="0"/>
              </a:spcBef>
              <a:buFontTx/>
              <a:buNone/>
            </a:pPr>
            <a:r>
              <a:rPr lang="en-US" altLang="en-US" sz="1800" dirty="0" err="1">
                <a:latin typeface="Courier New" panose="02070309020205020404" pitchFamily="49" charset="0"/>
              </a:rPr>
              <a:t>attr</a:t>
            </a:r>
            <a:r>
              <a:rPr lang="en-US" altLang="en-US" sz="1800" dirty="0">
                <a:latin typeface="Courier New" panose="02070309020205020404" pitchFamily="49" charset="0"/>
              </a:rPr>
              <a:t>(,"label")</a:t>
            </a:r>
          </a:p>
          <a:p>
            <a:pPr>
              <a:spcBef>
                <a:spcPct val="0"/>
              </a:spcBef>
              <a:buFontTx/>
              <a:buNone/>
            </a:pPr>
            <a:r>
              <a:rPr lang="en-US" altLang="en-US" sz="1800" dirty="0">
                <a:latin typeface="Courier New" panose="02070309020205020404" pitchFamily="49" charset="0"/>
              </a:rPr>
              <a:t>[1] "Predicted values"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a:t>Bliese Slides</a:t>
            </a:r>
          </a:p>
        </p:txBody>
      </p:sp>
      <p:sp>
        <p:nvSpPr>
          <p:cNvPr id="6" name="Slide Number Placeholder 4"/>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9A708A9-FCE5-4EFD-85BD-9F5F6A994E43}" type="slidenum">
              <a:rPr lang="en-US" altLang="en-US">
                <a:latin typeface="Arial" panose="020B0604020202020204" pitchFamily="34" charset="0"/>
              </a:rPr>
              <a:pPr/>
              <a:t>181</a:t>
            </a:fld>
            <a:endParaRPr lang="en-US" altLang="en-US">
              <a:latin typeface="Arial" panose="020B0604020202020204" pitchFamily="34" charset="0"/>
            </a:endParaRPr>
          </a:p>
        </p:txBody>
      </p:sp>
      <p:sp>
        <p:nvSpPr>
          <p:cNvPr id="196613" name="Rectangle 2"/>
          <p:cNvSpPr>
            <a:spLocks noGrp="1" noChangeArrowheads="1"/>
          </p:cNvSpPr>
          <p:nvPr>
            <p:ph type="title"/>
          </p:nvPr>
        </p:nvSpPr>
        <p:spPr/>
        <p:txBody>
          <a:bodyPr/>
          <a:lstStyle/>
          <a:p>
            <a:r>
              <a:rPr lang="en-US" altLang="en-US"/>
              <a:t>Stage 3</a:t>
            </a:r>
          </a:p>
        </p:txBody>
      </p:sp>
      <p:graphicFrame>
        <p:nvGraphicFramePr>
          <p:cNvPr id="196614" name="Object 7"/>
          <p:cNvGraphicFramePr>
            <a:graphicFrameLocks noChangeAspect="1"/>
          </p:cNvGraphicFramePr>
          <p:nvPr/>
        </p:nvGraphicFramePr>
        <p:xfrm>
          <a:off x="3025776" y="1662113"/>
          <a:ext cx="5826125" cy="4557712"/>
        </p:xfrm>
        <a:graphic>
          <a:graphicData uri="http://schemas.openxmlformats.org/presentationml/2006/ole">
            <mc:AlternateContent xmlns:mc="http://schemas.openxmlformats.org/markup-compatibility/2006">
              <mc:Choice xmlns:v="urn:schemas-microsoft-com:vml" Requires="v">
                <p:oleObj name="Chart" r:id="rId2" imgW="4467149" imgH="3486302" progId="MSGraph.Chart.8">
                  <p:embed/>
                </p:oleObj>
              </mc:Choice>
              <mc:Fallback>
                <p:oleObj name="Chart" r:id="rId2" imgW="4467149" imgH="3486302" progId="MSGraph.Chart.8">
                  <p:embed/>
                  <p:pic>
                    <p:nvPicPr>
                      <p:cNvPr id="19661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776" y="1662113"/>
                        <a:ext cx="5826125" cy="455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F39C6A33-08FF-42E2-BC09-8AC23A53D8FE}" type="slidenum">
              <a:rPr lang="en-US" altLang="en-US">
                <a:latin typeface="Arial" panose="020B0604020202020204" pitchFamily="34" charset="0"/>
              </a:rPr>
              <a:pPr/>
              <a:t>182</a:t>
            </a:fld>
            <a:endParaRPr lang="en-US" altLang="en-US">
              <a:latin typeface="Arial" panose="020B0604020202020204" pitchFamily="34" charset="0"/>
            </a:endParaRPr>
          </a:p>
        </p:txBody>
      </p:sp>
      <p:sp>
        <p:nvSpPr>
          <p:cNvPr id="197637" name="Rectangle 2"/>
          <p:cNvSpPr>
            <a:spLocks noGrp="1" noChangeArrowheads="1"/>
          </p:cNvSpPr>
          <p:nvPr>
            <p:ph type="title"/>
          </p:nvPr>
        </p:nvSpPr>
        <p:spPr/>
        <p:txBody>
          <a:bodyPr/>
          <a:lstStyle/>
          <a:p>
            <a:r>
              <a:rPr lang="en-US" altLang="en-US"/>
              <a:t>Stage 3</a:t>
            </a:r>
          </a:p>
        </p:txBody>
      </p:sp>
      <p:sp>
        <p:nvSpPr>
          <p:cNvPr id="197638" name="Rectangle 3"/>
          <p:cNvSpPr>
            <a:spLocks noGrp="1" noChangeArrowheads="1"/>
          </p:cNvSpPr>
          <p:nvPr>
            <p:ph type="body" idx="1"/>
          </p:nvPr>
        </p:nvSpPr>
        <p:spPr/>
        <p:txBody>
          <a:bodyPr/>
          <a:lstStyle/>
          <a:p>
            <a:r>
              <a:rPr lang="en-US" altLang="en-US"/>
              <a:t>Some final notes on centering:</a:t>
            </a:r>
          </a:p>
          <a:p>
            <a:pPr lvl="1"/>
            <a:r>
              <a:rPr lang="en-US" altLang="en-US"/>
              <a:t>Grand-mean centering improves model estimation by reducing multicollinearity -- equivalent to raw.</a:t>
            </a:r>
          </a:p>
          <a:p>
            <a:pPr lvl="1"/>
            <a:r>
              <a:rPr lang="en-US" altLang="en-US"/>
              <a:t>Group-mean centered models are NOT equivalent to raw models or to grand-mean centered models</a:t>
            </a:r>
          </a:p>
          <a:p>
            <a:pPr lvl="2"/>
            <a:r>
              <a:rPr lang="en-US" altLang="en-US"/>
              <a:t>Snijders &amp; Bosker (1999) do </a:t>
            </a:r>
            <a:r>
              <a:rPr lang="en-US" altLang="en-US" u="sng"/>
              <a:t>not</a:t>
            </a:r>
            <a:r>
              <a:rPr lang="en-US" altLang="en-US"/>
              <a:t> recommend them</a:t>
            </a:r>
          </a:p>
          <a:p>
            <a:pPr lvl="2"/>
            <a:r>
              <a:rPr lang="en-US" altLang="en-US"/>
              <a:t>Hofmann (personal communication) recommends using raw or grand-mean.  In the case of cross-level interactions, run a group-mean centered model to verify that it is the same as the grand-mean or raw model. </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8"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D3004709-A834-4C99-BFA3-B6155DE9E401}" type="slidenum">
              <a:rPr lang="en-US" altLang="en-US">
                <a:latin typeface="Arial" panose="020B0604020202020204" pitchFamily="34" charset="0"/>
              </a:rPr>
              <a:pPr/>
              <a:t>183</a:t>
            </a:fld>
            <a:endParaRPr lang="en-US" altLang="en-US">
              <a:latin typeface="Arial" panose="020B0604020202020204" pitchFamily="34" charset="0"/>
            </a:endParaRPr>
          </a:p>
        </p:txBody>
      </p:sp>
      <p:sp>
        <p:nvSpPr>
          <p:cNvPr id="198661" name="Rectangle 2"/>
          <p:cNvSpPr>
            <a:spLocks noGrp="1" noChangeArrowheads="1"/>
          </p:cNvSpPr>
          <p:nvPr>
            <p:ph type="title"/>
          </p:nvPr>
        </p:nvSpPr>
        <p:spPr/>
        <p:txBody>
          <a:bodyPr/>
          <a:lstStyle/>
          <a:p>
            <a:r>
              <a:rPr lang="en-US" altLang="en-US"/>
              <a:t>Stage 3</a:t>
            </a:r>
          </a:p>
        </p:txBody>
      </p:sp>
      <p:sp>
        <p:nvSpPr>
          <p:cNvPr id="198662" name="Rectangle 3"/>
          <p:cNvSpPr>
            <a:spLocks noGrp="1" noChangeArrowheads="1"/>
          </p:cNvSpPr>
          <p:nvPr>
            <p:ph type="body" idx="1"/>
          </p:nvPr>
        </p:nvSpPr>
        <p:spPr/>
        <p:txBody>
          <a:bodyPr/>
          <a:lstStyle/>
          <a:p>
            <a:pPr>
              <a:lnSpc>
                <a:spcPct val="90000"/>
              </a:lnSpc>
            </a:pPr>
            <a:r>
              <a:rPr lang="en-US" altLang="en-US" u="sng"/>
              <a:t>Grand-mean</a:t>
            </a:r>
            <a:r>
              <a:rPr lang="en-US" altLang="en-US"/>
              <a:t> centering : Subtract grand mean </a:t>
            </a:r>
          </a:p>
          <a:p>
            <a:pPr>
              <a:lnSpc>
                <a:spcPct val="90000"/>
              </a:lnSpc>
              <a:buFontTx/>
              <a:buNone/>
            </a:pPr>
            <a:endParaRPr lang="en-US" altLang="en-US" sz="2000" b="1">
              <a:solidFill>
                <a:srgbClr val="000000"/>
              </a:solidFill>
              <a:latin typeface="Courier New" panose="02070309020205020404" pitchFamily="49" charset="0"/>
              <a:cs typeface="Courier New" panose="02070309020205020404" pitchFamily="49" charset="0"/>
            </a:endParaRPr>
          </a:p>
          <a:p>
            <a:pPr>
              <a:lnSpc>
                <a:spcPct val="90000"/>
              </a:lnSpc>
            </a:pPr>
            <a:endParaRPr lang="en-US" altLang="en-US" u="sng"/>
          </a:p>
          <a:p>
            <a:pPr>
              <a:lnSpc>
                <a:spcPct val="90000"/>
              </a:lnSpc>
            </a:pPr>
            <a:r>
              <a:rPr lang="en-US" altLang="en-US" u="sng"/>
              <a:t>Group-mean</a:t>
            </a:r>
            <a:r>
              <a:rPr lang="en-US" altLang="en-US"/>
              <a:t> centering: Put group mean in data file, subtract group mean </a:t>
            </a:r>
            <a:endParaRPr lang="en-US" altLang="en-US" sz="2000">
              <a:cs typeface="Times New Roman" panose="02020603050405020304" pitchFamily="18" charset="0"/>
            </a:endParaRPr>
          </a:p>
          <a:p>
            <a:pPr>
              <a:lnSpc>
                <a:spcPct val="90000"/>
              </a:lnSpc>
            </a:pPr>
            <a:endParaRPr lang="en-US" altLang="en-US" sz="2000" b="1"/>
          </a:p>
        </p:txBody>
      </p:sp>
      <p:sp>
        <p:nvSpPr>
          <p:cNvPr id="198663" name="Text Box 4"/>
          <p:cNvSpPr txBox="1">
            <a:spLocks noChangeArrowheads="1"/>
          </p:cNvSpPr>
          <p:nvPr/>
        </p:nvSpPr>
        <p:spPr bwMode="auto">
          <a:xfrm>
            <a:off x="2413001" y="2093234"/>
            <a:ext cx="7102475"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bh1996$GRAND.LEAD&lt;-bh1996$LEAD-mean(bh1996$LEAD)</a:t>
            </a:r>
          </a:p>
        </p:txBody>
      </p:sp>
      <p:sp>
        <p:nvSpPr>
          <p:cNvPr id="198664" name="Text Box 5"/>
          <p:cNvSpPr txBox="1">
            <a:spLocks noChangeArrowheads="1"/>
          </p:cNvSpPr>
          <p:nvPr/>
        </p:nvSpPr>
        <p:spPr bwMode="auto">
          <a:xfrm>
            <a:off x="2384425" y="3295651"/>
            <a:ext cx="7454900" cy="23018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TEMP&lt;-aggregate(bh1996$LEAD,list(bh1996$GRP),mean)</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names(TEMP)&lt;-c("GRP","G.LEAD")</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bh1996&lt;-merge(bh1996,TEMP,by="GRP")</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bh1996$GRP.CENT.LEAD&lt;-bh1996$LEAD-bh1996$G.LEAD</a:t>
            </a:r>
          </a:p>
          <a:p>
            <a:pPr>
              <a:spcBef>
                <a:spcPct val="0"/>
              </a:spcBef>
              <a:buFontTx/>
              <a:buNone/>
            </a:pPr>
            <a:endParaRPr lang="en-US" altLang="en-US" sz="1800">
              <a:latin typeface="Courier New" panose="02070309020205020404" pitchFamily="49"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8"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7FF0585F-28EB-4786-9D90-4F19FEE51A38}" type="slidenum">
              <a:rPr lang="en-US" altLang="en-US">
                <a:latin typeface="Arial" panose="020B0604020202020204" pitchFamily="34" charset="0"/>
              </a:rPr>
              <a:pPr/>
              <a:t>184</a:t>
            </a:fld>
            <a:endParaRPr lang="en-US" altLang="en-US">
              <a:latin typeface="Arial" panose="020B0604020202020204" pitchFamily="34" charset="0"/>
            </a:endParaRPr>
          </a:p>
        </p:txBody>
      </p:sp>
      <p:sp>
        <p:nvSpPr>
          <p:cNvPr id="199685" name="Rectangle 2"/>
          <p:cNvSpPr>
            <a:spLocks noGrp="1" noChangeArrowheads="1"/>
          </p:cNvSpPr>
          <p:nvPr>
            <p:ph type="title"/>
          </p:nvPr>
        </p:nvSpPr>
        <p:spPr/>
        <p:txBody>
          <a:bodyPr/>
          <a:lstStyle/>
          <a:p>
            <a:r>
              <a:rPr lang="en-US" altLang="en-US"/>
              <a:t>Stage 3</a:t>
            </a:r>
          </a:p>
        </p:txBody>
      </p:sp>
      <p:sp>
        <p:nvSpPr>
          <p:cNvPr id="199686" name="Rectangle 3"/>
          <p:cNvSpPr>
            <a:spLocks noGrp="1" noChangeArrowheads="1"/>
          </p:cNvSpPr>
          <p:nvPr>
            <p:ph type="body" idx="1"/>
          </p:nvPr>
        </p:nvSpPr>
        <p:spPr/>
        <p:txBody>
          <a:bodyPr/>
          <a:lstStyle/>
          <a:p>
            <a:pPr>
              <a:lnSpc>
                <a:spcPct val="90000"/>
              </a:lnSpc>
            </a:pPr>
            <a:r>
              <a:rPr lang="en-US" altLang="en-US"/>
              <a:t>Effects of centering options</a:t>
            </a:r>
          </a:p>
        </p:txBody>
      </p:sp>
      <p:sp>
        <p:nvSpPr>
          <p:cNvPr id="199687" name="Text Box 4"/>
          <p:cNvSpPr txBox="1">
            <a:spLocks noChangeArrowheads="1"/>
          </p:cNvSpPr>
          <p:nvPr/>
        </p:nvSpPr>
        <p:spPr bwMode="auto">
          <a:xfrm>
            <a:off x="1933576" y="2027924"/>
            <a:ext cx="8151813" cy="36941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tmod&lt;-lme(WBEING~LEAD+G.LEAD,random=~1|GRP,bh1996)</a:t>
            </a:r>
          </a:p>
          <a:p>
            <a:pPr>
              <a:spcBef>
                <a:spcPct val="0"/>
              </a:spcBef>
              <a:buFontTx/>
              <a:buNone/>
            </a:pPr>
            <a:r>
              <a:rPr lang="en-US" altLang="en-US" sz="1800">
                <a:latin typeface="Courier New" panose="02070309020205020404" pitchFamily="49" charset="0"/>
              </a:rPr>
              <a:t>&gt; round(summary(tmod)$tTable,dig=4)</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a:t>
            </a:r>
            <a:r>
              <a:rPr lang="en-US" altLang="en-US" sz="1800" b="1">
                <a:latin typeface="Courier New" panose="02070309020205020404" pitchFamily="49" charset="0"/>
              </a:rPr>
              <a:t>1.5793</a:t>
            </a:r>
            <a:r>
              <a:rPr lang="en-US" altLang="en-US" sz="1800">
                <a:latin typeface="Courier New" panose="02070309020205020404" pitchFamily="49" charset="0"/>
              </a:rPr>
              <a:t>    0.1730 7282  9.1312  0.0000</a:t>
            </a:r>
          </a:p>
          <a:p>
            <a:pPr>
              <a:spcBef>
                <a:spcPct val="0"/>
              </a:spcBef>
              <a:buFontTx/>
              <a:buNone/>
            </a:pPr>
            <a:r>
              <a:rPr lang="en-US" altLang="en-US" sz="1800">
                <a:latin typeface="Courier New" panose="02070309020205020404" pitchFamily="49" charset="0"/>
              </a:rPr>
              <a:t>LEAD         0.5173    0.0131 7282 39.5195  0.0000</a:t>
            </a:r>
          </a:p>
          <a:p>
            <a:pPr>
              <a:spcBef>
                <a:spcPct val="0"/>
              </a:spcBef>
              <a:buFontTx/>
              <a:buNone/>
            </a:pPr>
            <a:r>
              <a:rPr lang="en-US" altLang="en-US" sz="1800">
                <a:latin typeface="Courier New" panose="02070309020205020404" pitchFamily="49" charset="0"/>
              </a:rPr>
              <a:t>G.LEAD      -0.1037    0.0610   97 -1.7008  0.0922</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tmod&lt;-lme(WBEING~GRAND.LEAD+G.LEAD,random=~1|GRP,bh1996)</a:t>
            </a:r>
          </a:p>
          <a:p>
            <a:pPr>
              <a:spcBef>
                <a:spcPct val="0"/>
              </a:spcBef>
              <a:buFontTx/>
              <a:buNone/>
            </a:pPr>
            <a:r>
              <a:rPr lang="en-US" altLang="en-US" sz="1800">
                <a:latin typeface="Courier New" panose="02070309020205020404" pitchFamily="49" charset="0"/>
              </a:rPr>
              <a:t>&gt; round(summary(tmod)$tTable,dig=4)</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a:t>
            </a:r>
            <a:r>
              <a:rPr lang="en-US" altLang="en-US" sz="1800" b="1">
                <a:latin typeface="Courier New" panose="02070309020205020404" pitchFamily="49" charset="0"/>
              </a:rPr>
              <a:t>3.0745</a:t>
            </a:r>
            <a:r>
              <a:rPr lang="en-US" altLang="en-US" sz="1800">
                <a:latin typeface="Courier New" panose="02070309020205020404" pitchFamily="49" charset="0"/>
              </a:rPr>
              <a:t>    0.1770 7282 17.3662  0.0000</a:t>
            </a:r>
          </a:p>
          <a:p>
            <a:pPr>
              <a:spcBef>
                <a:spcPct val="0"/>
              </a:spcBef>
              <a:buFontTx/>
              <a:buNone/>
            </a:pPr>
            <a:r>
              <a:rPr lang="en-US" altLang="en-US" sz="1800">
                <a:latin typeface="Courier New" panose="02070309020205020404" pitchFamily="49" charset="0"/>
              </a:rPr>
              <a:t>GRAND.LEAD   0.5173    0.0131 7282 39.5195  0.0000</a:t>
            </a:r>
          </a:p>
          <a:p>
            <a:pPr>
              <a:spcBef>
                <a:spcPct val="0"/>
              </a:spcBef>
              <a:buFontTx/>
              <a:buNone/>
            </a:pPr>
            <a:r>
              <a:rPr lang="en-US" altLang="en-US" sz="1800">
                <a:latin typeface="Courier New" panose="02070309020205020404" pitchFamily="49" charset="0"/>
              </a:rPr>
              <a:t>G.LEAD      -0.1037    0.0610   97 -1.7008  0.0922</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8"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012BD1B5-D29B-4876-81AD-DACC61DD5801}" type="slidenum">
              <a:rPr lang="en-US" altLang="en-US">
                <a:latin typeface="Arial" panose="020B0604020202020204" pitchFamily="34" charset="0"/>
              </a:rPr>
              <a:pPr/>
              <a:t>185</a:t>
            </a:fld>
            <a:endParaRPr lang="en-US" altLang="en-US">
              <a:latin typeface="Arial" panose="020B0604020202020204" pitchFamily="34" charset="0"/>
            </a:endParaRPr>
          </a:p>
        </p:txBody>
      </p:sp>
      <p:sp>
        <p:nvSpPr>
          <p:cNvPr id="200709" name="Rectangle 2"/>
          <p:cNvSpPr>
            <a:spLocks noGrp="1" noChangeArrowheads="1"/>
          </p:cNvSpPr>
          <p:nvPr>
            <p:ph type="title"/>
          </p:nvPr>
        </p:nvSpPr>
        <p:spPr/>
        <p:txBody>
          <a:bodyPr/>
          <a:lstStyle/>
          <a:p>
            <a:r>
              <a:rPr lang="en-US" altLang="en-US"/>
              <a:t>Stage 3</a:t>
            </a:r>
          </a:p>
        </p:txBody>
      </p:sp>
      <p:sp>
        <p:nvSpPr>
          <p:cNvPr id="200710" name="Rectangle 3"/>
          <p:cNvSpPr>
            <a:spLocks noGrp="1" noChangeArrowheads="1"/>
          </p:cNvSpPr>
          <p:nvPr>
            <p:ph type="body" idx="1"/>
          </p:nvPr>
        </p:nvSpPr>
        <p:spPr/>
        <p:txBody>
          <a:bodyPr/>
          <a:lstStyle/>
          <a:p>
            <a:pPr>
              <a:lnSpc>
                <a:spcPct val="90000"/>
              </a:lnSpc>
            </a:pPr>
            <a:r>
              <a:rPr lang="en-US" altLang="en-US"/>
              <a:t>Effects of centering options (cont.)</a:t>
            </a:r>
          </a:p>
        </p:txBody>
      </p:sp>
      <p:sp>
        <p:nvSpPr>
          <p:cNvPr id="200711" name="Text Box 4"/>
          <p:cNvSpPr txBox="1">
            <a:spLocks noChangeArrowheads="1"/>
          </p:cNvSpPr>
          <p:nvPr/>
        </p:nvSpPr>
        <p:spPr bwMode="auto">
          <a:xfrm>
            <a:off x="1933576" y="1831976"/>
            <a:ext cx="8151813" cy="42465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a:latin typeface="Courier New" panose="02070309020205020404" pitchFamily="49" charset="0"/>
              </a:rPr>
              <a:t>&gt; tmod&lt;-lme(WBEING~GRAND.LEAD+G.LEAD,random=~1|GRP,bh1996)</a:t>
            </a:r>
          </a:p>
          <a:p>
            <a:pPr>
              <a:spcBef>
                <a:spcPct val="0"/>
              </a:spcBef>
              <a:buFontTx/>
              <a:buNone/>
            </a:pPr>
            <a:r>
              <a:rPr lang="en-US" altLang="en-US" sz="1800">
                <a:latin typeface="Courier New" panose="02070309020205020404" pitchFamily="49" charset="0"/>
              </a:rPr>
              <a:t>&gt; round(summary(tmod)$tTable,dig=4)</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3.0745    0.1770 7282 17.3662  0.0000</a:t>
            </a:r>
          </a:p>
          <a:p>
            <a:pPr>
              <a:spcBef>
                <a:spcPct val="0"/>
              </a:spcBef>
              <a:buFontTx/>
              <a:buNone/>
            </a:pPr>
            <a:r>
              <a:rPr lang="en-US" altLang="en-US" sz="1800">
                <a:latin typeface="Courier New" panose="02070309020205020404" pitchFamily="49" charset="0"/>
              </a:rPr>
              <a:t>GRAND.LEAD   0.5173    0.0131 7282 39.5195  0.0000</a:t>
            </a:r>
          </a:p>
          <a:p>
            <a:pPr>
              <a:spcBef>
                <a:spcPct val="0"/>
              </a:spcBef>
              <a:buFontTx/>
              <a:buNone/>
            </a:pPr>
            <a:r>
              <a:rPr lang="en-US" altLang="en-US" sz="1800">
                <a:latin typeface="Courier New" panose="02070309020205020404" pitchFamily="49" charset="0"/>
              </a:rPr>
              <a:t>G.LEAD      </a:t>
            </a:r>
            <a:r>
              <a:rPr lang="en-US" altLang="en-US" sz="1800" b="1">
                <a:latin typeface="Courier New" panose="02070309020205020404" pitchFamily="49" charset="0"/>
              </a:rPr>
              <a:t>-0.1037</a:t>
            </a:r>
            <a:r>
              <a:rPr lang="en-US" altLang="en-US" sz="1800">
                <a:latin typeface="Courier New" panose="02070309020205020404" pitchFamily="49" charset="0"/>
              </a:rPr>
              <a:t>    0.0610   97 -1.7008  0.0922</a:t>
            </a:r>
          </a:p>
          <a:p>
            <a:pPr>
              <a:spcBef>
                <a:spcPct val="0"/>
              </a:spcBef>
              <a:buFontTx/>
              <a:buNone/>
            </a:pPr>
            <a:endParaRPr lang="en-US" altLang="en-US" sz="1800">
              <a:latin typeface="Courier New" panose="02070309020205020404" pitchFamily="49" charset="0"/>
            </a:endParaRPr>
          </a:p>
          <a:p>
            <a:pPr>
              <a:spcBef>
                <a:spcPct val="0"/>
              </a:spcBef>
              <a:buFontTx/>
              <a:buNone/>
            </a:pPr>
            <a:r>
              <a:rPr lang="en-US" altLang="en-US" sz="1800">
                <a:latin typeface="Courier New" panose="02070309020205020404" pitchFamily="49" charset="0"/>
              </a:rPr>
              <a:t>&gt; tmod&lt;-lme(WBEING~GRP.CENT.LEAD+G.LEAD,</a:t>
            </a:r>
          </a:p>
          <a:p>
            <a:pPr>
              <a:spcBef>
                <a:spcPct val="0"/>
              </a:spcBef>
              <a:buFontTx/>
              <a:buNone/>
            </a:pPr>
            <a:r>
              <a:rPr lang="en-US" altLang="en-US" sz="1800">
                <a:latin typeface="Courier New" panose="02070309020205020404" pitchFamily="49" charset="0"/>
              </a:rPr>
              <a:t>  random=~1|GRP,bh1996)</a:t>
            </a:r>
          </a:p>
          <a:p>
            <a:pPr>
              <a:spcBef>
                <a:spcPct val="0"/>
              </a:spcBef>
              <a:buFontTx/>
              <a:buNone/>
            </a:pPr>
            <a:r>
              <a:rPr lang="en-US" altLang="en-US" sz="1800">
                <a:latin typeface="Courier New" panose="02070309020205020404" pitchFamily="49" charset="0"/>
              </a:rPr>
              <a:t>&gt; round(summary(tmod)$tTable,dig=4)</a:t>
            </a:r>
          </a:p>
          <a:p>
            <a:pPr>
              <a:spcBef>
                <a:spcPct val="0"/>
              </a:spcBef>
              <a:buFontTx/>
              <a:buNone/>
            </a:pPr>
            <a:r>
              <a:rPr lang="en-US" altLang="en-US" sz="1800">
                <a:latin typeface="Courier New" panose="02070309020205020404" pitchFamily="49" charset="0"/>
              </a:rPr>
              <a:t>               Value Std.Error   DF t-value p-value</a:t>
            </a:r>
          </a:p>
          <a:p>
            <a:pPr>
              <a:spcBef>
                <a:spcPct val="0"/>
              </a:spcBef>
              <a:buFontTx/>
              <a:buNone/>
            </a:pPr>
            <a:r>
              <a:rPr lang="en-US" altLang="en-US" sz="1800">
                <a:latin typeface="Courier New" panose="02070309020205020404" pitchFamily="49" charset="0"/>
              </a:rPr>
              <a:t>(Intercept)   1.5793    0.1730 7282  9.1312       0</a:t>
            </a:r>
          </a:p>
          <a:p>
            <a:pPr>
              <a:spcBef>
                <a:spcPct val="0"/>
              </a:spcBef>
              <a:buFontTx/>
              <a:buNone/>
            </a:pPr>
            <a:r>
              <a:rPr lang="en-US" altLang="en-US" sz="1800">
                <a:latin typeface="Courier New" panose="02070309020205020404" pitchFamily="49" charset="0"/>
              </a:rPr>
              <a:t>GRP.CENT.LEAD 0.5173    0.0131 7282 39.5195       0</a:t>
            </a:r>
          </a:p>
          <a:p>
            <a:pPr>
              <a:spcBef>
                <a:spcPct val="0"/>
              </a:spcBef>
              <a:buFontTx/>
              <a:buNone/>
            </a:pPr>
            <a:r>
              <a:rPr lang="en-US" altLang="en-US" sz="1800">
                <a:latin typeface="Courier New" panose="02070309020205020404" pitchFamily="49" charset="0"/>
              </a:rPr>
              <a:t>G.LEAD        </a:t>
            </a:r>
            <a:r>
              <a:rPr lang="en-US" altLang="en-US" sz="1800" b="1">
                <a:latin typeface="Courier New" panose="02070309020205020404" pitchFamily="49" charset="0"/>
              </a:rPr>
              <a:t>0.4136</a:t>
            </a:r>
            <a:r>
              <a:rPr lang="en-US" altLang="en-US" sz="1800">
                <a:latin typeface="Courier New" panose="02070309020205020404" pitchFamily="49" charset="0"/>
              </a:rPr>
              <a:t>    0.0595   97  6.9473       0</a:t>
            </a:r>
          </a:p>
          <a:p>
            <a:pPr>
              <a:spcBef>
                <a:spcPct val="0"/>
              </a:spcBef>
              <a:buFontTx/>
              <a:buNone/>
            </a:pPr>
            <a:endParaRPr lang="en-US" altLang="en-US" sz="1800">
              <a:latin typeface="Courier New" panose="02070309020205020404" pitchFamily="49"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endParaRPr lang="en-US" dirty="0"/>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164635E2-6FC8-413B-BC72-FB7F3B7792AA}" type="slidenum">
              <a:rPr lang="en-US" altLang="en-US">
                <a:latin typeface="Arial" panose="020B0604020202020204" pitchFamily="34" charset="0"/>
              </a:rPr>
              <a:pPr/>
              <a:t>186</a:t>
            </a:fld>
            <a:endParaRPr lang="en-US" altLang="en-US">
              <a:latin typeface="Arial" panose="020B0604020202020204" pitchFamily="34" charset="0"/>
            </a:endParaRPr>
          </a:p>
        </p:txBody>
      </p:sp>
      <p:sp>
        <p:nvSpPr>
          <p:cNvPr id="201733" name="Rectangle 2"/>
          <p:cNvSpPr>
            <a:spLocks noGrp="1" noChangeArrowheads="1"/>
          </p:cNvSpPr>
          <p:nvPr>
            <p:ph type="title"/>
          </p:nvPr>
        </p:nvSpPr>
        <p:spPr/>
        <p:txBody>
          <a:bodyPr/>
          <a:lstStyle/>
          <a:p>
            <a:r>
              <a:rPr lang="en-US" altLang="en-US"/>
              <a:t>Stage 3</a:t>
            </a:r>
          </a:p>
        </p:txBody>
      </p:sp>
      <p:sp>
        <p:nvSpPr>
          <p:cNvPr id="201734" name="Rectangle 3"/>
          <p:cNvSpPr>
            <a:spLocks noGrp="1" noChangeArrowheads="1"/>
          </p:cNvSpPr>
          <p:nvPr>
            <p:ph type="body" idx="1"/>
          </p:nvPr>
        </p:nvSpPr>
        <p:spPr/>
        <p:txBody>
          <a:bodyPr/>
          <a:lstStyle/>
          <a:p>
            <a:r>
              <a:rPr lang="en-US" altLang="en-US" dirty="0"/>
              <a:t>Exercise 9:  Use the klein2000 data set to conduct a cross-level random coefficient model analysis.</a:t>
            </a:r>
          </a:p>
          <a:p>
            <a:endParaRPr lang="en-US" altLang="en-US" dirty="0"/>
          </a:p>
          <a:p>
            <a:pPr lvl="1"/>
            <a:r>
              <a:rPr lang="en-US" altLang="en-US" dirty="0"/>
              <a:t>Note:  the code in the speaker notes uses empirical Bayes and plots to help show what is going on when the random term is changed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Summary on Mixed-Effects Models</a:t>
            </a:r>
          </a:p>
        </p:txBody>
      </p:sp>
      <p:pic>
        <p:nvPicPr>
          <p:cNvPr id="2" name="Content Placeholder 1"/>
          <p:cNvPicPr>
            <a:picLocks noGrp="1" noChangeAspect="1"/>
          </p:cNvPicPr>
          <p:nvPr>
            <p:ph idx="1"/>
          </p:nvPr>
        </p:nvPicPr>
        <p:blipFill rotWithShape="1">
          <a:blip r:embed="rId2"/>
          <a:srcRect r="34208" b="32172"/>
          <a:stretch/>
        </p:blipFill>
        <p:spPr>
          <a:xfrm>
            <a:off x="1752600" y="1143000"/>
            <a:ext cx="5020356" cy="5181600"/>
          </a:xfrm>
          <a:prstGeom prst="rect">
            <a:avLst/>
          </a:prstGeom>
        </p:spPr>
      </p:pic>
      <p:sp>
        <p:nvSpPr>
          <p:cNvPr id="5" name="Slide Number Placeholder 4"/>
          <p:cNvSpPr>
            <a:spLocks noGrp="1"/>
          </p:cNvSpPr>
          <p:nvPr>
            <p:ph type="sldNum" sz="quarter" idx="12"/>
          </p:nvPr>
        </p:nvSpPr>
        <p:spPr/>
        <p:txBody>
          <a:bodyPr/>
          <a:lstStyle/>
          <a:p>
            <a:fld id="{EF9ED809-4000-446B-AD20-C2D926150CDC}" type="slidenum">
              <a:rPr lang="en-US" smtClean="0"/>
              <a:t>187</a:t>
            </a:fld>
            <a:endParaRPr lang="en-US"/>
          </a:p>
        </p:txBody>
      </p:sp>
      <p:sp>
        <p:nvSpPr>
          <p:cNvPr id="8" name="Text Box 13"/>
          <p:cNvSpPr txBox="1">
            <a:spLocks noChangeArrowheads="1"/>
          </p:cNvSpPr>
          <p:nvPr/>
        </p:nvSpPr>
        <p:spPr bwMode="auto">
          <a:xfrm>
            <a:off x="6705600" y="1305341"/>
            <a:ext cx="3886200" cy="181588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library(lattice)</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win.graph</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xyplot</a:t>
            </a:r>
            <a:r>
              <a:rPr lang="en-US" altLang="en-US" sz="1600" dirty="0">
                <a:latin typeface="Courier New" panose="02070309020205020404" pitchFamily="49" charset="0"/>
              </a:rPr>
              <a:t>(</a:t>
            </a:r>
            <a:r>
              <a:rPr lang="en-US" altLang="en-US" sz="1600" dirty="0" err="1">
                <a:latin typeface="Courier New" panose="02070309020205020404" pitchFamily="49" charset="0"/>
              </a:rPr>
              <a:t>LEAD~HRS|factor</a:t>
            </a:r>
            <a:r>
              <a:rPr lang="en-US" altLang="en-US" sz="1600" dirty="0">
                <a:latin typeface="Courier New" panose="02070309020205020404" pitchFamily="49" charset="0"/>
              </a:rPr>
              <a:t>(GRP),</a:t>
            </a:r>
          </a:p>
          <a:p>
            <a:pPr>
              <a:spcBef>
                <a:spcPct val="0"/>
              </a:spcBef>
              <a:buFontTx/>
              <a:buNone/>
            </a:pPr>
            <a:r>
              <a:rPr lang="en-US" altLang="en-US" sz="1600" dirty="0">
                <a:latin typeface="Courier New" panose="02070309020205020404" pitchFamily="49" charset="0"/>
              </a:rPr>
              <a:t>data=bh1996[1:1582,],</a:t>
            </a:r>
          </a:p>
          <a:p>
            <a:pPr>
              <a:spcBef>
                <a:spcPct val="0"/>
              </a:spcBef>
              <a:buFontTx/>
              <a:buNone/>
            </a:pPr>
            <a:r>
              <a:rPr lang="en-US" altLang="en-US" sz="1600" dirty="0">
                <a:latin typeface="Courier New" panose="02070309020205020404" pitchFamily="49" charset="0"/>
              </a:rPr>
              <a:t>type=c("</a:t>
            </a:r>
            <a:r>
              <a:rPr lang="en-US" altLang="en-US" sz="1600" dirty="0" err="1">
                <a:latin typeface="Courier New" panose="02070309020205020404" pitchFamily="49" charset="0"/>
              </a:rPr>
              <a:t>p","g","r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col="</a:t>
            </a:r>
            <a:r>
              <a:rPr lang="en-US" altLang="en-US" sz="1600" dirty="0" err="1">
                <a:latin typeface="Courier New" panose="02070309020205020404" pitchFamily="49" charset="0"/>
              </a:rPr>
              <a:t>darkblue</a:t>
            </a:r>
            <a:r>
              <a:rPr lang="en-US" altLang="en-US" sz="1600" dirty="0">
                <a:latin typeface="Courier New" panose="02070309020205020404" pitchFamily="49" charset="0"/>
              </a:rPr>
              <a:t>",</a:t>
            </a:r>
          </a:p>
          <a:p>
            <a:pPr>
              <a:spcBef>
                <a:spcPct val="0"/>
              </a:spcBef>
              <a:buFontTx/>
              <a:buNone/>
            </a:pPr>
            <a:r>
              <a:rPr lang="en-US" altLang="en-US" sz="1600" dirty="0" err="1">
                <a:latin typeface="Courier New" panose="02070309020205020404" pitchFamily="49" charset="0"/>
              </a:rPr>
              <a:t>col.line</a:t>
            </a:r>
            <a:r>
              <a:rPr lang="en-US" altLang="en-US" sz="1600" dirty="0">
                <a:latin typeface="Courier New" panose="02070309020205020404" pitchFamily="49" charset="0"/>
              </a:rPr>
              <a:t>="red3")</a:t>
            </a:r>
          </a:p>
        </p:txBody>
      </p:sp>
      <p:sp>
        <p:nvSpPr>
          <p:cNvPr id="4" name="Footer Placeholder 3">
            <a:extLst>
              <a:ext uri="{FF2B5EF4-FFF2-40B4-BE49-F238E27FC236}">
                <a16:creationId xmlns:a16="http://schemas.microsoft.com/office/drawing/2014/main" id="{B76E4243-1DD7-40C6-A57F-C4D10211E138}"/>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9895530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2"/>
          <p:cNvSpPr>
            <a:spLocks noGrp="1" noChangeArrowheads="1"/>
          </p:cNvSpPr>
          <p:nvPr>
            <p:ph type="title"/>
          </p:nvPr>
        </p:nvSpPr>
        <p:spPr/>
        <p:txBody>
          <a:bodyPr/>
          <a:lstStyle/>
          <a:p>
            <a:r>
              <a:rPr lang="en-US" dirty="0"/>
              <a:t>Summary Two-Level Models</a:t>
            </a:r>
            <a:endParaRPr lang="en-US" altLang="en-US" dirty="0"/>
          </a:p>
        </p:txBody>
      </p:sp>
      <p:sp>
        <p:nvSpPr>
          <p:cNvPr id="160774" name="Rectangle 3"/>
          <p:cNvSpPr>
            <a:spLocks noGrp="1" noChangeArrowheads="1"/>
          </p:cNvSpPr>
          <p:nvPr>
            <p:ph idx="1"/>
          </p:nvPr>
        </p:nvSpPr>
        <p:spPr/>
        <p:txBody>
          <a:bodyPr/>
          <a:lstStyle/>
          <a:p>
            <a:r>
              <a:rPr lang="en-US" altLang="en-US" dirty="0"/>
              <a:t>Model Notation (</a:t>
            </a:r>
            <a:r>
              <a:rPr lang="en-US" altLang="en-US" dirty="0" err="1"/>
              <a:t>Bryk</a:t>
            </a:r>
            <a:r>
              <a:rPr lang="en-US" altLang="en-US" dirty="0"/>
              <a:t> &amp; </a:t>
            </a:r>
            <a:r>
              <a:rPr lang="en-US" altLang="en-US" dirty="0" err="1"/>
              <a:t>Raudenbush</a:t>
            </a:r>
            <a:r>
              <a:rPr lang="en-US" altLang="en-US" dirty="0"/>
              <a:t>, 1992)</a:t>
            </a:r>
          </a:p>
          <a:p>
            <a:pPr lvl="1"/>
            <a:r>
              <a:rPr lang="en-US" altLang="en-US" dirty="0">
                <a:solidFill>
                  <a:srgbClr val="000000"/>
                </a:solidFill>
              </a:rPr>
              <a:t>Separate components: One predictor at both levels, and random effects for intercept and slope</a:t>
            </a:r>
          </a:p>
          <a:p>
            <a:pPr lvl="2">
              <a:buFontTx/>
              <a:buNone/>
            </a:pPr>
            <a:r>
              <a:rPr lang="en-US" altLang="en-US" i="1" dirty="0" err="1">
                <a:solidFill>
                  <a:srgbClr val="000000"/>
                </a:solidFill>
              </a:rPr>
              <a:t>Y</a:t>
            </a:r>
            <a:r>
              <a:rPr lang="en-US" altLang="en-US" i="1" baseline="-25000" dirty="0" err="1">
                <a:solidFill>
                  <a:srgbClr val="000000"/>
                </a:solidFill>
              </a:rPr>
              <a:t>ij</a:t>
            </a:r>
            <a:r>
              <a:rPr lang="en-US" altLang="en-US" i="1" dirty="0">
                <a:solidFill>
                  <a:srgbClr val="000000"/>
                </a:solidFill>
              </a:rPr>
              <a:t> = </a:t>
            </a: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a:t>
            </a:r>
            <a:r>
              <a:rPr lang="en-US" altLang="en-US" dirty="0">
                <a:solidFill>
                  <a:srgbClr val="000000"/>
                </a:solidFill>
                <a:sym typeface="Symbol" panose="05050102010706020507" pitchFamily="18" charset="2"/>
              </a:rPr>
              <a:t></a:t>
            </a:r>
            <a:r>
              <a:rPr lang="en-US" altLang="en-US" baseline="-25000" dirty="0">
                <a:solidFill>
                  <a:srgbClr val="000000"/>
                </a:solidFill>
              </a:rPr>
              <a:t>1</a:t>
            </a:r>
            <a:r>
              <a:rPr lang="en-US" altLang="en-US" i="1" baseline="-25000" dirty="0">
                <a:solidFill>
                  <a:srgbClr val="000000"/>
                </a:solidFill>
              </a:rPr>
              <a:t>j</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 </a:t>
            </a:r>
            <a:r>
              <a:rPr lang="en-US" altLang="en-US" i="1" dirty="0" err="1">
                <a:solidFill>
                  <a:srgbClr val="FF0000"/>
                </a:solidFill>
              </a:rPr>
              <a:t>r</a:t>
            </a:r>
            <a:r>
              <a:rPr lang="en-US" altLang="en-US" i="1" baseline="-25000" dirty="0" err="1">
                <a:solidFill>
                  <a:srgbClr val="FF0000"/>
                </a:solidFill>
              </a:rPr>
              <a:t>ij</a:t>
            </a:r>
            <a:endParaRPr lang="en-US" altLang="en-US" i="1" baseline="-25000" dirty="0">
              <a:solidFill>
                <a:srgbClr val="FF0000"/>
              </a:solidFill>
            </a:endParaRPr>
          </a:p>
          <a:p>
            <a:pPr lvl="2">
              <a:buFontTx/>
              <a:buNone/>
            </a:pP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rPr>
              <a:t>00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i="1" dirty="0">
                <a:solidFill>
                  <a:srgbClr val="FF0000"/>
                </a:solidFill>
              </a:rPr>
              <a:t>u</a:t>
            </a:r>
            <a:r>
              <a:rPr lang="en-US" altLang="en-US" baseline="-25000" dirty="0">
                <a:solidFill>
                  <a:srgbClr val="FF0000"/>
                </a:solidFill>
              </a:rPr>
              <a:t>0</a:t>
            </a:r>
            <a:r>
              <a:rPr lang="en-US" altLang="en-US" i="1" baseline="-25000" dirty="0">
                <a:solidFill>
                  <a:srgbClr val="FF0000"/>
                </a:solidFill>
              </a:rPr>
              <a:t>j</a:t>
            </a:r>
          </a:p>
          <a:p>
            <a:pPr lvl="2">
              <a:buNone/>
            </a:pPr>
            <a:r>
              <a:rPr lang="en-US" altLang="en-US"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i="1" dirty="0">
                <a:solidFill>
                  <a:srgbClr val="FF0000"/>
                </a:solidFill>
              </a:rPr>
              <a:t>u</a:t>
            </a:r>
            <a:r>
              <a:rPr lang="en-US" altLang="en-US" baseline="-25000" dirty="0">
                <a:solidFill>
                  <a:srgbClr val="FF0000"/>
                </a:solidFill>
              </a:rPr>
              <a:t>1</a:t>
            </a:r>
            <a:r>
              <a:rPr lang="en-US" altLang="en-US" i="1" baseline="-25000" dirty="0">
                <a:solidFill>
                  <a:srgbClr val="FF0000"/>
                </a:solidFill>
              </a:rPr>
              <a:t>j</a:t>
            </a:r>
          </a:p>
          <a:p>
            <a:pPr lvl="2">
              <a:buFontTx/>
              <a:buNone/>
            </a:pPr>
            <a:endParaRPr lang="en-US" altLang="en-US" i="1" baseline="-25000" dirty="0">
              <a:solidFill>
                <a:srgbClr val="000000"/>
              </a:solidFill>
            </a:endParaRPr>
          </a:p>
          <a:p>
            <a:pPr lvl="1"/>
            <a:r>
              <a:rPr lang="en-US" altLang="en-US" dirty="0"/>
              <a:t>Combined</a:t>
            </a:r>
          </a:p>
          <a:p>
            <a:pPr lvl="2">
              <a:buNone/>
            </a:pPr>
            <a:r>
              <a:rPr lang="en-US" altLang="en-US" i="1" dirty="0" err="1"/>
              <a:t>Y</a:t>
            </a:r>
            <a:r>
              <a:rPr lang="en-US" altLang="en-US" i="1" baseline="-25000" dirty="0" err="1"/>
              <a:t>ij</a:t>
            </a:r>
            <a:r>
              <a:rPr lang="en-US" altLang="en-US" i="1" dirty="0"/>
              <a:t> =</a:t>
            </a:r>
            <a:r>
              <a:rPr lang="en-US" altLang="en-US" i="1" dirty="0">
                <a:sym typeface="Symbol" panose="05050102010706020507" pitchFamily="18" charset="2"/>
              </a:rPr>
              <a:t></a:t>
            </a:r>
            <a:r>
              <a:rPr lang="en-US" altLang="en-US" i="1" baseline="-25000" dirty="0"/>
              <a:t>00</a:t>
            </a:r>
            <a:r>
              <a:rPr lang="en-US" altLang="en-US" i="1" dirty="0"/>
              <a:t> + </a:t>
            </a:r>
            <a:r>
              <a:rPr lang="en-US" altLang="en-US" i="1" dirty="0">
                <a:sym typeface="Symbol" panose="05050102010706020507" pitchFamily="18" charset="2"/>
              </a:rPr>
              <a:t></a:t>
            </a:r>
            <a:r>
              <a:rPr lang="en-US" altLang="en-US" i="1" baseline="-25000" dirty="0">
                <a:sym typeface="Symbol" panose="05050102010706020507" pitchFamily="18" charset="2"/>
              </a:rPr>
              <a:t>1</a:t>
            </a:r>
            <a:r>
              <a:rPr lang="en-US" altLang="en-US" i="1" baseline="-25000" dirty="0"/>
              <a:t>0</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t>+ </a:t>
            </a:r>
            <a:r>
              <a:rPr lang="en-US" altLang="en-US" dirty="0"/>
              <a:t>[</a:t>
            </a:r>
            <a:r>
              <a:rPr lang="en-US" altLang="en-US" i="1" dirty="0">
                <a:solidFill>
                  <a:srgbClr val="000000"/>
                </a:solidFill>
              </a:rPr>
              <a:t>u</a:t>
            </a:r>
            <a:r>
              <a:rPr lang="en-US" altLang="en-US" baseline="-25000" dirty="0">
                <a:solidFill>
                  <a:srgbClr val="000000"/>
                </a:solidFill>
              </a:rPr>
              <a:t>0</a:t>
            </a:r>
            <a:r>
              <a:rPr lang="en-US" altLang="en-US" i="1" baseline="-25000" dirty="0">
                <a:solidFill>
                  <a:srgbClr val="000000"/>
                </a:solidFill>
              </a:rPr>
              <a:t>j </a:t>
            </a:r>
            <a:r>
              <a:rPr lang="en-US" altLang="en-US" i="1" dirty="0">
                <a:solidFill>
                  <a:srgbClr val="000000"/>
                </a:solidFill>
              </a:rPr>
              <a:t>+ u</a:t>
            </a:r>
            <a:r>
              <a:rPr lang="en-US" altLang="en-US" baseline="-25000" dirty="0">
                <a:solidFill>
                  <a:srgbClr val="000000"/>
                </a:solidFill>
              </a:rPr>
              <a:t>1</a:t>
            </a:r>
            <a:r>
              <a:rPr lang="en-US" altLang="en-US" i="1" baseline="-25000" dirty="0">
                <a:solidFill>
                  <a:srgbClr val="000000"/>
                </a:solidFill>
              </a:rPr>
              <a:t>j</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 </a:t>
            </a:r>
            <a:r>
              <a:rPr lang="en-US" altLang="en-US" i="1" dirty="0" err="1">
                <a:solidFill>
                  <a:srgbClr val="000000"/>
                </a:solidFill>
              </a:rPr>
              <a:t>r</a:t>
            </a:r>
            <a:r>
              <a:rPr lang="en-US" altLang="en-US" i="1" baseline="-25000" dirty="0" err="1">
                <a:solidFill>
                  <a:srgbClr val="000000"/>
                </a:solidFill>
              </a:rPr>
              <a:t>ij</a:t>
            </a:r>
            <a:r>
              <a:rPr lang="en-US" altLang="en-US" dirty="0"/>
              <a:t>]</a:t>
            </a:r>
          </a:p>
          <a:p>
            <a:endParaRPr lang="en-US" altLang="en-US" dirty="0"/>
          </a:p>
          <a:p>
            <a:endParaRPr lang="en-US" altLang="en-US" dirty="0"/>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188</a:t>
            </a:fld>
            <a:endParaRPr lang="en-US" altLang="en-US">
              <a:latin typeface="Arial" panose="020B0604020202020204" pitchFamily="34" charset="0"/>
            </a:endParaRPr>
          </a:p>
        </p:txBody>
      </p:sp>
      <p:sp>
        <p:nvSpPr>
          <p:cNvPr id="3" name="Footer Placeholder 2">
            <a:extLst>
              <a:ext uri="{FF2B5EF4-FFF2-40B4-BE49-F238E27FC236}">
                <a16:creationId xmlns:a16="http://schemas.microsoft.com/office/drawing/2014/main" id="{1A50D484-8475-4A3B-841D-E688D5728136}"/>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42766427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OLS Regression</a:t>
            </a:r>
          </a:p>
        </p:txBody>
      </p:sp>
      <p:sp>
        <p:nvSpPr>
          <p:cNvPr id="6" name="Slide Number Placeholder 5"/>
          <p:cNvSpPr>
            <a:spLocks noGrp="1"/>
          </p:cNvSpPr>
          <p:nvPr>
            <p:ph type="sldNum" sz="quarter" idx="12"/>
          </p:nvPr>
        </p:nvSpPr>
        <p:spPr/>
        <p:txBody>
          <a:bodyPr/>
          <a:lstStyle/>
          <a:p>
            <a:fld id="{EF9ED809-4000-446B-AD20-C2D926150CDC}" type="slidenum">
              <a:rPr lang="en-US" smtClean="0"/>
              <a:t>189</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1"/>
            <a:ext cx="4957202" cy="494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
          <p:cNvSpPr txBox="1">
            <a:spLocks noChangeArrowheads="1"/>
          </p:cNvSpPr>
          <p:nvPr/>
        </p:nvSpPr>
        <p:spPr bwMode="auto">
          <a:xfrm>
            <a:off x="4886227" y="2930623"/>
            <a:ext cx="33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3600" dirty="0"/>
              <a:t>}</a:t>
            </a:r>
          </a:p>
        </p:txBody>
      </p:sp>
      <p:sp>
        <p:nvSpPr>
          <p:cNvPr id="12" name="Line 8"/>
          <p:cNvSpPr>
            <a:spLocks noChangeShapeType="1"/>
          </p:cNvSpPr>
          <p:nvPr/>
        </p:nvSpPr>
        <p:spPr bwMode="auto">
          <a:xfrm>
            <a:off x="5211665" y="3292573"/>
            <a:ext cx="830263" cy="0"/>
          </a:xfrm>
          <a:prstGeom prst="line">
            <a:avLst/>
          </a:prstGeom>
          <a:noFill/>
          <a:ln w="12700">
            <a:solidFill>
              <a:schemeClr val="tx1"/>
            </a:solidFill>
            <a:round/>
            <a:headEnd type="triangle"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15"/>
          <p:cNvSpPr>
            <a:spLocks noChangeArrowheads="1"/>
          </p:cNvSpPr>
          <p:nvPr/>
        </p:nvSpPr>
        <p:spPr bwMode="auto">
          <a:xfrm>
            <a:off x="6102253" y="3078260"/>
            <a:ext cx="264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Variance of </a:t>
            </a:r>
            <a:r>
              <a:rPr lang="en-US" altLang="en-US" i="1" dirty="0" err="1"/>
              <a:t>r</a:t>
            </a:r>
            <a:r>
              <a:rPr lang="en-US" altLang="en-US" i="1" baseline="-25000" dirty="0" err="1"/>
              <a:t>ij</a:t>
            </a:r>
            <a:r>
              <a:rPr lang="en-US" altLang="en-US" dirty="0"/>
              <a:t> = </a:t>
            </a:r>
            <a:r>
              <a:rPr lang="en-US" altLang="en-US" dirty="0">
                <a:sym typeface="Symbol" panose="05050102010706020507" pitchFamily="18" charset="2"/>
              </a:rPr>
              <a:t></a:t>
            </a:r>
            <a:r>
              <a:rPr lang="en-US" altLang="en-US" baseline="30000" dirty="0">
                <a:sym typeface="Symbol" panose="05050102010706020507" pitchFamily="18" charset="2"/>
              </a:rPr>
              <a:t>2</a:t>
            </a:r>
          </a:p>
        </p:txBody>
      </p:sp>
      <p:sp>
        <p:nvSpPr>
          <p:cNvPr id="15" name="Text Box 13"/>
          <p:cNvSpPr txBox="1">
            <a:spLocks noChangeArrowheads="1"/>
          </p:cNvSpPr>
          <p:nvPr/>
        </p:nvSpPr>
        <p:spPr bwMode="auto">
          <a:xfrm>
            <a:off x="6934200" y="1305342"/>
            <a:ext cx="3657600" cy="132343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err="1">
                <a:latin typeface="Courier New" panose="02070309020205020404" pitchFamily="49" charset="0"/>
              </a:rPr>
              <a:t>xyplot</a:t>
            </a:r>
            <a:r>
              <a:rPr lang="en-US" altLang="en-US" sz="1600" dirty="0">
                <a:latin typeface="Courier New" panose="02070309020205020404" pitchFamily="49" charset="0"/>
              </a:rPr>
              <a:t>(LEAD~HRS,</a:t>
            </a:r>
          </a:p>
          <a:p>
            <a:pPr>
              <a:spcBef>
                <a:spcPct val="0"/>
              </a:spcBef>
              <a:buFontTx/>
              <a:buNone/>
            </a:pPr>
            <a:r>
              <a:rPr lang="en-US" altLang="en-US" sz="1600" dirty="0">
                <a:latin typeface="Courier New" panose="02070309020205020404" pitchFamily="49" charset="0"/>
              </a:rPr>
              <a:t>data=bh1996[bh1996$GRP==1,],</a:t>
            </a:r>
          </a:p>
          <a:p>
            <a:pPr>
              <a:spcBef>
                <a:spcPct val="0"/>
              </a:spcBef>
              <a:buFontTx/>
              <a:buNone/>
            </a:pPr>
            <a:r>
              <a:rPr lang="en-US" altLang="en-US" sz="1600" dirty="0">
                <a:latin typeface="Courier New" panose="02070309020205020404" pitchFamily="49" charset="0"/>
              </a:rPr>
              <a:t>type=c("</a:t>
            </a:r>
            <a:r>
              <a:rPr lang="en-US" altLang="en-US" sz="1600" dirty="0" err="1">
                <a:latin typeface="Courier New" panose="02070309020205020404" pitchFamily="49" charset="0"/>
              </a:rPr>
              <a:t>p","g","r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col="</a:t>
            </a:r>
            <a:r>
              <a:rPr lang="en-US" altLang="en-US" sz="1600" dirty="0" err="1">
                <a:latin typeface="Courier New" panose="02070309020205020404" pitchFamily="49" charset="0"/>
              </a:rPr>
              <a:t>darkblue</a:t>
            </a:r>
            <a:r>
              <a:rPr lang="en-US" altLang="en-US" sz="1600" dirty="0">
                <a:latin typeface="Courier New" panose="02070309020205020404" pitchFamily="49" charset="0"/>
              </a:rPr>
              <a:t>",</a:t>
            </a:r>
          </a:p>
          <a:p>
            <a:pPr>
              <a:spcBef>
                <a:spcPct val="0"/>
              </a:spcBef>
              <a:buFontTx/>
              <a:buNone/>
            </a:pPr>
            <a:r>
              <a:rPr lang="en-US" altLang="en-US" sz="1600" dirty="0" err="1">
                <a:latin typeface="Courier New" panose="02070309020205020404" pitchFamily="49" charset="0"/>
              </a:rPr>
              <a:t>col.line</a:t>
            </a:r>
            <a:r>
              <a:rPr lang="en-US" altLang="en-US" sz="1600" dirty="0">
                <a:latin typeface="Courier New" panose="02070309020205020404" pitchFamily="49" charset="0"/>
              </a:rPr>
              <a:t>="red3")</a:t>
            </a:r>
          </a:p>
        </p:txBody>
      </p:sp>
      <p:sp>
        <p:nvSpPr>
          <p:cNvPr id="2" name="Footer Placeholder 1">
            <a:extLst>
              <a:ext uri="{FF2B5EF4-FFF2-40B4-BE49-F238E27FC236}">
                <a16:creationId xmlns:a16="http://schemas.microsoft.com/office/drawing/2014/main" id="{ACA42DA3-E884-4C15-AE54-69443CC92F25}"/>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173012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E83CDD-2B28-2A53-D3E0-906C583CF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860" y="2740066"/>
            <a:ext cx="3174986" cy="2679192"/>
          </a:xfrm>
          <a:prstGeom prst="rect">
            <a:avLst/>
          </a:prstGeom>
        </p:spPr>
      </p:pic>
      <p:sp>
        <p:nvSpPr>
          <p:cNvPr id="2" name="Title 1">
            <a:extLst>
              <a:ext uri="{FF2B5EF4-FFF2-40B4-BE49-F238E27FC236}">
                <a16:creationId xmlns:a16="http://schemas.microsoft.com/office/drawing/2014/main" id="{A5731DF2-2F6E-FC71-06AB-B90F92327A7F}"/>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E7EB2A37-8F8C-EE65-7308-F92E2CF48DD9}"/>
              </a:ext>
            </a:extLst>
          </p:cNvPr>
          <p:cNvSpPr>
            <a:spLocks noGrp="1"/>
          </p:cNvSpPr>
          <p:nvPr>
            <p:ph idx="1"/>
          </p:nvPr>
        </p:nvSpPr>
        <p:spPr/>
        <p:txBody>
          <a:bodyPr/>
          <a:lstStyle/>
          <a:p>
            <a:pPr algn="ctr"/>
            <a:r>
              <a:rPr lang="en-US" dirty="0"/>
              <a:t>We could group-mean center the variables and run a regression.</a:t>
            </a:r>
          </a:p>
          <a:p>
            <a:pPr algn="ctr"/>
            <a:r>
              <a:rPr lang="en-US" dirty="0"/>
              <a:t>Does this test our research question?</a:t>
            </a:r>
          </a:p>
        </p:txBody>
      </p:sp>
      <p:sp>
        <p:nvSpPr>
          <p:cNvPr id="4" name="Slide Number Placeholder 3">
            <a:extLst>
              <a:ext uri="{FF2B5EF4-FFF2-40B4-BE49-F238E27FC236}">
                <a16:creationId xmlns:a16="http://schemas.microsoft.com/office/drawing/2014/main" id="{727FA59C-71E4-5B0E-DE37-D3CDF2C95BFF}"/>
              </a:ext>
            </a:extLst>
          </p:cNvPr>
          <p:cNvSpPr>
            <a:spLocks noGrp="1"/>
          </p:cNvSpPr>
          <p:nvPr>
            <p:ph type="sldNum" sz="quarter" idx="12"/>
          </p:nvPr>
        </p:nvSpPr>
        <p:spPr/>
        <p:txBody>
          <a:bodyPr/>
          <a:lstStyle/>
          <a:p>
            <a:fld id="{C68DACDF-E1A9-A04C-A5FF-FC2443684BF5}" type="slidenum">
              <a:rPr lang="en-US" smtClean="0"/>
              <a:pPr/>
              <a:t>19</a:t>
            </a:fld>
            <a:endParaRPr lang="en-US" dirty="0"/>
          </a:p>
        </p:txBody>
      </p:sp>
      <p:sp>
        <p:nvSpPr>
          <p:cNvPr id="5" name="Footer Placeholder 4">
            <a:extLst>
              <a:ext uri="{FF2B5EF4-FFF2-40B4-BE49-F238E27FC236}">
                <a16:creationId xmlns:a16="http://schemas.microsoft.com/office/drawing/2014/main" id="{75FCE6C8-A7BD-7A6B-EDCA-8D8125B3B3AA}"/>
              </a:ext>
            </a:extLst>
          </p:cNvPr>
          <p:cNvSpPr>
            <a:spLocks noGrp="1"/>
          </p:cNvSpPr>
          <p:nvPr>
            <p:ph type="ftr" sz="quarter" idx="11"/>
          </p:nvPr>
        </p:nvSpPr>
        <p:spPr/>
        <p:txBody>
          <a:bodyPr/>
          <a:lstStyle/>
          <a:p>
            <a:r>
              <a:rPr lang="en-US" dirty="0"/>
              <a:t>Kautz – Intro to Methods BLITZ Slides</a:t>
            </a:r>
          </a:p>
        </p:txBody>
      </p:sp>
      <p:cxnSp>
        <p:nvCxnSpPr>
          <p:cNvPr id="15" name="Straight Arrow Connector 14">
            <a:extLst>
              <a:ext uri="{FF2B5EF4-FFF2-40B4-BE49-F238E27FC236}">
                <a16:creationId xmlns:a16="http://schemas.microsoft.com/office/drawing/2014/main" id="{59AB9B64-FAE3-CC85-6722-FFB0E4977114}"/>
              </a:ext>
            </a:extLst>
          </p:cNvPr>
          <p:cNvCxnSpPr/>
          <p:nvPr/>
        </p:nvCxnSpPr>
        <p:spPr>
          <a:xfrm flipV="1">
            <a:off x="4413380" y="2593910"/>
            <a:ext cx="0" cy="304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29260A-FD6F-652D-F20A-5AF228EBE0B7}"/>
              </a:ext>
            </a:extLst>
          </p:cNvPr>
          <p:cNvCxnSpPr>
            <a:cxnSpLocks/>
          </p:cNvCxnSpPr>
          <p:nvPr/>
        </p:nvCxnSpPr>
        <p:spPr>
          <a:xfrm>
            <a:off x="4422711" y="5629470"/>
            <a:ext cx="3629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EEC5F7-B826-29A0-3568-436449A7BFD5}"/>
              </a:ext>
            </a:extLst>
          </p:cNvPr>
          <p:cNvCxnSpPr>
            <a:cxnSpLocks/>
          </p:cNvCxnSpPr>
          <p:nvPr/>
        </p:nvCxnSpPr>
        <p:spPr>
          <a:xfrm>
            <a:off x="4898570"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DBAC2-0803-DD56-7735-5267079D8008}"/>
              </a:ext>
            </a:extLst>
          </p:cNvPr>
          <p:cNvCxnSpPr>
            <a:cxnSpLocks/>
          </p:cNvCxnSpPr>
          <p:nvPr/>
        </p:nvCxnSpPr>
        <p:spPr>
          <a:xfrm>
            <a:off x="5635524"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A2CDDC-C5C0-C2A6-F20E-9C94353FD497}"/>
              </a:ext>
            </a:extLst>
          </p:cNvPr>
          <p:cNvCxnSpPr>
            <a:cxnSpLocks/>
          </p:cNvCxnSpPr>
          <p:nvPr/>
        </p:nvCxnSpPr>
        <p:spPr>
          <a:xfrm>
            <a:off x="638524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E97102-2605-8120-F0C9-A22907D44313}"/>
              </a:ext>
            </a:extLst>
          </p:cNvPr>
          <p:cNvCxnSpPr>
            <a:cxnSpLocks/>
          </p:cNvCxnSpPr>
          <p:nvPr/>
        </p:nvCxnSpPr>
        <p:spPr>
          <a:xfrm>
            <a:off x="710937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69CD5A-AE21-7DD2-4082-6AFD5424C7CD}"/>
              </a:ext>
            </a:extLst>
          </p:cNvPr>
          <p:cNvSpPr txBox="1"/>
          <p:nvPr/>
        </p:nvSpPr>
        <p:spPr>
          <a:xfrm>
            <a:off x="4767232" y="5702665"/>
            <a:ext cx="289249" cy="261610"/>
          </a:xfrm>
          <a:prstGeom prst="rect">
            <a:avLst/>
          </a:prstGeom>
          <a:noFill/>
        </p:spPr>
        <p:txBody>
          <a:bodyPr wrap="square" rtlCol="0">
            <a:spAutoFit/>
          </a:bodyPr>
          <a:lstStyle/>
          <a:p>
            <a:r>
              <a:rPr lang="en-US" sz="1100" dirty="0"/>
              <a:t>2</a:t>
            </a:r>
          </a:p>
        </p:txBody>
      </p:sp>
      <p:sp>
        <p:nvSpPr>
          <p:cNvPr id="30" name="TextBox 29">
            <a:extLst>
              <a:ext uri="{FF2B5EF4-FFF2-40B4-BE49-F238E27FC236}">
                <a16:creationId xmlns:a16="http://schemas.microsoft.com/office/drawing/2014/main" id="{BAD797A4-6BB7-8481-CE41-44D5667C2DBC}"/>
              </a:ext>
            </a:extLst>
          </p:cNvPr>
          <p:cNvSpPr txBox="1"/>
          <p:nvPr/>
        </p:nvSpPr>
        <p:spPr>
          <a:xfrm>
            <a:off x="6253389" y="5702665"/>
            <a:ext cx="289249" cy="261610"/>
          </a:xfrm>
          <a:prstGeom prst="rect">
            <a:avLst/>
          </a:prstGeom>
          <a:noFill/>
        </p:spPr>
        <p:txBody>
          <a:bodyPr wrap="square" rtlCol="0">
            <a:spAutoFit/>
          </a:bodyPr>
          <a:lstStyle/>
          <a:p>
            <a:r>
              <a:rPr lang="en-US" sz="1100" dirty="0"/>
              <a:t>3</a:t>
            </a:r>
          </a:p>
        </p:txBody>
      </p:sp>
      <p:sp>
        <p:nvSpPr>
          <p:cNvPr id="31" name="TextBox 30">
            <a:extLst>
              <a:ext uri="{FF2B5EF4-FFF2-40B4-BE49-F238E27FC236}">
                <a16:creationId xmlns:a16="http://schemas.microsoft.com/office/drawing/2014/main" id="{BB6201E2-D7D9-235F-A16D-5944DD0B194F}"/>
              </a:ext>
            </a:extLst>
          </p:cNvPr>
          <p:cNvSpPr txBox="1"/>
          <p:nvPr/>
        </p:nvSpPr>
        <p:spPr>
          <a:xfrm>
            <a:off x="7352814" y="5629470"/>
            <a:ext cx="2304661" cy="307777"/>
          </a:xfrm>
          <a:prstGeom prst="rect">
            <a:avLst/>
          </a:prstGeom>
          <a:noFill/>
        </p:spPr>
        <p:txBody>
          <a:bodyPr wrap="square" rtlCol="0">
            <a:spAutoFit/>
          </a:bodyPr>
          <a:lstStyle/>
          <a:p>
            <a:r>
              <a:rPr lang="en-US" sz="1400" dirty="0"/>
              <a:t>Police per 1,000 people</a:t>
            </a:r>
          </a:p>
        </p:txBody>
      </p:sp>
      <p:sp>
        <p:nvSpPr>
          <p:cNvPr id="33" name="TextBox 32">
            <a:extLst>
              <a:ext uri="{FF2B5EF4-FFF2-40B4-BE49-F238E27FC236}">
                <a16:creationId xmlns:a16="http://schemas.microsoft.com/office/drawing/2014/main" id="{1B43A2CE-429D-C8C1-B1B8-FAB9C7225DCD}"/>
              </a:ext>
            </a:extLst>
          </p:cNvPr>
          <p:cNvSpPr txBox="1"/>
          <p:nvPr/>
        </p:nvSpPr>
        <p:spPr>
          <a:xfrm rot="16200000">
            <a:off x="2602358" y="3863359"/>
            <a:ext cx="2587981" cy="307777"/>
          </a:xfrm>
          <a:prstGeom prst="rect">
            <a:avLst/>
          </a:prstGeom>
          <a:noFill/>
        </p:spPr>
        <p:txBody>
          <a:bodyPr wrap="square" rtlCol="0">
            <a:spAutoFit/>
          </a:bodyPr>
          <a:lstStyle/>
          <a:p>
            <a:r>
              <a:rPr lang="en-US" sz="1400" dirty="0"/>
              <a:t>Robberies per 1,000 people</a:t>
            </a:r>
          </a:p>
        </p:txBody>
      </p:sp>
      <p:cxnSp>
        <p:nvCxnSpPr>
          <p:cNvPr id="40" name="Straight Connector 39">
            <a:extLst>
              <a:ext uri="{FF2B5EF4-FFF2-40B4-BE49-F238E27FC236}">
                <a16:creationId xmlns:a16="http://schemas.microsoft.com/office/drawing/2014/main" id="{2923B579-40BD-850D-0358-CAB15B64E079}"/>
              </a:ext>
            </a:extLst>
          </p:cNvPr>
          <p:cNvCxnSpPr>
            <a:cxnSpLocks/>
          </p:cNvCxnSpPr>
          <p:nvPr/>
        </p:nvCxnSpPr>
        <p:spPr>
          <a:xfrm rot="16200000">
            <a:off x="4362735" y="554642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867FA1-F0AD-C83B-B73F-0CCA49DA50A0}"/>
              </a:ext>
            </a:extLst>
          </p:cNvPr>
          <p:cNvCxnSpPr>
            <a:cxnSpLocks/>
          </p:cNvCxnSpPr>
          <p:nvPr/>
        </p:nvCxnSpPr>
        <p:spPr>
          <a:xfrm rot="16200000">
            <a:off x="4370240" y="5015612"/>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4667DA-0E8E-F08A-9195-8A3E684E5BEA}"/>
              </a:ext>
            </a:extLst>
          </p:cNvPr>
          <p:cNvCxnSpPr>
            <a:cxnSpLocks/>
          </p:cNvCxnSpPr>
          <p:nvPr/>
        </p:nvCxnSpPr>
        <p:spPr>
          <a:xfrm rot="16200000">
            <a:off x="4370240" y="448049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065245-F446-22AD-4DA2-35A06CD1DC31}"/>
              </a:ext>
            </a:extLst>
          </p:cNvPr>
          <p:cNvCxnSpPr>
            <a:cxnSpLocks/>
          </p:cNvCxnSpPr>
          <p:nvPr/>
        </p:nvCxnSpPr>
        <p:spPr>
          <a:xfrm rot="16200000">
            <a:off x="4370240" y="3952309"/>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0FB98-E08F-D23E-5404-27A56AFEF2A8}"/>
              </a:ext>
            </a:extLst>
          </p:cNvPr>
          <p:cNvCxnSpPr>
            <a:cxnSpLocks/>
          </p:cNvCxnSpPr>
          <p:nvPr/>
        </p:nvCxnSpPr>
        <p:spPr>
          <a:xfrm rot="16200000">
            <a:off x="4373347" y="3423570"/>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F34E74-2786-A2F5-DD9E-2A26E9377BD2}"/>
              </a:ext>
            </a:extLst>
          </p:cNvPr>
          <p:cNvCxnSpPr>
            <a:cxnSpLocks/>
          </p:cNvCxnSpPr>
          <p:nvPr/>
        </p:nvCxnSpPr>
        <p:spPr>
          <a:xfrm rot="16200000">
            <a:off x="4364016" y="2901055"/>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EBBB697-2706-C16C-CCD0-36FA9A819BAC}"/>
              </a:ext>
            </a:extLst>
          </p:cNvPr>
          <p:cNvSpPr txBox="1"/>
          <p:nvPr/>
        </p:nvSpPr>
        <p:spPr>
          <a:xfrm>
            <a:off x="4115112" y="5453017"/>
            <a:ext cx="289249" cy="261610"/>
          </a:xfrm>
          <a:prstGeom prst="rect">
            <a:avLst/>
          </a:prstGeom>
          <a:noFill/>
        </p:spPr>
        <p:txBody>
          <a:bodyPr wrap="square" rtlCol="0">
            <a:spAutoFit/>
          </a:bodyPr>
          <a:lstStyle/>
          <a:p>
            <a:r>
              <a:rPr lang="en-US" sz="1100" dirty="0"/>
              <a:t>2</a:t>
            </a:r>
          </a:p>
        </p:txBody>
      </p:sp>
      <p:sp>
        <p:nvSpPr>
          <p:cNvPr id="50" name="TextBox 49">
            <a:extLst>
              <a:ext uri="{FF2B5EF4-FFF2-40B4-BE49-F238E27FC236}">
                <a16:creationId xmlns:a16="http://schemas.microsoft.com/office/drawing/2014/main" id="{05C3B3B9-280E-5577-09BD-9BE10ECCD6C9}"/>
              </a:ext>
            </a:extLst>
          </p:cNvPr>
          <p:cNvSpPr txBox="1"/>
          <p:nvPr/>
        </p:nvSpPr>
        <p:spPr>
          <a:xfrm>
            <a:off x="4115112" y="4915160"/>
            <a:ext cx="289249" cy="261610"/>
          </a:xfrm>
          <a:prstGeom prst="rect">
            <a:avLst/>
          </a:prstGeom>
          <a:noFill/>
        </p:spPr>
        <p:txBody>
          <a:bodyPr wrap="square" rtlCol="0">
            <a:spAutoFit/>
          </a:bodyPr>
          <a:lstStyle/>
          <a:p>
            <a:r>
              <a:rPr lang="en-US" sz="1100" dirty="0"/>
              <a:t>4</a:t>
            </a:r>
          </a:p>
        </p:txBody>
      </p:sp>
      <p:sp>
        <p:nvSpPr>
          <p:cNvPr id="52" name="TextBox 51">
            <a:extLst>
              <a:ext uri="{FF2B5EF4-FFF2-40B4-BE49-F238E27FC236}">
                <a16:creationId xmlns:a16="http://schemas.microsoft.com/office/drawing/2014/main" id="{7B5290A5-F864-C734-EDFE-25B80879C20E}"/>
              </a:ext>
            </a:extLst>
          </p:cNvPr>
          <p:cNvSpPr txBox="1"/>
          <p:nvPr/>
        </p:nvSpPr>
        <p:spPr>
          <a:xfrm>
            <a:off x="4115112" y="4390015"/>
            <a:ext cx="289249" cy="261610"/>
          </a:xfrm>
          <a:prstGeom prst="rect">
            <a:avLst/>
          </a:prstGeom>
          <a:noFill/>
        </p:spPr>
        <p:txBody>
          <a:bodyPr wrap="square" rtlCol="0">
            <a:spAutoFit/>
          </a:bodyPr>
          <a:lstStyle/>
          <a:p>
            <a:r>
              <a:rPr lang="en-US" sz="1100" dirty="0"/>
              <a:t>6</a:t>
            </a:r>
          </a:p>
        </p:txBody>
      </p:sp>
      <p:sp>
        <p:nvSpPr>
          <p:cNvPr id="54" name="TextBox 53">
            <a:extLst>
              <a:ext uri="{FF2B5EF4-FFF2-40B4-BE49-F238E27FC236}">
                <a16:creationId xmlns:a16="http://schemas.microsoft.com/office/drawing/2014/main" id="{D0A02DAB-A527-BABD-C28C-2AA0C2664A6F}"/>
              </a:ext>
            </a:extLst>
          </p:cNvPr>
          <p:cNvSpPr txBox="1"/>
          <p:nvPr/>
        </p:nvSpPr>
        <p:spPr>
          <a:xfrm>
            <a:off x="4115112" y="3867224"/>
            <a:ext cx="289249" cy="261610"/>
          </a:xfrm>
          <a:prstGeom prst="rect">
            <a:avLst/>
          </a:prstGeom>
          <a:noFill/>
        </p:spPr>
        <p:txBody>
          <a:bodyPr wrap="square" rtlCol="0">
            <a:spAutoFit/>
          </a:bodyPr>
          <a:lstStyle/>
          <a:p>
            <a:r>
              <a:rPr lang="en-US" sz="1100" dirty="0"/>
              <a:t>8</a:t>
            </a:r>
          </a:p>
        </p:txBody>
      </p:sp>
      <p:sp>
        <p:nvSpPr>
          <p:cNvPr id="56" name="TextBox 55">
            <a:extLst>
              <a:ext uri="{FF2B5EF4-FFF2-40B4-BE49-F238E27FC236}">
                <a16:creationId xmlns:a16="http://schemas.microsoft.com/office/drawing/2014/main" id="{198007CA-6B4E-00F2-E665-C9BC9AB54773}"/>
              </a:ext>
            </a:extLst>
          </p:cNvPr>
          <p:cNvSpPr txBox="1"/>
          <p:nvPr/>
        </p:nvSpPr>
        <p:spPr>
          <a:xfrm>
            <a:off x="4038911" y="3336189"/>
            <a:ext cx="365450" cy="261610"/>
          </a:xfrm>
          <a:prstGeom prst="rect">
            <a:avLst/>
          </a:prstGeom>
          <a:noFill/>
        </p:spPr>
        <p:txBody>
          <a:bodyPr wrap="square" rtlCol="0">
            <a:spAutoFit/>
          </a:bodyPr>
          <a:lstStyle/>
          <a:p>
            <a:r>
              <a:rPr lang="en-US" sz="1100" dirty="0"/>
              <a:t>10</a:t>
            </a:r>
          </a:p>
        </p:txBody>
      </p:sp>
      <p:sp>
        <p:nvSpPr>
          <p:cNvPr id="58" name="TextBox 57">
            <a:extLst>
              <a:ext uri="{FF2B5EF4-FFF2-40B4-BE49-F238E27FC236}">
                <a16:creationId xmlns:a16="http://schemas.microsoft.com/office/drawing/2014/main" id="{85870758-9C69-BD0E-A0B2-C81E40286C12}"/>
              </a:ext>
            </a:extLst>
          </p:cNvPr>
          <p:cNvSpPr txBox="1"/>
          <p:nvPr/>
        </p:nvSpPr>
        <p:spPr>
          <a:xfrm>
            <a:off x="4038601" y="2814470"/>
            <a:ext cx="365760" cy="430887"/>
          </a:xfrm>
          <a:prstGeom prst="rect">
            <a:avLst/>
          </a:prstGeom>
          <a:noFill/>
        </p:spPr>
        <p:txBody>
          <a:bodyPr wrap="square" rtlCol="0">
            <a:spAutoFit/>
          </a:bodyPr>
          <a:lstStyle/>
          <a:p>
            <a:r>
              <a:rPr lang="en-US" sz="1100" dirty="0"/>
              <a:t>12</a:t>
            </a:r>
          </a:p>
        </p:txBody>
      </p:sp>
      <p:sp>
        <p:nvSpPr>
          <p:cNvPr id="8" name="TextBox 7">
            <a:extLst>
              <a:ext uri="{FF2B5EF4-FFF2-40B4-BE49-F238E27FC236}">
                <a16:creationId xmlns:a16="http://schemas.microsoft.com/office/drawing/2014/main" id="{0DB0C40E-084C-DE64-81DE-63C7EC606D82}"/>
              </a:ext>
            </a:extLst>
          </p:cNvPr>
          <p:cNvSpPr txBox="1"/>
          <p:nvPr/>
        </p:nvSpPr>
        <p:spPr>
          <a:xfrm>
            <a:off x="4515154" y="5277021"/>
            <a:ext cx="1390261" cy="307777"/>
          </a:xfrm>
          <a:prstGeom prst="rect">
            <a:avLst/>
          </a:prstGeom>
          <a:noFill/>
        </p:spPr>
        <p:txBody>
          <a:bodyPr wrap="square" rtlCol="0">
            <a:spAutoFit/>
          </a:bodyPr>
          <a:lstStyle/>
          <a:p>
            <a:r>
              <a:rPr lang="en-US" sz="1400" dirty="0"/>
              <a:t>Fresno</a:t>
            </a:r>
          </a:p>
        </p:txBody>
      </p:sp>
      <p:sp>
        <p:nvSpPr>
          <p:cNvPr id="10" name="TextBox 9">
            <a:extLst>
              <a:ext uri="{FF2B5EF4-FFF2-40B4-BE49-F238E27FC236}">
                <a16:creationId xmlns:a16="http://schemas.microsoft.com/office/drawing/2014/main" id="{9B2F83C1-0326-6693-B04D-B404F82F2816}"/>
              </a:ext>
            </a:extLst>
          </p:cNvPr>
          <p:cNvSpPr txBox="1"/>
          <p:nvPr/>
        </p:nvSpPr>
        <p:spPr>
          <a:xfrm>
            <a:off x="4824824" y="2818307"/>
            <a:ext cx="1390261" cy="307777"/>
          </a:xfrm>
          <a:prstGeom prst="rect">
            <a:avLst/>
          </a:prstGeom>
          <a:noFill/>
        </p:spPr>
        <p:txBody>
          <a:bodyPr wrap="square" rtlCol="0">
            <a:spAutoFit/>
          </a:bodyPr>
          <a:lstStyle/>
          <a:p>
            <a:r>
              <a:rPr lang="en-US" sz="1400" dirty="0">
                <a:solidFill>
                  <a:srgbClr val="336600"/>
                </a:solidFill>
              </a:rPr>
              <a:t>Oakland</a:t>
            </a:r>
          </a:p>
        </p:txBody>
      </p:sp>
      <p:sp>
        <p:nvSpPr>
          <p:cNvPr id="12" name="TextBox 11">
            <a:extLst>
              <a:ext uri="{FF2B5EF4-FFF2-40B4-BE49-F238E27FC236}">
                <a16:creationId xmlns:a16="http://schemas.microsoft.com/office/drawing/2014/main" id="{E80EF31E-2DDF-C69E-C97C-0163108FB93E}"/>
              </a:ext>
            </a:extLst>
          </p:cNvPr>
          <p:cNvSpPr txBox="1"/>
          <p:nvPr/>
        </p:nvSpPr>
        <p:spPr>
          <a:xfrm>
            <a:off x="5905415" y="5151110"/>
            <a:ext cx="1390261" cy="307777"/>
          </a:xfrm>
          <a:prstGeom prst="rect">
            <a:avLst/>
          </a:prstGeom>
          <a:noFill/>
        </p:spPr>
        <p:txBody>
          <a:bodyPr wrap="square" rtlCol="0">
            <a:spAutoFit/>
          </a:bodyPr>
          <a:lstStyle/>
          <a:p>
            <a:r>
              <a:rPr lang="en-US" sz="1400" dirty="0">
                <a:solidFill>
                  <a:srgbClr val="AC0000"/>
                </a:solidFill>
              </a:rPr>
              <a:t>Sacramento</a:t>
            </a:r>
          </a:p>
        </p:txBody>
      </p:sp>
      <p:sp>
        <p:nvSpPr>
          <p:cNvPr id="18" name="TextBox 17">
            <a:extLst>
              <a:ext uri="{FF2B5EF4-FFF2-40B4-BE49-F238E27FC236}">
                <a16:creationId xmlns:a16="http://schemas.microsoft.com/office/drawing/2014/main" id="{725D8C86-6562-95C3-E83D-BC939C964712}"/>
              </a:ext>
            </a:extLst>
          </p:cNvPr>
          <p:cNvSpPr txBox="1"/>
          <p:nvPr/>
        </p:nvSpPr>
        <p:spPr>
          <a:xfrm>
            <a:off x="7194971" y="3440047"/>
            <a:ext cx="1390261" cy="307777"/>
          </a:xfrm>
          <a:prstGeom prst="rect">
            <a:avLst/>
          </a:prstGeom>
          <a:noFill/>
        </p:spPr>
        <p:txBody>
          <a:bodyPr wrap="square" rtlCol="0">
            <a:spAutoFit/>
          </a:bodyPr>
          <a:lstStyle/>
          <a:p>
            <a:r>
              <a:rPr lang="en-US" sz="1400" dirty="0">
                <a:solidFill>
                  <a:srgbClr val="008080"/>
                </a:solidFill>
              </a:rPr>
              <a:t>San Francisco</a:t>
            </a:r>
          </a:p>
        </p:txBody>
      </p:sp>
      <p:sp>
        <p:nvSpPr>
          <p:cNvPr id="9" name="Oval 8">
            <a:extLst>
              <a:ext uri="{FF2B5EF4-FFF2-40B4-BE49-F238E27FC236}">
                <a16:creationId xmlns:a16="http://schemas.microsoft.com/office/drawing/2014/main" id="{0C44CC69-9513-868D-E849-8DED8837F172}"/>
              </a:ext>
            </a:extLst>
          </p:cNvPr>
          <p:cNvSpPr/>
          <p:nvPr/>
        </p:nvSpPr>
        <p:spPr bwMode="auto">
          <a:xfrm>
            <a:off x="5030048" y="4907689"/>
            <a:ext cx="148856" cy="130951"/>
          </a:xfrm>
          <a:prstGeom prst="ellipse">
            <a:avLst/>
          </a:prstGeom>
          <a:solidFill>
            <a:schemeClr val="accent4">
              <a:lumMod val="95000"/>
              <a:lumOff val="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dirty="0"/>
          </a:p>
        </p:txBody>
      </p:sp>
      <p:sp>
        <p:nvSpPr>
          <p:cNvPr id="13" name="Oval 12">
            <a:extLst>
              <a:ext uri="{FF2B5EF4-FFF2-40B4-BE49-F238E27FC236}">
                <a16:creationId xmlns:a16="http://schemas.microsoft.com/office/drawing/2014/main" id="{476AEF78-F68B-A647-B8BD-5A3E78226D18}"/>
              </a:ext>
            </a:extLst>
          </p:cNvPr>
          <p:cNvSpPr/>
          <p:nvPr/>
        </p:nvSpPr>
        <p:spPr bwMode="auto">
          <a:xfrm>
            <a:off x="5533323" y="4593118"/>
            <a:ext cx="148856" cy="130951"/>
          </a:xfrm>
          <a:prstGeom prst="ellipse">
            <a:avLst/>
          </a:prstGeom>
          <a:solidFill>
            <a:schemeClr val="accent4">
              <a:lumMod val="95000"/>
              <a:lumOff val="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dirty="0"/>
          </a:p>
        </p:txBody>
      </p:sp>
      <p:sp>
        <p:nvSpPr>
          <p:cNvPr id="19" name="Oval 18">
            <a:extLst>
              <a:ext uri="{FF2B5EF4-FFF2-40B4-BE49-F238E27FC236}">
                <a16:creationId xmlns:a16="http://schemas.microsoft.com/office/drawing/2014/main" id="{9BE76CDE-7420-82DA-9A9C-D36D2599F27F}"/>
              </a:ext>
            </a:extLst>
          </p:cNvPr>
          <p:cNvSpPr/>
          <p:nvPr/>
        </p:nvSpPr>
        <p:spPr bwMode="auto">
          <a:xfrm>
            <a:off x="5947144" y="3514824"/>
            <a:ext cx="148856" cy="130951"/>
          </a:xfrm>
          <a:prstGeom prst="ellipse">
            <a:avLst/>
          </a:prstGeom>
          <a:solidFill>
            <a:schemeClr val="accent4">
              <a:lumMod val="95000"/>
              <a:lumOff val="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dirty="0"/>
          </a:p>
        </p:txBody>
      </p:sp>
      <p:sp>
        <p:nvSpPr>
          <p:cNvPr id="22" name="Oval 21">
            <a:extLst>
              <a:ext uri="{FF2B5EF4-FFF2-40B4-BE49-F238E27FC236}">
                <a16:creationId xmlns:a16="http://schemas.microsoft.com/office/drawing/2014/main" id="{589DC961-67CD-F6DF-20C5-633A941B6F73}"/>
              </a:ext>
            </a:extLst>
          </p:cNvPr>
          <p:cNvSpPr/>
          <p:nvPr/>
        </p:nvSpPr>
        <p:spPr bwMode="auto">
          <a:xfrm>
            <a:off x="6577714" y="3610370"/>
            <a:ext cx="148856" cy="130951"/>
          </a:xfrm>
          <a:prstGeom prst="ellipse">
            <a:avLst/>
          </a:prstGeom>
          <a:solidFill>
            <a:schemeClr val="accent4">
              <a:lumMod val="95000"/>
              <a:lumOff val="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dirty="0"/>
          </a:p>
        </p:txBody>
      </p:sp>
      <p:sp>
        <p:nvSpPr>
          <p:cNvPr id="28" name="Oval 27">
            <a:extLst>
              <a:ext uri="{FF2B5EF4-FFF2-40B4-BE49-F238E27FC236}">
                <a16:creationId xmlns:a16="http://schemas.microsoft.com/office/drawing/2014/main" id="{5F2CB508-44FA-E1D3-827C-A4C138E1216E}"/>
              </a:ext>
            </a:extLst>
          </p:cNvPr>
          <p:cNvSpPr/>
          <p:nvPr/>
        </p:nvSpPr>
        <p:spPr bwMode="auto">
          <a:xfrm>
            <a:off x="7096937" y="4230841"/>
            <a:ext cx="148856" cy="130951"/>
          </a:xfrm>
          <a:prstGeom prst="ellipse">
            <a:avLst/>
          </a:prstGeom>
          <a:solidFill>
            <a:schemeClr val="accent4">
              <a:lumMod val="95000"/>
              <a:lumOff val="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dirty="0"/>
          </a:p>
        </p:txBody>
      </p:sp>
      <p:cxnSp>
        <p:nvCxnSpPr>
          <p:cNvPr id="29" name="Straight Connector 28">
            <a:extLst>
              <a:ext uri="{FF2B5EF4-FFF2-40B4-BE49-F238E27FC236}">
                <a16:creationId xmlns:a16="http://schemas.microsoft.com/office/drawing/2014/main" id="{2FF95AA3-62D2-CDBF-1A24-8D036473F750}"/>
              </a:ext>
            </a:extLst>
          </p:cNvPr>
          <p:cNvCxnSpPr/>
          <p:nvPr/>
        </p:nvCxnSpPr>
        <p:spPr>
          <a:xfrm flipV="1">
            <a:off x="4398233" y="3657183"/>
            <a:ext cx="3402695" cy="1115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37588E5-E646-0FB1-A694-7D3E94AA221E}"/>
              </a:ext>
            </a:extLst>
          </p:cNvPr>
          <p:cNvSpPr txBox="1"/>
          <p:nvPr/>
        </p:nvSpPr>
        <p:spPr>
          <a:xfrm>
            <a:off x="7810013" y="4868993"/>
            <a:ext cx="1390261" cy="307777"/>
          </a:xfrm>
          <a:prstGeom prst="rect">
            <a:avLst/>
          </a:prstGeom>
          <a:noFill/>
        </p:spPr>
        <p:txBody>
          <a:bodyPr wrap="square" rtlCol="0">
            <a:spAutoFit/>
          </a:bodyPr>
          <a:lstStyle/>
          <a:p>
            <a:r>
              <a:rPr lang="en-US" sz="1400" dirty="0">
                <a:solidFill>
                  <a:srgbClr val="7030A0"/>
                </a:solidFill>
              </a:rPr>
              <a:t>Los Angeles</a:t>
            </a:r>
          </a:p>
        </p:txBody>
      </p:sp>
    </p:spTree>
    <p:extLst>
      <p:ext uri="{BB962C8B-B14F-4D97-AF65-F5344CB8AC3E}">
        <p14:creationId xmlns:p14="http://schemas.microsoft.com/office/powerpoint/2010/main" val="39069072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OLS Regression</a:t>
            </a:r>
          </a:p>
        </p:txBody>
      </p:sp>
      <p:sp>
        <p:nvSpPr>
          <p:cNvPr id="6" name="Slide Number Placeholder 5"/>
          <p:cNvSpPr>
            <a:spLocks noGrp="1"/>
          </p:cNvSpPr>
          <p:nvPr>
            <p:ph type="sldNum" sz="quarter" idx="12"/>
          </p:nvPr>
        </p:nvSpPr>
        <p:spPr/>
        <p:txBody>
          <a:bodyPr/>
          <a:lstStyle/>
          <a:p>
            <a:fld id="{EF9ED809-4000-446B-AD20-C2D926150CDC}" type="slidenum">
              <a:rPr lang="en-US" smtClean="0"/>
              <a:t>190</a:t>
            </a:fld>
            <a:endParaRPr lang="en-US"/>
          </a:p>
        </p:txBody>
      </p:sp>
      <p:sp>
        <p:nvSpPr>
          <p:cNvPr id="15" name="Text Box 13"/>
          <p:cNvSpPr txBox="1">
            <a:spLocks noChangeArrowheads="1"/>
          </p:cNvSpPr>
          <p:nvPr/>
        </p:nvSpPr>
        <p:spPr bwMode="auto">
          <a:xfrm>
            <a:off x="2286000" y="1289902"/>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&lt;-lm(LEAD~HRS,bh1996[bh1996$GRP==1,])</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resid</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)[1:5] #first 5 residuals</a:t>
            </a:r>
          </a:p>
          <a:p>
            <a:pPr>
              <a:spcBef>
                <a:spcPct val="0"/>
              </a:spcBef>
              <a:buFontTx/>
              <a:buNone/>
            </a:pPr>
            <a:r>
              <a:rPr lang="en-US" altLang="en-US" sz="1600" dirty="0">
                <a:latin typeface="Courier New" panose="02070309020205020404" pitchFamily="49" charset="0"/>
              </a:rPr>
              <a:t>         1          2          3          4          5 </a:t>
            </a:r>
          </a:p>
          <a:p>
            <a:pPr>
              <a:spcBef>
                <a:spcPct val="0"/>
              </a:spcBef>
              <a:buFontTx/>
              <a:buNone/>
            </a:pPr>
            <a:r>
              <a:rPr lang="en-US" altLang="en-US" sz="1600" dirty="0">
                <a:latin typeface="Courier New" panose="02070309020205020404" pitchFamily="49" charset="0"/>
              </a:rPr>
              <a:t>0.37033337 0.07394684 0.82487882 0.20844650 0.16112798 </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Residual standard error: </a:t>
            </a:r>
            <a:r>
              <a:rPr lang="en-US" altLang="en-US" sz="1600" b="1" dirty="0">
                <a:latin typeface="Courier New" panose="02070309020205020404" pitchFamily="49" charset="0"/>
              </a:rPr>
              <a:t>0.6817</a:t>
            </a:r>
            <a:r>
              <a:rPr lang="en-US" altLang="en-US" sz="1600" dirty="0">
                <a:latin typeface="Courier New" panose="02070309020205020404" pitchFamily="49" charset="0"/>
              </a:rPr>
              <a:t> on 72 degrees of freedom</a:t>
            </a:r>
          </a:p>
          <a:p>
            <a:pPr>
              <a:spcBef>
                <a:spcPct val="0"/>
              </a:spcBef>
              <a:buFontTx/>
              <a:buNone/>
            </a:pPr>
            <a:r>
              <a:rPr lang="en-US" altLang="en-US" sz="1600" dirty="0">
                <a:latin typeface="Courier New" panose="02070309020205020404" pitchFamily="49" charset="0"/>
              </a:rPr>
              <a:t>Multiple R-squared:  0.07543,   Adjusted R-squared:  0.06258 </a:t>
            </a:r>
          </a:p>
          <a:p>
            <a:pPr>
              <a:spcBef>
                <a:spcPct val="0"/>
              </a:spcBef>
              <a:buFontTx/>
              <a:buNone/>
            </a:pPr>
            <a:r>
              <a:rPr lang="en-US" altLang="en-US" sz="1600" dirty="0">
                <a:latin typeface="Courier New" panose="02070309020205020404" pitchFamily="49" charset="0"/>
              </a:rPr>
              <a:t>F-statistic: 5.874 on 1 and 72 DF,  p-value: 0.01788</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resid</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 #uses n-1</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0.6769992</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b="1" dirty="0">
                <a:latin typeface="Courier New" panose="02070309020205020404" pitchFamily="49" charset="0"/>
              </a:rPr>
              <a:t>sigma</a:t>
            </a:r>
            <a:r>
              <a:rPr lang="en-US" altLang="en-US" sz="1600" dirty="0">
                <a:latin typeface="Courier New" panose="02070309020205020404" pitchFamily="49" charset="0"/>
              </a:rPr>
              <a:t> #uses n-p</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0.6816844</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#See notes below to </a:t>
            </a:r>
            <a:r>
              <a:rPr lang="en-US" altLang="en-US" sz="1600" b="1" dirty="0" err="1">
                <a:latin typeface="Courier New" panose="02070309020205020404" pitchFamily="49" charset="0"/>
              </a:rPr>
              <a:t>calc</a:t>
            </a:r>
            <a:r>
              <a:rPr lang="en-US" altLang="en-US" sz="1600" b="1" dirty="0">
                <a:latin typeface="Courier New" panose="02070309020205020404" pitchFamily="49" charset="0"/>
              </a:rPr>
              <a:t> by "hand"</a:t>
            </a:r>
          </a:p>
          <a:p>
            <a:pPr>
              <a:spcBef>
                <a:spcPct val="0"/>
              </a:spcBef>
              <a:buFontTx/>
              <a:buNone/>
            </a:pPr>
            <a:endParaRPr lang="en-US" altLang="en-US" sz="1600" b="1" dirty="0">
              <a:latin typeface="Courier New" panose="02070309020205020404" pitchFamily="49" charset="0"/>
            </a:endParaRP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1" y="3735219"/>
            <a:ext cx="2307213"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8877692" y="4581991"/>
            <a:ext cx="261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t>}</a:t>
            </a:r>
          </a:p>
        </p:txBody>
      </p:sp>
      <p:sp>
        <p:nvSpPr>
          <p:cNvPr id="2" name="Footer Placeholder 1">
            <a:extLst>
              <a:ext uri="{FF2B5EF4-FFF2-40B4-BE49-F238E27FC236}">
                <a16:creationId xmlns:a16="http://schemas.microsoft.com/office/drawing/2014/main" id="{08EC9C98-94F3-48B6-9B0A-F2C171A24F6E}"/>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1074202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OLS Regression</a:t>
            </a:r>
          </a:p>
        </p:txBody>
      </p:sp>
      <p:sp>
        <p:nvSpPr>
          <p:cNvPr id="4" name="Content Placeholder 3">
            <a:extLst>
              <a:ext uri="{FF2B5EF4-FFF2-40B4-BE49-F238E27FC236}">
                <a16:creationId xmlns:a16="http://schemas.microsoft.com/office/drawing/2014/main" id="{32C0EBFE-CDDF-4CF1-9470-A5EBC434E25D}"/>
              </a:ext>
            </a:extLst>
          </p:cNvPr>
          <p:cNvSpPr>
            <a:spLocks noGrp="1"/>
          </p:cNvSpPr>
          <p:nvPr>
            <p:ph idx="1"/>
          </p:nvPr>
        </p:nvSpPr>
        <p:spPr/>
        <p:txBody>
          <a:bodyPr/>
          <a:lstStyle/>
          <a:p>
            <a:r>
              <a:rPr lang="en-US" dirty="0"/>
              <a:t>Fundamentally, regression is about minimizing residual error</a:t>
            </a:r>
          </a:p>
          <a:p>
            <a:endParaRPr lang="en-US" dirty="0"/>
          </a:p>
        </p:txBody>
      </p:sp>
      <p:sp>
        <p:nvSpPr>
          <p:cNvPr id="2" name="Footer Placeholder 1">
            <a:extLst>
              <a:ext uri="{FF2B5EF4-FFF2-40B4-BE49-F238E27FC236}">
                <a16:creationId xmlns:a16="http://schemas.microsoft.com/office/drawing/2014/main" id="{DDFBC747-DE02-4B03-A560-DD7D97B1EE21}"/>
              </a:ext>
            </a:extLst>
          </p:cNvPr>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p>
            <a:fld id="{EF9ED809-4000-446B-AD20-C2D926150CDC}" type="slidenum">
              <a:rPr lang="en-US" smtClean="0"/>
              <a:t>191</a:t>
            </a:fld>
            <a:endParaRPr lang="en-US"/>
          </a:p>
        </p:txBody>
      </p:sp>
      <p:sp>
        <p:nvSpPr>
          <p:cNvPr id="15" name="Text Box 13"/>
          <p:cNvSpPr txBox="1">
            <a:spLocks noChangeArrowheads="1"/>
          </p:cNvSpPr>
          <p:nvPr/>
        </p:nvSpPr>
        <p:spPr bwMode="auto">
          <a:xfrm>
            <a:off x="1068948" y="2036953"/>
            <a:ext cx="7772400" cy="378565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1</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  </a:t>
            </a:r>
            <a:r>
              <a:rPr lang="en-US" altLang="en-US" sz="1600" b="1" dirty="0">
                <a:latin typeface="Courier New" panose="02070309020205020404" pitchFamily="49" charset="0"/>
              </a:rPr>
              <a:t>#What is another way to get this?</a:t>
            </a:r>
          </a:p>
          <a:p>
            <a:pPr>
              <a:spcBef>
                <a:spcPct val="0"/>
              </a:spcBef>
              <a:buFontTx/>
              <a:buNone/>
            </a:pPr>
            <a:r>
              <a:rPr lang="en-US" altLang="en-US" sz="1600" dirty="0">
                <a:latin typeface="Courier New" panose="02070309020205020404" pitchFamily="49" charset="0"/>
              </a:rPr>
              <a:t>[1] 0.7040725</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HRS</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0.6816844</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HRS+rnorm</a:t>
            </a:r>
            <a:r>
              <a:rPr lang="en-US" altLang="en-US" sz="1600" b="1" dirty="0">
                <a:latin typeface="Courier New" panose="02070309020205020404" pitchFamily="49" charset="0"/>
              </a:rPr>
              <a:t>(74)</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0.6834704</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&lt;-lm(LEAD~</a:t>
            </a:r>
            <a:r>
              <a:rPr lang="en-US" altLang="en-US" sz="1600" b="1" dirty="0">
                <a:latin typeface="Courier New" panose="02070309020205020404" pitchFamily="49" charset="0"/>
              </a:rPr>
              <a:t>HRS+COHES</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0.5661336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&lt;-lm(</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jitter</a:t>
            </a:r>
            <a:r>
              <a:rPr lang="en-US" altLang="en-US" sz="1600" b="1" dirty="0">
                <a:latin typeface="Courier New" panose="02070309020205020404" pitchFamily="49" charset="0"/>
              </a:rPr>
              <a:t>(LEAD)</a:t>
            </a:r>
            <a:r>
              <a:rPr lang="en-US" altLang="en-US" sz="1600" dirty="0">
                <a:latin typeface="Courier New" panose="02070309020205020404" pitchFamily="49" charset="0"/>
              </a:rPr>
              <a:t>,bh1996[bh1996$GRP==1,])</a:t>
            </a:r>
          </a:p>
          <a:p>
            <a:pPr>
              <a:spcBef>
                <a:spcPct val="0"/>
              </a:spcBef>
              <a:buFontTx/>
              <a:buNone/>
            </a:pPr>
            <a:r>
              <a:rPr lang="en-US" altLang="en-US" sz="1600" dirty="0">
                <a:latin typeface="Courier New" panose="02070309020205020404" pitchFamily="49" charset="0"/>
              </a:rPr>
              <a:t>&gt; 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)$sigma</a:t>
            </a:r>
          </a:p>
          <a:p>
            <a:pPr>
              <a:spcBef>
                <a:spcPct val="0"/>
              </a:spcBef>
              <a:buFontTx/>
              <a:buNone/>
            </a:pPr>
            <a:r>
              <a:rPr lang="en-US" altLang="en-US" sz="1600" dirty="0">
                <a:latin typeface="Courier New" panose="02070309020205020404" pitchFamily="49" charset="0"/>
              </a:rPr>
              <a:t>[1] 0.002456892</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4747" y="3886201"/>
            <a:ext cx="2094103"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10569633" y="4642184"/>
            <a:ext cx="2356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t>}</a:t>
            </a:r>
          </a:p>
        </p:txBody>
      </p:sp>
    </p:spTree>
    <p:extLst>
      <p:ext uri="{BB962C8B-B14F-4D97-AF65-F5344CB8AC3E}">
        <p14:creationId xmlns:p14="http://schemas.microsoft.com/office/powerpoint/2010/main" val="42879982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2"/>
          <p:cNvSpPr>
            <a:spLocks noGrp="1" noChangeArrowheads="1"/>
          </p:cNvSpPr>
          <p:nvPr>
            <p:ph type="title"/>
          </p:nvPr>
        </p:nvSpPr>
        <p:spPr/>
        <p:txBody>
          <a:bodyPr/>
          <a:lstStyle/>
          <a:p>
            <a:r>
              <a:rPr lang="en-US" dirty="0"/>
              <a:t>Summary Two-Level Models</a:t>
            </a:r>
            <a:endParaRPr lang="en-US" altLang="en-US" dirty="0"/>
          </a:p>
        </p:txBody>
      </p:sp>
      <p:sp>
        <p:nvSpPr>
          <p:cNvPr id="160774" name="Rectangle 3"/>
          <p:cNvSpPr>
            <a:spLocks noGrp="1" noChangeArrowheads="1"/>
          </p:cNvSpPr>
          <p:nvPr>
            <p:ph idx="1"/>
          </p:nvPr>
        </p:nvSpPr>
        <p:spPr/>
        <p:txBody>
          <a:bodyPr/>
          <a:lstStyle/>
          <a:p>
            <a:r>
              <a:rPr lang="en-US" altLang="en-US" dirty="0"/>
              <a:t>Model Notation (</a:t>
            </a:r>
            <a:r>
              <a:rPr lang="en-US" altLang="en-US" dirty="0" err="1"/>
              <a:t>Bryk</a:t>
            </a:r>
            <a:r>
              <a:rPr lang="en-US" altLang="en-US" dirty="0"/>
              <a:t> &amp; </a:t>
            </a:r>
            <a:r>
              <a:rPr lang="en-US" altLang="en-US" dirty="0" err="1"/>
              <a:t>Raudenbush</a:t>
            </a:r>
            <a:r>
              <a:rPr lang="en-US" altLang="en-US" dirty="0"/>
              <a:t>, 1992)</a:t>
            </a:r>
          </a:p>
          <a:p>
            <a:pPr lvl="1"/>
            <a:r>
              <a:rPr lang="en-US" altLang="en-US" dirty="0">
                <a:solidFill>
                  <a:srgbClr val="000000"/>
                </a:solidFill>
              </a:rPr>
              <a:t>Separate components: One predictor at both levels, and random effects for intercept and slope</a:t>
            </a:r>
          </a:p>
          <a:p>
            <a:pPr lvl="2">
              <a:buFontTx/>
              <a:buNone/>
            </a:pPr>
            <a:r>
              <a:rPr lang="en-US" altLang="en-US" i="1" dirty="0" err="1">
                <a:solidFill>
                  <a:srgbClr val="000000"/>
                </a:solidFill>
              </a:rPr>
              <a:t>Y</a:t>
            </a:r>
            <a:r>
              <a:rPr lang="en-US" altLang="en-US" i="1" baseline="-25000" dirty="0" err="1">
                <a:solidFill>
                  <a:srgbClr val="000000"/>
                </a:solidFill>
              </a:rPr>
              <a:t>ij</a:t>
            </a:r>
            <a:r>
              <a:rPr lang="en-US" altLang="en-US" i="1" dirty="0">
                <a:solidFill>
                  <a:srgbClr val="000000"/>
                </a:solidFill>
              </a:rPr>
              <a:t> = </a:t>
            </a: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a:t>
            </a:r>
            <a:r>
              <a:rPr lang="en-US" altLang="en-US" dirty="0">
                <a:solidFill>
                  <a:srgbClr val="000000"/>
                </a:solidFill>
                <a:sym typeface="Symbol" panose="05050102010706020507" pitchFamily="18" charset="2"/>
              </a:rPr>
              <a:t></a:t>
            </a:r>
            <a:r>
              <a:rPr lang="en-US" altLang="en-US" baseline="-25000" dirty="0">
                <a:solidFill>
                  <a:srgbClr val="000000"/>
                </a:solidFill>
              </a:rPr>
              <a:t>1</a:t>
            </a:r>
            <a:r>
              <a:rPr lang="en-US" altLang="en-US" i="1" baseline="-25000" dirty="0">
                <a:solidFill>
                  <a:srgbClr val="000000"/>
                </a:solidFill>
              </a:rPr>
              <a:t>j</a:t>
            </a:r>
            <a:r>
              <a:rPr lang="en-US" altLang="en-US" i="1" dirty="0">
                <a:solidFill>
                  <a:srgbClr val="000000"/>
                </a:solidFill>
              </a:rPr>
              <a:t>X</a:t>
            </a:r>
            <a:r>
              <a:rPr lang="en-US" altLang="en-US" i="1" baseline="-25000" dirty="0">
                <a:solidFill>
                  <a:srgbClr val="000000"/>
                </a:solidFill>
              </a:rPr>
              <a:t>ij </a:t>
            </a:r>
            <a:r>
              <a:rPr lang="en-US" altLang="en-US" i="1" dirty="0"/>
              <a:t>+ </a:t>
            </a:r>
            <a:r>
              <a:rPr lang="en-US" altLang="en-US" i="1" dirty="0" err="1"/>
              <a:t>r</a:t>
            </a:r>
            <a:r>
              <a:rPr lang="en-US" altLang="en-US" i="1" baseline="-25000" dirty="0" err="1"/>
              <a:t>ij</a:t>
            </a:r>
            <a:endParaRPr lang="en-US" altLang="en-US" i="1" baseline="-25000" dirty="0"/>
          </a:p>
          <a:p>
            <a:pPr lvl="2">
              <a:buFontTx/>
              <a:buNone/>
            </a:pP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rPr>
              <a:t>00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i="1" dirty="0">
                <a:solidFill>
                  <a:srgbClr val="FF0000"/>
                </a:solidFill>
              </a:rPr>
              <a:t>u</a:t>
            </a:r>
            <a:r>
              <a:rPr lang="en-US" altLang="en-US" baseline="-25000" dirty="0">
                <a:solidFill>
                  <a:srgbClr val="FF0000"/>
                </a:solidFill>
              </a:rPr>
              <a:t>0</a:t>
            </a:r>
            <a:r>
              <a:rPr lang="en-US" altLang="en-US" i="1" baseline="-25000" dirty="0">
                <a:solidFill>
                  <a:srgbClr val="FF0000"/>
                </a:solidFill>
              </a:rPr>
              <a:t>j</a:t>
            </a:r>
          </a:p>
          <a:p>
            <a:pPr lvl="2">
              <a:buNone/>
            </a:pPr>
            <a:r>
              <a:rPr lang="en-US" altLang="en-US"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t>+ u</a:t>
            </a:r>
            <a:r>
              <a:rPr lang="en-US" altLang="en-US" baseline="-25000" dirty="0"/>
              <a:t>1</a:t>
            </a:r>
            <a:r>
              <a:rPr lang="en-US" altLang="en-US" i="1" baseline="-25000" dirty="0"/>
              <a:t>j</a:t>
            </a:r>
          </a:p>
          <a:p>
            <a:pPr lvl="2">
              <a:buFontTx/>
              <a:buNone/>
            </a:pPr>
            <a:endParaRPr lang="en-US" altLang="en-US" i="1" baseline="-25000" dirty="0">
              <a:solidFill>
                <a:srgbClr val="000000"/>
              </a:solidFill>
            </a:endParaRPr>
          </a:p>
          <a:p>
            <a:pPr lvl="1"/>
            <a:r>
              <a:rPr lang="en-US" altLang="en-US" dirty="0"/>
              <a:t>Combined</a:t>
            </a:r>
          </a:p>
          <a:p>
            <a:pPr lvl="2">
              <a:buNone/>
            </a:pPr>
            <a:r>
              <a:rPr lang="en-US" altLang="en-US" i="1" dirty="0" err="1"/>
              <a:t>Y</a:t>
            </a:r>
            <a:r>
              <a:rPr lang="en-US" altLang="en-US" i="1" baseline="-25000" dirty="0" err="1"/>
              <a:t>ij</a:t>
            </a:r>
            <a:r>
              <a:rPr lang="en-US" altLang="en-US" i="1" dirty="0"/>
              <a:t> =</a:t>
            </a:r>
            <a:r>
              <a:rPr lang="en-US" altLang="en-US" i="1" dirty="0">
                <a:sym typeface="Symbol" panose="05050102010706020507" pitchFamily="18" charset="2"/>
              </a:rPr>
              <a:t></a:t>
            </a:r>
            <a:r>
              <a:rPr lang="en-US" altLang="en-US" i="1" baseline="-25000" dirty="0"/>
              <a:t>00</a:t>
            </a:r>
            <a:r>
              <a:rPr lang="en-US" altLang="en-US" i="1" dirty="0"/>
              <a:t> + </a:t>
            </a:r>
            <a:r>
              <a:rPr lang="en-US" altLang="en-US" i="1" dirty="0">
                <a:sym typeface="Symbol" panose="05050102010706020507" pitchFamily="18" charset="2"/>
              </a:rPr>
              <a:t></a:t>
            </a:r>
            <a:r>
              <a:rPr lang="en-US" altLang="en-US" i="1" baseline="-25000" dirty="0">
                <a:sym typeface="Symbol" panose="05050102010706020507" pitchFamily="18" charset="2"/>
              </a:rPr>
              <a:t>1</a:t>
            </a:r>
            <a:r>
              <a:rPr lang="en-US" altLang="en-US" i="1" baseline="-25000" dirty="0"/>
              <a:t>0</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t>+ </a:t>
            </a:r>
            <a:r>
              <a:rPr lang="en-US" altLang="en-US" dirty="0"/>
              <a:t>[</a:t>
            </a:r>
            <a:r>
              <a:rPr lang="en-US" altLang="en-US" i="1" dirty="0">
                <a:solidFill>
                  <a:srgbClr val="000000"/>
                </a:solidFill>
              </a:rPr>
              <a:t>u</a:t>
            </a:r>
            <a:r>
              <a:rPr lang="en-US" altLang="en-US" baseline="-25000" dirty="0">
                <a:solidFill>
                  <a:srgbClr val="000000"/>
                </a:solidFill>
              </a:rPr>
              <a:t>0</a:t>
            </a:r>
            <a:r>
              <a:rPr lang="en-US" altLang="en-US" i="1" baseline="-25000" dirty="0">
                <a:solidFill>
                  <a:srgbClr val="000000"/>
                </a:solidFill>
              </a:rPr>
              <a:t>j </a:t>
            </a:r>
            <a:r>
              <a:rPr lang="en-US" altLang="en-US" i="1" dirty="0">
                <a:solidFill>
                  <a:srgbClr val="000000"/>
                </a:solidFill>
              </a:rPr>
              <a:t>+ u</a:t>
            </a:r>
            <a:r>
              <a:rPr lang="en-US" altLang="en-US" baseline="-25000" dirty="0">
                <a:solidFill>
                  <a:srgbClr val="000000"/>
                </a:solidFill>
              </a:rPr>
              <a:t>1</a:t>
            </a:r>
            <a:r>
              <a:rPr lang="en-US" altLang="en-US" i="1" baseline="-25000" dirty="0">
                <a:solidFill>
                  <a:srgbClr val="000000"/>
                </a:solidFill>
              </a:rPr>
              <a:t>j</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 </a:t>
            </a:r>
            <a:r>
              <a:rPr lang="en-US" altLang="en-US" i="1" dirty="0" err="1">
                <a:solidFill>
                  <a:srgbClr val="000000"/>
                </a:solidFill>
              </a:rPr>
              <a:t>r</a:t>
            </a:r>
            <a:r>
              <a:rPr lang="en-US" altLang="en-US" i="1" baseline="-25000" dirty="0" err="1">
                <a:solidFill>
                  <a:srgbClr val="000000"/>
                </a:solidFill>
              </a:rPr>
              <a:t>ij</a:t>
            </a:r>
            <a:r>
              <a:rPr lang="en-US" altLang="en-US" dirty="0"/>
              <a:t>]</a:t>
            </a:r>
          </a:p>
          <a:p>
            <a:endParaRPr lang="en-US" altLang="en-US" dirty="0"/>
          </a:p>
          <a:p>
            <a:endParaRPr lang="en-US" altLang="en-US" dirty="0"/>
          </a:p>
        </p:txBody>
      </p:sp>
      <p:sp>
        <p:nvSpPr>
          <p:cNvPr id="3" name="Footer Placeholder 2">
            <a:extLst>
              <a:ext uri="{FF2B5EF4-FFF2-40B4-BE49-F238E27FC236}">
                <a16:creationId xmlns:a16="http://schemas.microsoft.com/office/drawing/2014/main" id="{851FBA59-3093-4FDD-A3AC-68D10C67B194}"/>
              </a:ext>
            </a:extLst>
          </p:cNvPr>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192</a:t>
            </a:fld>
            <a:endParaRPr lang="en-US" altLang="en-US">
              <a:latin typeface="Arial" panose="020B0604020202020204" pitchFamily="34" charset="0"/>
            </a:endParaRPr>
          </a:p>
        </p:txBody>
      </p:sp>
    </p:spTree>
    <p:extLst>
      <p:ext uri="{BB962C8B-B14F-4D97-AF65-F5344CB8AC3E}">
        <p14:creationId xmlns:p14="http://schemas.microsoft.com/office/powerpoint/2010/main" val="849389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676401"/>
            <a:ext cx="4604263" cy="459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8"/>
          <p:cNvSpPr>
            <a:spLocks noGrp="1"/>
          </p:cNvSpPr>
          <p:nvPr>
            <p:ph type="title"/>
          </p:nvPr>
        </p:nvSpPr>
        <p:spPr/>
        <p:txBody>
          <a:bodyPr/>
          <a:lstStyle/>
          <a:p>
            <a:r>
              <a:rPr lang="en-US" dirty="0"/>
              <a:t>Summary Two-Level Models: Random Intercept</a:t>
            </a:r>
          </a:p>
        </p:txBody>
      </p:sp>
      <p:sp>
        <p:nvSpPr>
          <p:cNvPr id="6" name="Slide Number Placeholder 5"/>
          <p:cNvSpPr>
            <a:spLocks noGrp="1"/>
          </p:cNvSpPr>
          <p:nvPr>
            <p:ph type="sldNum" sz="quarter" idx="12"/>
          </p:nvPr>
        </p:nvSpPr>
        <p:spPr/>
        <p:txBody>
          <a:bodyPr/>
          <a:lstStyle/>
          <a:p>
            <a:fld id="{EF9ED809-4000-446B-AD20-C2D926150CDC}" type="slidenum">
              <a:rPr lang="en-US" smtClean="0"/>
              <a:t>193</a:t>
            </a:fld>
            <a:endParaRPr lang="en-US"/>
          </a:p>
        </p:txBody>
      </p:sp>
      <p:sp>
        <p:nvSpPr>
          <p:cNvPr id="11" name="Text Box 5"/>
          <p:cNvSpPr txBox="1">
            <a:spLocks noChangeArrowheads="1"/>
          </p:cNvSpPr>
          <p:nvPr/>
        </p:nvSpPr>
        <p:spPr bwMode="auto">
          <a:xfrm>
            <a:off x="6197600" y="2667000"/>
            <a:ext cx="676788"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1500" dirty="0"/>
              <a:t>}</a:t>
            </a:r>
          </a:p>
        </p:txBody>
      </p:sp>
      <p:sp>
        <p:nvSpPr>
          <p:cNvPr id="13" name="Rectangle 15"/>
          <p:cNvSpPr>
            <a:spLocks noChangeArrowheads="1"/>
          </p:cNvSpPr>
          <p:nvPr/>
        </p:nvSpPr>
        <p:spPr bwMode="auto">
          <a:xfrm>
            <a:off x="6781800" y="3514635"/>
            <a:ext cx="281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sym typeface="Symbol" panose="05050102010706020507" pitchFamily="18" charset="2"/>
              </a:rPr>
              <a:t>Variance of </a:t>
            </a:r>
            <a:r>
              <a:rPr lang="en-US" altLang="en-US" i="1" dirty="0"/>
              <a:t>u</a:t>
            </a:r>
            <a:r>
              <a:rPr lang="en-US" altLang="en-US" baseline="-25000" dirty="0"/>
              <a:t>0</a:t>
            </a:r>
            <a:r>
              <a:rPr lang="en-US" altLang="en-US" i="1" baseline="-25000" dirty="0"/>
              <a:t>j </a:t>
            </a:r>
            <a:r>
              <a:rPr lang="en-US" altLang="en-US" dirty="0"/>
              <a:t>= </a:t>
            </a:r>
            <a:r>
              <a:rPr lang="en-US" altLang="en-US" dirty="0">
                <a:solidFill>
                  <a:srgbClr val="000000"/>
                </a:solidFill>
                <a:sym typeface="Symbol" panose="05050102010706020507" pitchFamily="18" charset="2"/>
              </a:rPr>
              <a:t></a:t>
            </a:r>
            <a:r>
              <a:rPr lang="en-US" altLang="en-US" baseline="-25000" dirty="0">
                <a:solidFill>
                  <a:srgbClr val="000000"/>
                </a:solidFill>
              </a:rPr>
              <a:t>00</a:t>
            </a:r>
          </a:p>
        </p:txBody>
      </p:sp>
      <p:sp>
        <p:nvSpPr>
          <p:cNvPr id="15" name="Text Box 13"/>
          <p:cNvSpPr txBox="1">
            <a:spLocks noChangeArrowheads="1"/>
          </p:cNvSpPr>
          <p:nvPr/>
        </p:nvSpPr>
        <p:spPr bwMode="auto">
          <a:xfrm>
            <a:off x="2590801" y="1305342"/>
            <a:ext cx="7162800" cy="83099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=~1|GRP</a:t>
            </a:r>
            <a:r>
              <a:rPr lang="en-US" altLang="en-US" sz="1600" dirty="0">
                <a:latin typeface="Courier New" panose="02070309020205020404" pitchFamily="49" charset="0"/>
              </a:rPr>
              <a:t>,data=bh1996)</a:t>
            </a:r>
          </a:p>
          <a:p>
            <a:pPr>
              <a:spcBef>
                <a:spcPct val="0"/>
              </a:spcBef>
              <a:buFontTx/>
              <a:buNone/>
            </a:pPr>
            <a:r>
              <a:rPr lang="en-US" altLang="en-US" sz="1600" dirty="0">
                <a:latin typeface="Courier New" panose="02070309020205020404" pitchFamily="49" charset="0"/>
              </a:rPr>
              <a:t>&gt; plot(LEAD~HRS,bh1996,type="n")</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),1,abline)</a:t>
            </a:r>
          </a:p>
        </p:txBody>
      </p:sp>
      <p:sp>
        <p:nvSpPr>
          <p:cNvPr id="2" name="Footer Placeholder 1">
            <a:extLst>
              <a:ext uri="{FF2B5EF4-FFF2-40B4-BE49-F238E27FC236}">
                <a16:creationId xmlns:a16="http://schemas.microsoft.com/office/drawing/2014/main" id="{AA4FEE63-4A1D-4CD9-BED9-C15650FF8D27}"/>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9150191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Intercept</a:t>
            </a:r>
          </a:p>
        </p:txBody>
      </p:sp>
      <p:sp>
        <p:nvSpPr>
          <p:cNvPr id="6" name="Slide Number Placeholder 5"/>
          <p:cNvSpPr>
            <a:spLocks noGrp="1"/>
          </p:cNvSpPr>
          <p:nvPr>
            <p:ph type="sldNum" sz="quarter" idx="12"/>
          </p:nvPr>
        </p:nvSpPr>
        <p:spPr/>
        <p:txBody>
          <a:bodyPr/>
          <a:lstStyle/>
          <a:p>
            <a:fld id="{EF9ED809-4000-446B-AD20-C2D926150CDC}" type="slidenum">
              <a:rPr lang="en-US" smtClean="0"/>
              <a:t>194</a:t>
            </a:fld>
            <a:endParaRPr lang="en-US"/>
          </a:p>
        </p:txBody>
      </p:sp>
      <p:sp>
        <p:nvSpPr>
          <p:cNvPr id="15" name="Text Box 13"/>
          <p:cNvSpPr txBox="1">
            <a:spLocks noChangeArrowheads="1"/>
          </p:cNvSpPr>
          <p:nvPr/>
        </p:nvSpPr>
        <p:spPr bwMode="auto">
          <a:xfrm>
            <a:off x="2286000" y="1289902"/>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=~1|GRP</a:t>
            </a:r>
            <a:r>
              <a:rPr lang="en-US" altLang="en-US" sz="1600" dirty="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0.08296611</a:t>
            </a:r>
            <a:r>
              <a:rPr lang="en-US" altLang="en-US" sz="1600" dirty="0">
                <a:latin typeface="Courier New" panose="02070309020205020404" pitchFamily="49" charset="0"/>
              </a:rPr>
              <a:t> </a:t>
            </a:r>
            <a:r>
              <a:rPr lang="en-US" altLang="en-US" sz="1600" b="1" dirty="0">
                <a:latin typeface="Courier New" panose="02070309020205020404" pitchFamily="49" charset="0"/>
              </a:rPr>
              <a:t>0.2880384</a:t>
            </a:r>
          </a:p>
          <a:p>
            <a:pPr>
              <a:spcBef>
                <a:spcPct val="0"/>
              </a:spcBef>
              <a:buFontTx/>
              <a:buNone/>
            </a:pPr>
            <a:r>
              <a:rPr lang="en-US" altLang="en-US" sz="1600" dirty="0">
                <a:latin typeface="Courier New" panose="02070309020205020404" pitchFamily="49" charset="0"/>
              </a:rPr>
              <a:t>Residual    0.51494780 0.7175986</a:t>
            </a:r>
            <a:endParaRPr lang="en-US" altLang="en-US" sz="1600" b="1" dirty="0">
              <a:latin typeface="Courier New" panose="02070309020205020404" pitchFamily="49" charset="0"/>
            </a:endParaRP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)[1:3,] </a:t>
            </a:r>
            <a:r>
              <a:rPr lang="en-US" altLang="en-US" sz="1600" b="1" dirty="0">
                <a:latin typeface="Courier New" panose="02070309020205020404" pitchFamily="49" charset="0"/>
              </a:rPr>
              <a:t>#Empirical Bayes (EB)</a:t>
            </a:r>
          </a:p>
          <a:p>
            <a:pPr>
              <a:spcBef>
                <a:spcPct val="0"/>
              </a:spcBef>
              <a:buFontTx/>
              <a:buNone/>
            </a:pPr>
            <a:r>
              <a:rPr lang="en-US" altLang="en-US" sz="1600" dirty="0">
                <a:latin typeface="Courier New" panose="02070309020205020404" pitchFamily="49" charset="0"/>
              </a:rPr>
              <a:t>  (Intercept)         HRS</a:t>
            </a:r>
          </a:p>
          <a:p>
            <a:pPr>
              <a:spcBef>
                <a:spcPct val="0"/>
              </a:spcBef>
              <a:buFontTx/>
              <a:buNone/>
            </a:pPr>
            <a:r>
              <a:rPr lang="en-US" altLang="en-US" sz="1600" dirty="0">
                <a:latin typeface="Courier New" panose="02070309020205020404" pitchFamily="49" charset="0"/>
              </a:rPr>
              <a:t>1    3.344941 -0.03807717</a:t>
            </a:r>
          </a:p>
          <a:p>
            <a:pPr>
              <a:spcBef>
                <a:spcPct val="0"/>
              </a:spcBef>
              <a:buFontTx/>
              <a:buNone/>
            </a:pPr>
            <a:r>
              <a:rPr lang="en-US" altLang="en-US" sz="1600" dirty="0">
                <a:latin typeface="Courier New" panose="02070309020205020404" pitchFamily="49" charset="0"/>
              </a:rPr>
              <a:t>2    2.982450 -0.03807717</a:t>
            </a:r>
          </a:p>
          <a:p>
            <a:pPr>
              <a:spcBef>
                <a:spcPct val="0"/>
              </a:spcBef>
              <a:buFontTx/>
              <a:buNone/>
            </a:pPr>
            <a:r>
              <a:rPr lang="en-US" altLang="en-US" sz="1600" dirty="0">
                <a:latin typeface="Courier New" panose="02070309020205020404" pitchFamily="49" charset="0"/>
              </a:rPr>
              <a:t>3    3.329375 -0.03807717</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),2,mean)</a:t>
            </a:r>
          </a:p>
          <a:p>
            <a:pPr>
              <a:spcBef>
                <a:spcPct val="0"/>
              </a:spcBef>
              <a:buFontTx/>
              <a:buNone/>
            </a:pPr>
            <a:r>
              <a:rPr lang="en-US" altLang="en-US" sz="1600" dirty="0">
                <a:latin typeface="Courier New" panose="02070309020205020404" pitchFamily="49" charset="0"/>
              </a:rPr>
              <a:t>(Intercept)         HRS </a:t>
            </a: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3.32075854</a:t>
            </a:r>
            <a:r>
              <a:rPr lang="en-US" altLang="en-US" sz="1600" dirty="0">
                <a:latin typeface="Courier New" panose="02070309020205020404" pitchFamily="49" charset="0"/>
              </a:rPr>
              <a:t> -0.03807717 </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)[1:3,1]</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0.024182518 -0.338308234  0.008616911</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 #approx. estimate based of EB</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0.2737037</a:t>
            </a:r>
          </a:p>
        </p:txBody>
      </p:sp>
      <p:sp>
        <p:nvSpPr>
          <p:cNvPr id="14" name="Text Box 5"/>
          <p:cNvSpPr txBox="1">
            <a:spLocks noChangeArrowheads="1"/>
          </p:cNvSpPr>
          <p:nvPr/>
        </p:nvSpPr>
        <p:spPr bwMode="auto">
          <a:xfrm>
            <a:off x="9608380" y="2583360"/>
            <a:ext cx="37382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400" dirty="0"/>
              <a:t>}</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981200"/>
            <a:ext cx="2302132" cy="229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F45F8492-E7FC-4E41-A89C-2A50EC243281}"/>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27330023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Intercept</a:t>
            </a:r>
          </a:p>
        </p:txBody>
      </p:sp>
      <p:sp>
        <p:nvSpPr>
          <p:cNvPr id="6" name="Slide Number Placeholder 5"/>
          <p:cNvSpPr>
            <a:spLocks noGrp="1"/>
          </p:cNvSpPr>
          <p:nvPr>
            <p:ph type="sldNum" sz="quarter" idx="12"/>
          </p:nvPr>
        </p:nvSpPr>
        <p:spPr/>
        <p:txBody>
          <a:bodyPr/>
          <a:lstStyle/>
          <a:p>
            <a:fld id="{EF9ED809-4000-446B-AD20-C2D926150CDC}" type="slidenum">
              <a:rPr lang="en-US" smtClean="0"/>
              <a:t>195</a:t>
            </a:fld>
            <a:endParaRPr lang="en-US"/>
          </a:p>
        </p:txBody>
      </p:sp>
      <p:sp>
        <p:nvSpPr>
          <p:cNvPr id="15" name="Text Box 13"/>
          <p:cNvSpPr txBox="1">
            <a:spLocks noChangeArrowheads="1"/>
          </p:cNvSpPr>
          <p:nvPr/>
        </p:nvSpPr>
        <p:spPr bwMode="auto">
          <a:xfrm>
            <a:off x="2286000" y="1289902"/>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0.08296611</a:t>
            </a:r>
            <a:r>
              <a:rPr lang="en-US" altLang="en-US" sz="1600" dirty="0">
                <a:latin typeface="Courier New" panose="02070309020205020404" pitchFamily="49" charset="0"/>
              </a:rPr>
              <a:t> </a:t>
            </a:r>
            <a:r>
              <a:rPr lang="en-US" altLang="en-US" sz="1600" b="1" dirty="0">
                <a:latin typeface="Courier New" panose="02070309020205020404" pitchFamily="49" charset="0"/>
              </a:rPr>
              <a:t>0.2880384</a:t>
            </a:r>
          </a:p>
          <a:p>
            <a:pPr>
              <a:spcBef>
                <a:spcPct val="0"/>
              </a:spcBef>
              <a:buFontTx/>
              <a:buNone/>
            </a:pPr>
            <a:r>
              <a:rPr lang="en-US" altLang="en-US" sz="1600" dirty="0">
                <a:latin typeface="Courier New" panose="02070309020205020404" pitchFamily="49" charset="0"/>
              </a:rPr>
              <a:t>Residual    0.51494780 0.7175986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HRS+G.HRS+G.COHES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a:t>
            </a:r>
            <a:r>
              <a:rPr lang="en-US" altLang="en-US" sz="1600" b="1" dirty="0">
                <a:latin typeface="Courier New" panose="02070309020205020404" pitchFamily="49" charset="0"/>
              </a:rPr>
              <a:t>0.03955954</a:t>
            </a:r>
            <a:r>
              <a:rPr lang="en-US" altLang="en-US" sz="1600" dirty="0">
                <a:latin typeface="Courier New" panose="02070309020205020404" pitchFamily="49" charset="0"/>
              </a:rPr>
              <a:t> </a:t>
            </a:r>
            <a:r>
              <a:rPr lang="en-US" altLang="en-US" sz="1600" b="1" dirty="0">
                <a:latin typeface="Courier New" panose="02070309020205020404" pitchFamily="49" charset="0"/>
              </a:rPr>
              <a:t>0.1988958</a:t>
            </a:r>
          </a:p>
          <a:p>
            <a:pPr>
              <a:spcBef>
                <a:spcPct val="0"/>
              </a:spcBef>
              <a:buFontTx/>
              <a:buNone/>
            </a:pPr>
            <a:r>
              <a:rPr lang="en-US" altLang="en-US" sz="1600" dirty="0">
                <a:latin typeface="Courier New" panose="02070309020205020404" pitchFamily="49" charset="0"/>
              </a:rPr>
              <a:t>Residual    0.51499888 0.7176342</a:t>
            </a:r>
          </a:p>
          <a:p>
            <a:pPr>
              <a:spcBef>
                <a:spcPct val="0"/>
              </a:spcBef>
              <a:buFontTx/>
              <a:buNone/>
            </a:pPr>
            <a:r>
              <a:rPr lang="en-US" altLang="en-US" sz="1600" dirty="0">
                <a:latin typeface="Courier New" panose="02070309020205020404" pitchFamily="49" charset="0"/>
              </a:rPr>
              <a:t>&gt; round(summary(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err="1">
                <a:latin typeface="Courier New" panose="02070309020205020404" pitchFamily="49" charset="0"/>
              </a:rPr>
              <a:t>tTable,dig</a:t>
            </a:r>
            <a:r>
              <a:rPr lang="en-US" altLang="en-US" sz="1600" dirty="0">
                <a:latin typeface="Courier New" panose="02070309020205020404" pitchFamily="49" charset="0"/>
              </a:rPr>
              <a:t>=4)</a:t>
            </a:r>
          </a:p>
          <a:p>
            <a:pPr>
              <a:spcBef>
                <a:spcPct val="0"/>
              </a:spcBef>
              <a:buFontTx/>
              <a:buNone/>
            </a:pPr>
            <a:r>
              <a:rPr lang="en-US" altLang="en-US" sz="1600" dirty="0">
                <a:latin typeface="Courier New" panose="02070309020205020404" pitchFamily="49" charset="0"/>
              </a:rPr>
              <a:t>              Value </a:t>
            </a:r>
            <a:r>
              <a:rPr lang="en-US" altLang="en-US" sz="1600" dirty="0" err="1">
                <a:latin typeface="Courier New" panose="02070309020205020404" pitchFamily="49" charset="0"/>
              </a:rPr>
              <a:t>Std.Error</a:t>
            </a:r>
            <a:r>
              <a:rPr lang="en-US" altLang="en-US" sz="1600" dirty="0">
                <a:latin typeface="Courier New" panose="02070309020205020404" pitchFamily="49" charset="0"/>
              </a:rPr>
              <a:t>   DF t-value p-value</a:t>
            </a:r>
          </a:p>
          <a:p>
            <a:pPr>
              <a:spcBef>
                <a:spcPct val="0"/>
              </a:spcBef>
              <a:buFontTx/>
              <a:buNone/>
            </a:pPr>
            <a:r>
              <a:rPr lang="en-US" altLang="en-US" sz="1600" dirty="0">
                <a:latin typeface="Courier New" panose="02070309020205020404" pitchFamily="49" charset="0"/>
              </a:rPr>
              <a:t>(Intercept)  1.6869    0.4483 7282  3.7625  0.0002</a:t>
            </a:r>
          </a:p>
          <a:p>
            <a:pPr>
              <a:spcBef>
                <a:spcPct val="0"/>
              </a:spcBef>
              <a:buFontTx/>
              <a:buNone/>
            </a:pPr>
            <a:r>
              <a:rPr lang="en-US" altLang="en-US" sz="1600" dirty="0">
                <a:latin typeface="Courier New" panose="02070309020205020404" pitchFamily="49" charset="0"/>
              </a:rPr>
              <a:t>HRS         -0.0367    0.0040 7282 -9.2368  0.0000</a:t>
            </a:r>
          </a:p>
          <a:p>
            <a:pPr>
              <a:spcBef>
                <a:spcPct val="0"/>
              </a:spcBef>
              <a:buFontTx/>
              <a:buNone/>
            </a:pPr>
            <a:r>
              <a:rPr lang="en-US" altLang="en-US" sz="1600" dirty="0">
                <a:latin typeface="Courier New" panose="02070309020205020404" pitchFamily="49" charset="0"/>
              </a:rPr>
              <a:t>G.HRS       -0.0869    0.0262   96 </a:t>
            </a:r>
            <a:r>
              <a:rPr lang="en-US" altLang="en-US" sz="1600" b="1" dirty="0">
                <a:latin typeface="Courier New" panose="02070309020205020404" pitchFamily="49" charset="0"/>
              </a:rPr>
              <a:t>-3.3114  </a:t>
            </a:r>
            <a:r>
              <a:rPr lang="en-US" altLang="en-US" sz="1600" dirty="0">
                <a:latin typeface="Courier New" panose="02070309020205020404" pitchFamily="49" charset="0"/>
              </a:rPr>
              <a:t>0.0013</a:t>
            </a:r>
          </a:p>
          <a:p>
            <a:pPr>
              <a:spcBef>
                <a:spcPct val="0"/>
              </a:spcBef>
              <a:buFontTx/>
              <a:buNone/>
            </a:pPr>
            <a:r>
              <a:rPr lang="en-US" altLang="en-US" sz="1600" dirty="0">
                <a:latin typeface="Courier New" panose="02070309020205020404" pitchFamily="49" charset="0"/>
              </a:rPr>
              <a:t>G.COHES      0.8507    0.1009   96  </a:t>
            </a:r>
            <a:r>
              <a:rPr lang="en-US" altLang="en-US" sz="1600" b="1" dirty="0">
                <a:latin typeface="Courier New" panose="02070309020205020404" pitchFamily="49" charset="0"/>
              </a:rPr>
              <a:t>8.4349</a:t>
            </a:r>
            <a:r>
              <a:rPr lang="en-US" altLang="en-US" sz="1600" dirty="0">
                <a:latin typeface="Courier New" panose="02070309020205020404" pitchFamily="49" charset="0"/>
              </a:rPr>
              <a:t>  0.0000</a:t>
            </a:r>
          </a:p>
        </p:txBody>
      </p:sp>
      <p:sp>
        <p:nvSpPr>
          <p:cNvPr id="14" name="Text Box 5"/>
          <p:cNvSpPr txBox="1">
            <a:spLocks noChangeArrowheads="1"/>
          </p:cNvSpPr>
          <p:nvPr/>
        </p:nvSpPr>
        <p:spPr bwMode="auto">
          <a:xfrm>
            <a:off x="9702212" y="1654314"/>
            <a:ext cx="3561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4000" dirty="0"/>
              <a:t>}</a:t>
            </a: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3177" y="1143000"/>
            <a:ext cx="1928312" cy="192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D2237189-8A74-4CC4-8FF5-4432F1050A59}"/>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29393947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Intercept</a:t>
            </a:r>
          </a:p>
        </p:txBody>
      </p:sp>
      <p:sp>
        <p:nvSpPr>
          <p:cNvPr id="6" name="Slide Number Placeholder 5"/>
          <p:cNvSpPr>
            <a:spLocks noGrp="1"/>
          </p:cNvSpPr>
          <p:nvPr>
            <p:ph type="sldNum" sz="quarter" idx="12"/>
          </p:nvPr>
        </p:nvSpPr>
        <p:spPr/>
        <p:txBody>
          <a:bodyPr/>
          <a:lstStyle/>
          <a:p>
            <a:fld id="{EF9ED809-4000-446B-AD20-C2D926150CDC}" type="slidenum">
              <a:rPr lang="en-US" smtClean="0"/>
              <a:t>196</a:t>
            </a:fld>
            <a:endParaRPr lang="en-US"/>
          </a:p>
        </p:txBody>
      </p:sp>
      <p:sp>
        <p:nvSpPr>
          <p:cNvPr id="15" name="Text Box 13"/>
          <p:cNvSpPr txBox="1">
            <a:spLocks noChangeArrowheads="1"/>
          </p:cNvSpPr>
          <p:nvPr/>
        </p:nvSpPr>
        <p:spPr bwMode="auto">
          <a:xfrm>
            <a:off x="1934852" y="1219201"/>
            <a:ext cx="8352148" cy="1323439"/>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a:t>
            </a:r>
            <a:r>
              <a:rPr lang="en-US" altLang="en-US" sz="1600" b="1" dirty="0" err="1">
                <a:latin typeface="Courier New" panose="02070309020205020404" pitchFamily="49" charset="0"/>
              </a:rPr>
              <a:t>HRS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=~1|GRP,data=bh1996) #Left</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G.HRS+G.COHES</a:t>
            </a:r>
            <a:r>
              <a:rPr lang="en-US" altLang="en-US" sz="1600" dirty="0" err="1">
                <a:latin typeface="Courier New" panose="02070309020205020404" pitchFamily="49" charset="0"/>
              </a:rPr>
              <a:t>,random</a:t>
            </a:r>
            <a:r>
              <a:rPr lang="en-US" altLang="en-US" sz="1600" dirty="0">
                <a:latin typeface="Courier New" panose="02070309020205020404" pitchFamily="49" charset="0"/>
              </a:rPr>
              <a:t>=~1|GRP,bh1996) #Right</a:t>
            </a:r>
          </a:p>
          <a:p>
            <a:pPr>
              <a:spcBef>
                <a:spcPct val="0"/>
              </a:spcBef>
              <a:buFontTx/>
              <a:buNone/>
            </a:pPr>
            <a:r>
              <a:rPr lang="en-US" altLang="en-US" sz="1600" dirty="0">
                <a:latin typeface="Courier New" panose="02070309020205020404" pitchFamily="49" charset="0"/>
              </a:rPr>
              <a:t>&gt; plot(</a:t>
            </a:r>
            <a:r>
              <a:rPr lang="en-US" altLang="en-US" sz="1600" dirty="0" err="1">
                <a:latin typeface="Courier New" panose="02070309020205020404" pitchFamily="49" charset="0"/>
              </a:rPr>
              <a:t>LEAD~HRS,TDAT,type</a:t>
            </a:r>
            <a:r>
              <a:rPr lang="en-US" altLang="en-US" sz="1600" dirty="0">
                <a:latin typeface="Courier New" panose="02070309020205020404" pitchFamily="49" charset="0"/>
              </a:rPr>
              <a:t>="n",</a:t>
            </a:r>
            <a:r>
              <a:rPr lang="en-US" altLang="en-US" sz="1600" dirty="0" err="1">
                <a:latin typeface="Courier New" panose="02070309020205020404" pitchFamily="49" charset="0"/>
              </a:rPr>
              <a:t>ylim</a:t>
            </a:r>
            <a:r>
              <a:rPr lang="en-US" altLang="en-US" sz="1600" dirty="0">
                <a:latin typeface="Courier New" panose="02070309020205020404" pitchFamily="49" charset="0"/>
              </a:rPr>
              <a:t>=c(-1,4))</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),1,abline) #Left</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)[,1:2],1,abline)  #Right</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853" y="2133600"/>
            <a:ext cx="404461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582" y="2133600"/>
            <a:ext cx="404461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580E6272-62CF-45C5-9B47-03EAB6AD4794}"/>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37116858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2"/>
          <p:cNvSpPr>
            <a:spLocks noGrp="1" noChangeArrowheads="1"/>
          </p:cNvSpPr>
          <p:nvPr>
            <p:ph type="title"/>
          </p:nvPr>
        </p:nvSpPr>
        <p:spPr/>
        <p:txBody>
          <a:bodyPr/>
          <a:lstStyle/>
          <a:p>
            <a:r>
              <a:rPr lang="en-US" dirty="0"/>
              <a:t>Summary Two-Level Models: </a:t>
            </a:r>
            <a:r>
              <a:rPr lang="en-US" altLang="en-US" dirty="0"/>
              <a:t>Background</a:t>
            </a:r>
          </a:p>
        </p:txBody>
      </p:sp>
      <p:sp>
        <p:nvSpPr>
          <p:cNvPr id="160774" name="Rectangle 3"/>
          <p:cNvSpPr>
            <a:spLocks noGrp="1" noChangeArrowheads="1"/>
          </p:cNvSpPr>
          <p:nvPr>
            <p:ph idx="1"/>
          </p:nvPr>
        </p:nvSpPr>
        <p:spPr/>
        <p:txBody>
          <a:bodyPr/>
          <a:lstStyle/>
          <a:p>
            <a:r>
              <a:rPr lang="en-US" altLang="en-US" dirty="0"/>
              <a:t>Model Notation (</a:t>
            </a:r>
            <a:r>
              <a:rPr lang="en-US" altLang="en-US" dirty="0" err="1"/>
              <a:t>Bryk</a:t>
            </a:r>
            <a:r>
              <a:rPr lang="en-US" altLang="en-US" dirty="0"/>
              <a:t> &amp; </a:t>
            </a:r>
            <a:r>
              <a:rPr lang="en-US" altLang="en-US" dirty="0" err="1"/>
              <a:t>Raudenbush</a:t>
            </a:r>
            <a:r>
              <a:rPr lang="en-US" altLang="en-US" dirty="0"/>
              <a:t>, 1992)</a:t>
            </a:r>
          </a:p>
          <a:p>
            <a:pPr lvl="1"/>
            <a:r>
              <a:rPr lang="en-US" altLang="en-US" dirty="0">
                <a:solidFill>
                  <a:srgbClr val="000000"/>
                </a:solidFill>
              </a:rPr>
              <a:t>Separate components: One predictor at both levels, and random effects for intercept and slope</a:t>
            </a:r>
          </a:p>
          <a:p>
            <a:pPr lvl="2">
              <a:buFontTx/>
              <a:buNone/>
            </a:pPr>
            <a:r>
              <a:rPr lang="en-US" altLang="en-US" i="1" dirty="0" err="1">
                <a:solidFill>
                  <a:srgbClr val="000000"/>
                </a:solidFill>
              </a:rPr>
              <a:t>Y</a:t>
            </a:r>
            <a:r>
              <a:rPr lang="en-US" altLang="en-US" i="1" baseline="-25000" dirty="0" err="1">
                <a:solidFill>
                  <a:srgbClr val="000000"/>
                </a:solidFill>
              </a:rPr>
              <a:t>ij</a:t>
            </a:r>
            <a:r>
              <a:rPr lang="en-US" altLang="en-US" i="1" dirty="0">
                <a:solidFill>
                  <a:srgbClr val="000000"/>
                </a:solidFill>
              </a:rPr>
              <a:t> = </a:t>
            </a: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a:t>
            </a:r>
            <a:r>
              <a:rPr lang="en-US" altLang="en-US" dirty="0">
                <a:solidFill>
                  <a:srgbClr val="000000"/>
                </a:solidFill>
                <a:sym typeface="Symbol" panose="05050102010706020507" pitchFamily="18" charset="2"/>
              </a:rPr>
              <a:t></a:t>
            </a:r>
            <a:r>
              <a:rPr lang="en-US" altLang="en-US" baseline="-25000" dirty="0">
                <a:solidFill>
                  <a:srgbClr val="000000"/>
                </a:solidFill>
              </a:rPr>
              <a:t>1</a:t>
            </a:r>
            <a:r>
              <a:rPr lang="en-US" altLang="en-US" i="1" baseline="-25000" dirty="0">
                <a:solidFill>
                  <a:srgbClr val="000000"/>
                </a:solidFill>
              </a:rPr>
              <a:t>j</a:t>
            </a:r>
            <a:r>
              <a:rPr lang="en-US" altLang="en-US" i="1" dirty="0">
                <a:solidFill>
                  <a:srgbClr val="000000"/>
                </a:solidFill>
              </a:rPr>
              <a:t>X</a:t>
            </a:r>
            <a:r>
              <a:rPr lang="en-US" altLang="en-US" i="1" baseline="-25000" dirty="0">
                <a:solidFill>
                  <a:srgbClr val="000000"/>
                </a:solidFill>
              </a:rPr>
              <a:t>ij </a:t>
            </a:r>
            <a:r>
              <a:rPr lang="en-US" altLang="en-US" i="1" dirty="0"/>
              <a:t>+ </a:t>
            </a:r>
            <a:r>
              <a:rPr lang="en-US" altLang="en-US" i="1" dirty="0" err="1"/>
              <a:t>r</a:t>
            </a:r>
            <a:r>
              <a:rPr lang="en-US" altLang="en-US" i="1" baseline="-25000" dirty="0" err="1"/>
              <a:t>ij</a:t>
            </a:r>
            <a:endParaRPr lang="en-US" altLang="en-US" i="1" baseline="-25000" dirty="0"/>
          </a:p>
          <a:p>
            <a:pPr lvl="2">
              <a:buFontTx/>
              <a:buNone/>
            </a:pPr>
            <a:r>
              <a:rPr lang="en-US" altLang="en-US" dirty="0">
                <a:solidFill>
                  <a:srgbClr val="000000"/>
                </a:solidFill>
                <a:sym typeface="Symbol" panose="05050102010706020507" pitchFamily="18" charset="2"/>
              </a:rPr>
              <a:t></a:t>
            </a:r>
            <a:r>
              <a:rPr lang="en-US" altLang="en-US" baseline="-25000" dirty="0">
                <a:solidFill>
                  <a:srgbClr val="000000"/>
                </a:solidFill>
              </a:rPr>
              <a:t>0</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rPr>
              <a:t>00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i="1" dirty="0"/>
              <a:t>u</a:t>
            </a:r>
            <a:r>
              <a:rPr lang="en-US" altLang="en-US" baseline="-25000" dirty="0"/>
              <a:t>0</a:t>
            </a:r>
            <a:r>
              <a:rPr lang="en-US" altLang="en-US" i="1" baseline="-25000" dirty="0"/>
              <a:t>j</a:t>
            </a:r>
          </a:p>
          <a:p>
            <a:pPr lvl="2">
              <a:buNone/>
            </a:pPr>
            <a:r>
              <a:rPr lang="en-US" altLang="en-US"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i="1" baseline="-25000" dirty="0">
                <a:solidFill>
                  <a:srgbClr val="000000"/>
                </a:solidFill>
              </a:rPr>
              <a:t>j</a:t>
            </a:r>
            <a:r>
              <a:rPr lang="en-US" altLang="en-US" i="1" dirty="0">
                <a:solidFill>
                  <a:srgbClr val="000000"/>
                </a:solidFill>
              </a:rPr>
              <a:t> =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0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t>+ </a:t>
            </a:r>
            <a:r>
              <a:rPr lang="en-US" altLang="en-US" i="1" dirty="0">
                <a:solidFill>
                  <a:srgbClr val="FF0000"/>
                </a:solidFill>
              </a:rPr>
              <a:t>u</a:t>
            </a:r>
            <a:r>
              <a:rPr lang="en-US" altLang="en-US" baseline="-25000" dirty="0">
                <a:solidFill>
                  <a:srgbClr val="FF0000"/>
                </a:solidFill>
              </a:rPr>
              <a:t>1</a:t>
            </a:r>
            <a:r>
              <a:rPr lang="en-US" altLang="en-US" i="1" baseline="-25000" dirty="0">
                <a:solidFill>
                  <a:srgbClr val="FF0000"/>
                </a:solidFill>
              </a:rPr>
              <a:t>j</a:t>
            </a:r>
          </a:p>
          <a:p>
            <a:pPr lvl="2">
              <a:buFontTx/>
              <a:buNone/>
            </a:pPr>
            <a:endParaRPr lang="en-US" altLang="en-US" i="1" baseline="-25000" dirty="0">
              <a:solidFill>
                <a:srgbClr val="000000"/>
              </a:solidFill>
            </a:endParaRPr>
          </a:p>
          <a:p>
            <a:pPr lvl="1"/>
            <a:r>
              <a:rPr lang="en-US" altLang="en-US" dirty="0"/>
              <a:t>Combined</a:t>
            </a:r>
          </a:p>
          <a:p>
            <a:pPr lvl="2">
              <a:buNone/>
            </a:pPr>
            <a:r>
              <a:rPr lang="en-US" altLang="en-US" i="1" dirty="0" err="1"/>
              <a:t>Y</a:t>
            </a:r>
            <a:r>
              <a:rPr lang="en-US" altLang="en-US" i="1" baseline="-25000" dirty="0" err="1"/>
              <a:t>ij</a:t>
            </a:r>
            <a:r>
              <a:rPr lang="en-US" altLang="en-US" i="1" dirty="0"/>
              <a:t> =</a:t>
            </a:r>
            <a:r>
              <a:rPr lang="en-US" altLang="en-US" i="1" dirty="0">
                <a:sym typeface="Symbol" panose="05050102010706020507" pitchFamily="18" charset="2"/>
              </a:rPr>
              <a:t></a:t>
            </a:r>
            <a:r>
              <a:rPr lang="en-US" altLang="en-US" i="1" baseline="-25000" dirty="0"/>
              <a:t>00</a:t>
            </a:r>
            <a:r>
              <a:rPr lang="en-US" altLang="en-US" i="1" dirty="0"/>
              <a:t> + </a:t>
            </a:r>
            <a:r>
              <a:rPr lang="en-US" altLang="en-US" i="1" dirty="0">
                <a:sym typeface="Symbol" panose="05050102010706020507" pitchFamily="18" charset="2"/>
              </a:rPr>
              <a:t></a:t>
            </a:r>
            <a:r>
              <a:rPr lang="en-US" altLang="en-US" i="1" baseline="-25000" dirty="0">
                <a:sym typeface="Symbol" panose="05050102010706020507" pitchFamily="18" charset="2"/>
              </a:rPr>
              <a:t>1</a:t>
            </a:r>
            <a:r>
              <a:rPr lang="en-US" altLang="en-US" i="1" baseline="-25000" dirty="0"/>
              <a:t>0</a:t>
            </a:r>
            <a:r>
              <a:rPr lang="en-US" altLang="en-US" i="1" dirty="0">
                <a:solidFill>
                  <a:srgbClr val="000000"/>
                </a:solidFill>
              </a:rPr>
              <a:t>X</a:t>
            </a:r>
            <a:r>
              <a:rPr lang="en-US" altLang="en-US" i="1" baseline="-25000" dirty="0">
                <a:solidFill>
                  <a:srgbClr val="000000"/>
                </a:solidFill>
              </a:rPr>
              <a:t>ij </a:t>
            </a:r>
            <a:r>
              <a:rPr lang="en-US" altLang="en-US" i="1" dirty="0">
                <a:solidFill>
                  <a:srgbClr val="000000"/>
                </a:solidFill>
              </a:rPr>
              <a:t>+</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rPr>
              <a:t>01</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solidFill>
                  <a:srgbClr val="000000"/>
                </a:solidFill>
              </a:rPr>
              <a:t> +</a:t>
            </a:r>
            <a:r>
              <a:rPr lang="en-US" altLang="en-US" baseline="-25000" dirty="0">
                <a:solidFill>
                  <a:srgbClr val="000000"/>
                </a:solidFill>
              </a:rPr>
              <a:t> </a:t>
            </a:r>
            <a:r>
              <a:rPr lang="en-US" altLang="en-US" i="1" dirty="0">
                <a:solidFill>
                  <a:srgbClr val="000000"/>
                </a:solidFill>
                <a:sym typeface="Symbol" panose="05050102010706020507" pitchFamily="18" charset="2"/>
              </a:rPr>
              <a:t></a:t>
            </a:r>
            <a:r>
              <a:rPr lang="en-US" altLang="en-US" baseline="-25000" dirty="0">
                <a:solidFill>
                  <a:srgbClr val="000000"/>
                </a:solidFill>
                <a:sym typeface="Symbol" panose="05050102010706020507" pitchFamily="18" charset="2"/>
              </a:rPr>
              <a:t>1</a:t>
            </a:r>
            <a:r>
              <a:rPr lang="en-US" altLang="en-US" baseline="-25000" dirty="0">
                <a:solidFill>
                  <a:srgbClr val="000000"/>
                </a:solidFill>
              </a:rPr>
              <a:t>1</a:t>
            </a:r>
            <a:r>
              <a:rPr lang="en-US" altLang="en-US" i="1" dirty="0">
                <a:solidFill>
                  <a:srgbClr val="000000"/>
                </a:solidFill>
              </a:rPr>
              <a:t>X</a:t>
            </a:r>
            <a:r>
              <a:rPr lang="en-US" altLang="en-US" i="1" baseline="-25000" dirty="0">
                <a:solidFill>
                  <a:srgbClr val="000000"/>
                </a:solidFill>
              </a:rPr>
              <a:t>ij</a:t>
            </a:r>
            <a:r>
              <a:rPr lang="en-US" altLang="en-US" i="1" dirty="0">
                <a:solidFill>
                  <a:srgbClr val="000000"/>
                </a:solidFill>
              </a:rPr>
              <a:t>Z</a:t>
            </a:r>
            <a:r>
              <a:rPr lang="en-US" altLang="en-US" i="1" baseline="-25000" dirty="0">
                <a:solidFill>
                  <a:srgbClr val="000000"/>
                </a:solidFill>
              </a:rPr>
              <a:t>j</a:t>
            </a:r>
            <a:r>
              <a:rPr lang="en-US" altLang="en-US" baseline="-25000" dirty="0">
                <a:solidFill>
                  <a:srgbClr val="000000"/>
                </a:solidFill>
              </a:rPr>
              <a:t> </a:t>
            </a:r>
            <a:r>
              <a:rPr lang="en-US" altLang="en-US" i="1" dirty="0"/>
              <a:t>+ </a:t>
            </a:r>
            <a:r>
              <a:rPr lang="en-US" altLang="en-US" dirty="0"/>
              <a:t>[</a:t>
            </a:r>
            <a:r>
              <a:rPr lang="en-US" altLang="en-US" i="1" dirty="0">
                <a:solidFill>
                  <a:srgbClr val="000000"/>
                </a:solidFill>
              </a:rPr>
              <a:t>u</a:t>
            </a:r>
            <a:r>
              <a:rPr lang="en-US" altLang="en-US" baseline="-25000" dirty="0">
                <a:solidFill>
                  <a:srgbClr val="000000"/>
                </a:solidFill>
              </a:rPr>
              <a:t>0</a:t>
            </a:r>
            <a:r>
              <a:rPr lang="en-US" altLang="en-US" i="1" baseline="-25000" dirty="0">
                <a:solidFill>
                  <a:srgbClr val="000000"/>
                </a:solidFill>
              </a:rPr>
              <a:t>j </a:t>
            </a:r>
            <a:r>
              <a:rPr lang="en-US" altLang="en-US" i="1" dirty="0">
                <a:solidFill>
                  <a:srgbClr val="000000"/>
                </a:solidFill>
              </a:rPr>
              <a:t>+ </a:t>
            </a:r>
            <a:r>
              <a:rPr lang="en-US" altLang="en-US" i="1" dirty="0">
                <a:solidFill>
                  <a:srgbClr val="FF0000"/>
                </a:solidFill>
              </a:rPr>
              <a:t>u</a:t>
            </a:r>
            <a:r>
              <a:rPr lang="en-US" altLang="en-US" baseline="-25000" dirty="0">
                <a:solidFill>
                  <a:srgbClr val="FF0000"/>
                </a:solidFill>
              </a:rPr>
              <a:t>1</a:t>
            </a:r>
            <a:r>
              <a:rPr lang="en-US" altLang="en-US" i="1" baseline="-25000" dirty="0">
                <a:solidFill>
                  <a:srgbClr val="FF0000"/>
                </a:solidFill>
              </a:rPr>
              <a:t>j</a:t>
            </a:r>
            <a:r>
              <a:rPr lang="en-US" altLang="en-US" i="1" dirty="0">
                <a:solidFill>
                  <a:srgbClr val="FF0000"/>
                </a:solidFill>
              </a:rPr>
              <a:t>X</a:t>
            </a:r>
            <a:r>
              <a:rPr lang="en-US" altLang="en-US" i="1" baseline="-25000" dirty="0">
                <a:solidFill>
                  <a:srgbClr val="FF0000"/>
                </a:solidFill>
              </a:rPr>
              <a:t>ij</a:t>
            </a:r>
            <a:r>
              <a:rPr lang="en-US" altLang="en-US" i="1" baseline="-25000" dirty="0">
                <a:solidFill>
                  <a:srgbClr val="000000"/>
                </a:solidFill>
              </a:rPr>
              <a:t> </a:t>
            </a:r>
            <a:r>
              <a:rPr lang="en-US" altLang="en-US" i="1" dirty="0">
                <a:solidFill>
                  <a:srgbClr val="000000"/>
                </a:solidFill>
              </a:rPr>
              <a:t>+ </a:t>
            </a:r>
            <a:r>
              <a:rPr lang="en-US" altLang="en-US" i="1" dirty="0" err="1">
                <a:solidFill>
                  <a:srgbClr val="000000"/>
                </a:solidFill>
              </a:rPr>
              <a:t>r</a:t>
            </a:r>
            <a:r>
              <a:rPr lang="en-US" altLang="en-US" i="1" baseline="-25000" dirty="0" err="1">
                <a:solidFill>
                  <a:srgbClr val="000000"/>
                </a:solidFill>
              </a:rPr>
              <a:t>ij</a:t>
            </a:r>
            <a:r>
              <a:rPr lang="en-US" altLang="en-US" dirty="0"/>
              <a:t>]</a:t>
            </a:r>
          </a:p>
          <a:p>
            <a:endParaRPr lang="en-US" altLang="en-US" dirty="0"/>
          </a:p>
          <a:p>
            <a:endParaRPr lang="en-US" altLang="en-US" dirty="0"/>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4AB60B5D-D4CC-4471-B925-B6DF5FBEDB35}" type="slidenum">
              <a:rPr lang="en-US" altLang="en-US">
                <a:latin typeface="Arial" panose="020B0604020202020204" pitchFamily="34" charset="0"/>
              </a:rPr>
              <a:pPr/>
              <a:t>197</a:t>
            </a:fld>
            <a:endParaRPr lang="en-US" altLang="en-US">
              <a:latin typeface="Arial" panose="020B0604020202020204" pitchFamily="34" charset="0"/>
            </a:endParaRPr>
          </a:p>
        </p:txBody>
      </p:sp>
      <p:sp>
        <p:nvSpPr>
          <p:cNvPr id="3" name="Footer Placeholder 2">
            <a:extLst>
              <a:ext uri="{FF2B5EF4-FFF2-40B4-BE49-F238E27FC236}">
                <a16:creationId xmlns:a16="http://schemas.microsoft.com/office/drawing/2014/main" id="{FA59256B-B39A-4CBB-A91C-0D9B902119C9}"/>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5540603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Slope</a:t>
            </a:r>
          </a:p>
        </p:txBody>
      </p:sp>
      <p:sp>
        <p:nvSpPr>
          <p:cNvPr id="6" name="Slide Number Placeholder 5"/>
          <p:cNvSpPr>
            <a:spLocks noGrp="1"/>
          </p:cNvSpPr>
          <p:nvPr>
            <p:ph type="sldNum" sz="quarter" idx="12"/>
          </p:nvPr>
        </p:nvSpPr>
        <p:spPr/>
        <p:txBody>
          <a:bodyPr/>
          <a:lstStyle/>
          <a:p>
            <a:fld id="{EF9ED809-4000-446B-AD20-C2D926150CDC}" type="slidenum">
              <a:rPr lang="en-US" smtClean="0"/>
              <a:t>198</a:t>
            </a:fld>
            <a:endParaRPr lang="en-US"/>
          </a:p>
        </p:txBody>
      </p:sp>
      <p:sp>
        <p:nvSpPr>
          <p:cNvPr id="13" name="Rectangle 15"/>
          <p:cNvSpPr>
            <a:spLocks noChangeArrowheads="1"/>
          </p:cNvSpPr>
          <p:nvPr/>
        </p:nvSpPr>
        <p:spPr bwMode="auto">
          <a:xfrm>
            <a:off x="6781800" y="3514635"/>
            <a:ext cx="281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dirty="0"/>
              <a:t>Variance of </a:t>
            </a:r>
            <a:r>
              <a:rPr lang="en-US" altLang="en-US" i="1" dirty="0"/>
              <a:t>u</a:t>
            </a:r>
            <a:r>
              <a:rPr lang="en-US" altLang="en-US" baseline="-25000" dirty="0"/>
              <a:t>1</a:t>
            </a:r>
            <a:r>
              <a:rPr lang="en-US" altLang="en-US" i="1" baseline="-25000" dirty="0"/>
              <a:t>j </a:t>
            </a:r>
            <a:r>
              <a:rPr lang="en-US" altLang="en-US" dirty="0"/>
              <a:t>= </a:t>
            </a:r>
            <a:r>
              <a:rPr lang="en-US" altLang="en-US" dirty="0">
                <a:solidFill>
                  <a:srgbClr val="000000"/>
                </a:solidFill>
                <a:sym typeface="Symbol" panose="05050102010706020507" pitchFamily="18" charset="2"/>
              </a:rPr>
              <a:t></a:t>
            </a:r>
            <a:r>
              <a:rPr lang="en-US" altLang="en-US" baseline="-25000" dirty="0">
                <a:solidFill>
                  <a:srgbClr val="000000"/>
                </a:solidFill>
              </a:rPr>
              <a:t>11</a:t>
            </a:r>
            <a:endParaRPr lang="en-US" altLang="en-US" dirty="0"/>
          </a:p>
        </p:txBody>
      </p:sp>
      <p:sp>
        <p:nvSpPr>
          <p:cNvPr id="15" name="Text Box 13"/>
          <p:cNvSpPr txBox="1">
            <a:spLocks noChangeArrowheads="1"/>
          </p:cNvSpPr>
          <p:nvPr/>
        </p:nvSpPr>
        <p:spPr bwMode="auto">
          <a:xfrm>
            <a:off x="2590801" y="1305342"/>
            <a:ext cx="7162800" cy="83099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b="1"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a:t>
            </a:r>
            <a:r>
              <a:rPr lang="en-US" altLang="en-US" sz="1600" b="1" dirty="0" err="1">
                <a:latin typeface="Courier New" panose="02070309020205020404" pitchFamily="49" charset="0"/>
              </a:rPr>
              <a:t>HRS|GRP</a:t>
            </a:r>
            <a:r>
              <a:rPr lang="en-US" altLang="en-US" sz="1600" dirty="0" err="1">
                <a:latin typeface="Courier New" panose="02070309020205020404" pitchFamily="49" charset="0"/>
              </a:rPr>
              <a:t>,data</a:t>
            </a:r>
            <a:r>
              <a:rPr lang="en-US" altLang="en-US" sz="1600" dirty="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plot(</a:t>
            </a:r>
            <a:r>
              <a:rPr lang="en-US" altLang="en-US" sz="1600" dirty="0" err="1">
                <a:latin typeface="Courier New" panose="02070309020205020404" pitchFamily="49" charset="0"/>
              </a:rPr>
              <a:t>LEAD~HRS,TDAT,type</a:t>
            </a:r>
            <a:r>
              <a:rPr lang="en-US" altLang="en-US" sz="1600" dirty="0">
                <a:latin typeface="Courier New" panose="02070309020205020404" pitchFamily="49" charset="0"/>
              </a:rPr>
              <a:t>="n")</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),1,abline)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1"/>
            <a:ext cx="4402394" cy="439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8"/>
          <p:cNvSpPr>
            <a:spLocks noChangeShapeType="1"/>
          </p:cNvSpPr>
          <p:nvPr/>
        </p:nvSpPr>
        <p:spPr bwMode="auto">
          <a:xfrm flipH="1" flipV="1">
            <a:off x="5697538" y="3276599"/>
            <a:ext cx="1084262" cy="45085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9"/>
          <p:cNvSpPr>
            <a:spLocks noChangeShapeType="1"/>
          </p:cNvSpPr>
          <p:nvPr/>
        </p:nvSpPr>
        <p:spPr bwMode="auto">
          <a:xfrm flipH="1">
            <a:off x="5707063" y="3857626"/>
            <a:ext cx="1065212" cy="561975"/>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Rectangle 15"/>
          <p:cNvSpPr>
            <a:spLocks noChangeArrowheads="1"/>
          </p:cNvSpPr>
          <p:nvPr/>
        </p:nvSpPr>
        <p:spPr bwMode="auto">
          <a:xfrm>
            <a:off x="6781801" y="4572000"/>
            <a:ext cx="2991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i="1" dirty="0">
                <a:solidFill>
                  <a:srgbClr val="C00000"/>
                </a:solidFill>
              </a:rPr>
              <a:t>Less obvious, but slopes</a:t>
            </a:r>
          </a:p>
          <a:p>
            <a:pPr>
              <a:spcBef>
                <a:spcPct val="0"/>
              </a:spcBef>
              <a:buFontTx/>
              <a:buNone/>
            </a:pPr>
            <a:r>
              <a:rPr lang="en-US" altLang="en-US" sz="2000" i="1" dirty="0">
                <a:solidFill>
                  <a:srgbClr val="C00000"/>
                </a:solidFill>
              </a:rPr>
              <a:t>are not parallel</a:t>
            </a:r>
          </a:p>
        </p:txBody>
      </p:sp>
      <p:sp>
        <p:nvSpPr>
          <p:cNvPr id="2" name="Footer Placeholder 1">
            <a:extLst>
              <a:ext uri="{FF2B5EF4-FFF2-40B4-BE49-F238E27FC236}">
                <a16:creationId xmlns:a16="http://schemas.microsoft.com/office/drawing/2014/main" id="{101F858A-DC4E-4B77-8BC5-B7BFFBD198B5}"/>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41817817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slope</a:t>
            </a:r>
          </a:p>
        </p:txBody>
      </p:sp>
      <p:sp>
        <p:nvSpPr>
          <p:cNvPr id="6" name="Slide Number Placeholder 5"/>
          <p:cNvSpPr>
            <a:spLocks noGrp="1"/>
          </p:cNvSpPr>
          <p:nvPr>
            <p:ph type="sldNum" sz="quarter" idx="12"/>
          </p:nvPr>
        </p:nvSpPr>
        <p:spPr/>
        <p:txBody>
          <a:bodyPr/>
          <a:lstStyle/>
          <a:p>
            <a:fld id="{EF9ED809-4000-446B-AD20-C2D926150CDC}" type="slidenum">
              <a:rPr lang="en-US" smtClean="0"/>
              <a:t>199</a:t>
            </a:fld>
            <a:endParaRPr lang="en-US"/>
          </a:p>
        </p:txBody>
      </p:sp>
      <p:sp>
        <p:nvSpPr>
          <p:cNvPr id="15" name="Text Box 13"/>
          <p:cNvSpPr txBox="1">
            <a:spLocks noChangeArrowheads="1"/>
          </p:cNvSpPr>
          <p:nvPr/>
        </p:nvSpPr>
        <p:spPr bwMode="auto">
          <a:xfrm>
            <a:off x="2286000" y="1289902"/>
            <a:ext cx="77724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=~HRS|GRP</a:t>
            </a:r>
            <a:r>
              <a:rPr lang="en-US" altLang="en-US" sz="1600" dirty="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(HRS)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r>
              <a:rPr lang="en-US" altLang="en-US" sz="1600" dirty="0" err="1">
                <a:latin typeface="Courier New" panose="02070309020205020404" pitchFamily="49" charset="0"/>
              </a:rPr>
              <a:t>Corr</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0.1258528893 0.35475751 (</a:t>
            </a:r>
            <a:r>
              <a:rPr lang="en-US" altLang="en-US" sz="1600" dirty="0" err="1">
                <a:latin typeface="Courier New" panose="02070309020205020404" pitchFamily="49" charset="0"/>
              </a:rPr>
              <a:t>Intr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HRS         0.0004076877 </a:t>
            </a:r>
            <a:r>
              <a:rPr lang="en-US" altLang="en-US" sz="1600" b="1" dirty="0">
                <a:latin typeface="Courier New" panose="02070309020205020404" pitchFamily="49" charset="0"/>
              </a:rPr>
              <a:t>0.02019128</a:t>
            </a:r>
            <a:r>
              <a:rPr lang="en-US" altLang="en-US" sz="1600" dirty="0">
                <a:latin typeface="Courier New" panose="02070309020205020404" pitchFamily="49" charset="0"/>
              </a:rPr>
              <a:t> -0.589</a:t>
            </a:r>
          </a:p>
          <a:p>
            <a:pPr>
              <a:spcBef>
                <a:spcPct val="0"/>
              </a:spcBef>
              <a:buFontTx/>
              <a:buNone/>
            </a:pPr>
            <a:r>
              <a:rPr lang="en-US" altLang="en-US" sz="1600" dirty="0">
                <a:latin typeface="Courier New" panose="02070309020205020404" pitchFamily="49" charset="0"/>
              </a:rPr>
              <a:t>Residual    0.5131379516 0.71633648</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)[1:3,] </a:t>
            </a:r>
            <a:r>
              <a:rPr lang="en-US" altLang="en-US" sz="1600" b="1" dirty="0">
                <a:latin typeface="Courier New" panose="02070309020205020404" pitchFamily="49" charset="0"/>
              </a:rPr>
              <a:t>#Empirical Bayes (EB)</a:t>
            </a:r>
          </a:p>
          <a:p>
            <a:pPr>
              <a:spcBef>
                <a:spcPct val="0"/>
              </a:spcBef>
              <a:buFontTx/>
              <a:buNone/>
            </a:pPr>
            <a:r>
              <a:rPr lang="en-US" altLang="en-US" sz="1600" dirty="0">
                <a:latin typeface="Courier New" panose="02070309020205020404" pitchFamily="49" charset="0"/>
              </a:rPr>
              <a:t>  (Intercept)         HRS</a:t>
            </a:r>
          </a:p>
          <a:p>
            <a:pPr>
              <a:spcBef>
                <a:spcPct val="0"/>
              </a:spcBef>
              <a:buFontTx/>
              <a:buNone/>
            </a:pPr>
            <a:r>
              <a:rPr lang="en-US" altLang="en-US" sz="1600" dirty="0">
                <a:latin typeface="Courier New" panose="02070309020205020404" pitchFamily="49" charset="0"/>
              </a:rPr>
              <a:t>1    3.457299 </a:t>
            </a:r>
            <a:r>
              <a:rPr lang="en-US" altLang="en-US" sz="1600" b="1" dirty="0">
                <a:latin typeface="Courier New" panose="02070309020205020404" pitchFamily="49" charset="0"/>
              </a:rPr>
              <a:t>-0.04837779</a:t>
            </a:r>
          </a:p>
          <a:p>
            <a:pPr>
              <a:spcBef>
                <a:spcPct val="0"/>
              </a:spcBef>
              <a:buFontTx/>
              <a:buNone/>
            </a:pPr>
            <a:r>
              <a:rPr lang="en-US" altLang="en-US" sz="1600" dirty="0">
                <a:latin typeface="Courier New" panose="02070309020205020404" pitchFamily="49" charset="0"/>
              </a:rPr>
              <a:t>2    3.079954 </a:t>
            </a:r>
            <a:r>
              <a:rPr lang="en-US" altLang="en-US" sz="1600" b="1" dirty="0">
                <a:latin typeface="Courier New" panose="02070309020205020404" pitchFamily="49" charset="0"/>
              </a:rPr>
              <a:t>-0.04619666</a:t>
            </a:r>
          </a:p>
          <a:p>
            <a:pPr>
              <a:spcBef>
                <a:spcPct val="0"/>
              </a:spcBef>
              <a:buFontTx/>
              <a:buNone/>
            </a:pPr>
            <a:r>
              <a:rPr lang="en-US" altLang="en-US" sz="1600" dirty="0">
                <a:latin typeface="Courier New" panose="02070309020205020404" pitchFamily="49" charset="0"/>
              </a:rPr>
              <a:t>3    3.315930 </a:t>
            </a:r>
            <a:r>
              <a:rPr lang="en-US" altLang="en-US" sz="1600" b="1" dirty="0">
                <a:latin typeface="Courier New" panose="02070309020205020404" pitchFamily="49" charset="0"/>
              </a:rPr>
              <a:t>-0.03680048</a:t>
            </a:r>
          </a:p>
          <a:p>
            <a:pPr>
              <a:spcBef>
                <a:spcPct val="0"/>
              </a:spcBef>
              <a:buFontTx/>
              <a:buNone/>
            </a:pPr>
            <a:r>
              <a:rPr lang="en-US" altLang="en-US" sz="1600" dirty="0">
                <a:latin typeface="Courier New" panose="02070309020205020404" pitchFamily="49" charset="0"/>
              </a:rPr>
              <a:t>&gt; apply(</a:t>
            </a:r>
            <a:r>
              <a:rPr lang="en-US" altLang="en-US" sz="1600" dirty="0" err="1">
                <a:latin typeface="Courier New" panose="02070309020205020404" pitchFamily="49" charset="0"/>
              </a:rPr>
              <a:t>coef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),2,mean)</a:t>
            </a:r>
          </a:p>
          <a:p>
            <a:pPr>
              <a:spcBef>
                <a:spcPct val="0"/>
              </a:spcBef>
              <a:buFontTx/>
              <a:buNone/>
            </a:pPr>
            <a:r>
              <a:rPr lang="en-US" altLang="en-US" sz="1600" dirty="0">
                <a:latin typeface="Courier New" panose="02070309020205020404" pitchFamily="49" charset="0"/>
              </a:rPr>
              <a:t>(Intercept)         HRS </a:t>
            </a:r>
          </a:p>
          <a:p>
            <a:pPr>
              <a:spcBef>
                <a:spcPct val="0"/>
              </a:spcBef>
              <a:buFontTx/>
              <a:buNone/>
            </a:pPr>
            <a:r>
              <a:rPr lang="en-US" altLang="en-US" sz="1600" dirty="0">
                <a:latin typeface="Courier New" panose="02070309020205020404" pitchFamily="49" charset="0"/>
              </a:rPr>
              <a:t> 3.31318657 </a:t>
            </a:r>
            <a:r>
              <a:rPr lang="en-US" altLang="en-US" sz="1600" b="1" dirty="0">
                <a:latin typeface="Courier New" panose="02070309020205020404" pitchFamily="49" charset="0"/>
              </a:rPr>
              <a:t>-0.03754157</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)[1:3,2]</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-0.0108362149 -0.0086550834  0.0007410909</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sd</a:t>
            </a:r>
            <a:r>
              <a:rPr lang="en-US" altLang="en-US" sz="1600" dirty="0">
                <a:latin typeface="Courier New" panose="02070309020205020404" pitchFamily="49" charset="0"/>
              </a:rPr>
              <a:t>(</a:t>
            </a:r>
            <a:r>
              <a:rPr lang="en-US" altLang="en-US" sz="1600" dirty="0" err="1">
                <a:latin typeface="Courier New" panose="02070309020205020404" pitchFamily="49" charset="0"/>
              </a:rPr>
              <a:t>ranef</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)[,2]) #Estimate based on EB</a:t>
            </a:r>
          </a:p>
          <a:p>
            <a:pPr>
              <a:spcBef>
                <a:spcPct val="0"/>
              </a:spcBef>
              <a:buFontTx/>
              <a:buNone/>
            </a:pPr>
            <a:r>
              <a:rPr lang="en-US" altLang="en-US" sz="1600" dirty="0">
                <a:latin typeface="Courier New" panose="02070309020205020404" pitchFamily="49" charset="0"/>
              </a:rPr>
              <a:t>[1] </a:t>
            </a:r>
            <a:r>
              <a:rPr lang="en-US" altLang="en-US" sz="1600" b="1" dirty="0">
                <a:latin typeface="Courier New" panose="02070309020205020404" pitchFamily="49" charset="0"/>
              </a:rPr>
              <a:t>0.008935504</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1" y="2743201"/>
            <a:ext cx="2418241" cy="2414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84CF9C96-E86B-490E-9468-1EC69744A326}"/>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28183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05B3-1ABD-6FCF-DC4B-619E67C089A5}"/>
              </a:ext>
            </a:extLst>
          </p:cNvPr>
          <p:cNvSpPr>
            <a:spLocks noGrp="1"/>
          </p:cNvSpPr>
          <p:nvPr>
            <p:ph type="title"/>
          </p:nvPr>
        </p:nvSpPr>
        <p:spPr/>
        <p:txBody>
          <a:bodyPr/>
          <a:lstStyle/>
          <a:p>
            <a:pPr algn="ctr"/>
            <a:r>
              <a:rPr lang="en-US" dirty="0"/>
              <a:t>Disclaimer!!!</a:t>
            </a:r>
          </a:p>
        </p:txBody>
      </p:sp>
      <p:sp>
        <p:nvSpPr>
          <p:cNvPr id="3" name="Content Placeholder 2">
            <a:extLst>
              <a:ext uri="{FF2B5EF4-FFF2-40B4-BE49-F238E27FC236}">
                <a16:creationId xmlns:a16="http://schemas.microsoft.com/office/drawing/2014/main" id="{A6DE9566-99A2-594E-44EC-0F027C36D4E5}"/>
              </a:ext>
            </a:extLst>
          </p:cNvPr>
          <p:cNvSpPr>
            <a:spLocks noGrp="1"/>
          </p:cNvSpPr>
          <p:nvPr>
            <p:ph idx="1"/>
          </p:nvPr>
        </p:nvSpPr>
        <p:spPr/>
        <p:txBody>
          <a:bodyPr/>
          <a:lstStyle/>
          <a:p>
            <a:pPr algn="ctr"/>
            <a:endParaRPr lang="en-US" altLang="en-US" sz="2800" dirty="0"/>
          </a:p>
          <a:p>
            <a:pPr algn="ctr"/>
            <a:endParaRPr lang="en-US" altLang="en-US" sz="2800" dirty="0"/>
          </a:p>
          <a:p>
            <a:pPr algn="ctr"/>
            <a:endParaRPr lang="en-US" altLang="en-US" sz="2800" dirty="0"/>
          </a:p>
          <a:p>
            <a:pPr algn="ctr"/>
            <a:r>
              <a:rPr lang="en-US" altLang="en-US" sz="2800" dirty="0"/>
              <a:t>These slides are based off the slide deck used for the multilevel course presented by Paul Bliese at CARMA</a:t>
            </a:r>
          </a:p>
          <a:p>
            <a:endParaRPr lang="en-US" dirty="0"/>
          </a:p>
        </p:txBody>
      </p:sp>
      <p:sp>
        <p:nvSpPr>
          <p:cNvPr id="4" name="Slide Number Placeholder 3">
            <a:extLst>
              <a:ext uri="{FF2B5EF4-FFF2-40B4-BE49-F238E27FC236}">
                <a16:creationId xmlns:a16="http://schemas.microsoft.com/office/drawing/2014/main" id="{6E7D9BC1-A835-B5AB-C7A3-86A5B0906756}"/>
              </a:ext>
            </a:extLst>
          </p:cNvPr>
          <p:cNvSpPr>
            <a:spLocks noGrp="1"/>
          </p:cNvSpPr>
          <p:nvPr>
            <p:ph type="sldNum" sz="quarter" idx="12"/>
          </p:nvPr>
        </p:nvSpPr>
        <p:spPr/>
        <p:txBody>
          <a:bodyPr/>
          <a:lstStyle/>
          <a:p>
            <a:fld id="{C68DACDF-E1A9-A04C-A5FF-FC2443684BF5}" type="slidenum">
              <a:rPr lang="en-US" smtClean="0"/>
              <a:pPr/>
              <a:t>2</a:t>
            </a:fld>
            <a:endParaRPr lang="en-US" dirty="0"/>
          </a:p>
        </p:txBody>
      </p:sp>
      <p:sp>
        <p:nvSpPr>
          <p:cNvPr id="5" name="Footer Placeholder 4">
            <a:extLst>
              <a:ext uri="{FF2B5EF4-FFF2-40B4-BE49-F238E27FC236}">
                <a16:creationId xmlns:a16="http://schemas.microsoft.com/office/drawing/2014/main" id="{FA27E4CF-F2F5-43D9-6EA2-86DE27666A7B}"/>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841123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E83CDD-2B28-2A53-D3E0-906C583CF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860" y="2740066"/>
            <a:ext cx="3174986" cy="2679192"/>
          </a:xfrm>
          <a:prstGeom prst="rect">
            <a:avLst/>
          </a:prstGeom>
        </p:spPr>
      </p:pic>
      <p:sp>
        <p:nvSpPr>
          <p:cNvPr id="2" name="Title 1">
            <a:extLst>
              <a:ext uri="{FF2B5EF4-FFF2-40B4-BE49-F238E27FC236}">
                <a16:creationId xmlns:a16="http://schemas.microsoft.com/office/drawing/2014/main" id="{A5731DF2-2F6E-FC71-06AB-B90F92327A7F}"/>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E7EB2A37-8F8C-EE65-7308-F92E2CF48DD9}"/>
              </a:ext>
            </a:extLst>
          </p:cNvPr>
          <p:cNvSpPr>
            <a:spLocks noGrp="1"/>
          </p:cNvSpPr>
          <p:nvPr>
            <p:ph idx="1"/>
          </p:nvPr>
        </p:nvSpPr>
        <p:spPr/>
        <p:txBody>
          <a:bodyPr/>
          <a:lstStyle/>
          <a:p>
            <a:pPr algn="ctr"/>
            <a:r>
              <a:rPr lang="en-US" dirty="0"/>
              <a:t>Ideally, we would want to allow for different regression lines for each geographic area</a:t>
            </a:r>
          </a:p>
        </p:txBody>
      </p:sp>
      <p:sp>
        <p:nvSpPr>
          <p:cNvPr id="4" name="Slide Number Placeholder 3">
            <a:extLst>
              <a:ext uri="{FF2B5EF4-FFF2-40B4-BE49-F238E27FC236}">
                <a16:creationId xmlns:a16="http://schemas.microsoft.com/office/drawing/2014/main" id="{727FA59C-71E4-5B0E-DE37-D3CDF2C95BFF}"/>
              </a:ext>
            </a:extLst>
          </p:cNvPr>
          <p:cNvSpPr>
            <a:spLocks noGrp="1"/>
          </p:cNvSpPr>
          <p:nvPr>
            <p:ph type="sldNum" sz="quarter" idx="12"/>
          </p:nvPr>
        </p:nvSpPr>
        <p:spPr/>
        <p:txBody>
          <a:bodyPr/>
          <a:lstStyle/>
          <a:p>
            <a:fld id="{C68DACDF-E1A9-A04C-A5FF-FC2443684BF5}" type="slidenum">
              <a:rPr lang="en-US" smtClean="0"/>
              <a:pPr/>
              <a:t>20</a:t>
            </a:fld>
            <a:endParaRPr lang="en-US" dirty="0"/>
          </a:p>
        </p:txBody>
      </p:sp>
      <p:sp>
        <p:nvSpPr>
          <p:cNvPr id="5" name="Footer Placeholder 4">
            <a:extLst>
              <a:ext uri="{FF2B5EF4-FFF2-40B4-BE49-F238E27FC236}">
                <a16:creationId xmlns:a16="http://schemas.microsoft.com/office/drawing/2014/main" id="{75FCE6C8-A7BD-7A6B-EDCA-8D8125B3B3AA}"/>
              </a:ext>
            </a:extLst>
          </p:cNvPr>
          <p:cNvSpPr>
            <a:spLocks noGrp="1"/>
          </p:cNvSpPr>
          <p:nvPr>
            <p:ph type="ftr" sz="quarter" idx="11"/>
          </p:nvPr>
        </p:nvSpPr>
        <p:spPr/>
        <p:txBody>
          <a:bodyPr/>
          <a:lstStyle/>
          <a:p>
            <a:r>
              <a:rPr lang="en-US" dirty="0"/>
              <a:t>Kautz – Intro to Methods BLITZ Slides</a:t>
            </a:r>
          </a:p>
        </p:txBody>
      </p:sp>
      <p:cxnSp>
        <p:nvCxnSpPr>
          <p:cNvPr id="15" name="Straight Arrow Connector 14">
            <a:extLst>
              <a:ext uri="{FF2B5EF4-FFF2-40B4-BE49-F238E27FC236}">
                <a16:creationId xmlns:a16="http://schemas.microsoft.com/office/drawing/2014/main" id="{59AB9B64-FAE3-CC85-6722-FFB0E4977114}"/>
              </a:ext>
            </a:extLst>
          </p:cNvPr>
          <p:cNvCxnSpPr/>
          <p:nvPr/>
        </p:nvCxnSpPr>
        <p:spPr>
          <a:xfrm flipV="1">
            <a:off x="4413380" y="2593910"/>
            <a:ext cx="0" cy="304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29260A-FD6F-652D-F20A-5AF228EBE0B7}"/>
              </a:ext>
            </a:extLst>
          </p:cNvPr>
          <p:cNvCxnSpPr>
            <a:cxnSpLocks/>
          </p:cNvCxnSpPr>
          <p:nvPr/>
        </p:nvCxnSpPr>
        <p:spPr>
          <a:xfrm>
            <a:off x="4422711" y="5629470"/>
            <a:ext cx="362960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EEC5F7-B826-29A0-3568-436449A7BFD5}"/>
              </a:ext>
            </a:extLst>
          </p:cNvPr>
          <p:cNvCxnSpPr>
            <a:cxnSpLocks/>
          </p:cNvCxnSpPr>
          <p:nvPr/>
        </p:nvCxnSpPr>
        <p:spPr>
          <a:xfrm>
            <a:off x="4898570"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DBAC2-0803-DD56-7735-5267079D8008}"/>
              </a:ext>
            </a:extLst>
          </p:cNvPr>
          <p:cNvCxnSpPr>
            <a:cxnSpLocks/>
          </p:cNvCxnSpPr>
          <p:nvPr/>
        </p:nvCxnSpPr>
        <p:spPr>
          <a:xfrm>
            <a:off x="5635524"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A2CDDC-C5C0-C2A6-F20E-9C94353FD497}"/>
              </a:ext>
            </a:extLst>
          </p:cNvPr>
          <p:cNvCxnSpPr>
            <a:cxnSpLocks/>
          </p:cNvCxnSpPr>
          <p:nvPr/>
        </p:nvCxnSpPr>
        <p:spPr>
          <a:xfrm>
            <a:off x="638524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E97102-2605-8120-F0C9-A22907D44313}"/>
              </a:ext>
            </a:extLst>
          </p:cNvPr>
          <p:cNvCxnSpPr>
            <a:cxnSpLocks/>
          </p:cNvCxnSpPr>
          <p:nvPr/>
        </p:nvCxnSpPr>
        <p:spPr>
          <a:xfrm>
            <a:off x="7109377" y="5629470"/>
            <a:ext cx="0" cy="1554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69CD5A-AE21-7DD2-4082-6AFD5424C7CD}"/>
              </a:ext>
            </a:extLst>
          </p:cNvPr>
          <p:cNvSpPr txBox="1"/>
          <p:nvPr/>
        </p:nvSpPr>
        <p:spPr>
          <a:xfrm>
            <a:off x="4767232" y="5702665"/>
            <a:ext cx="289249" cy="261610"/>
          </a:xfrm>
          <a:prstGeom prst="rect">
            <a:avLst/>
          </a:prstGeom>
          <a:noFill/>
        </p:spPr>
        <p:txBody>
          <a:bodyPr wrap="square" rtlCol="0">
            <a:spAutoFit/>
          </a:bodyPr>
          <a:lstStyle/>
          <a:p>
            <a:r>
              <a:rPr lang="en-US" sz="1100" dirty="0"/>
              <a:t>2</a:t>
            </a:r>
          </a:p>
        </p:txBody>
      </p:sp>
      <p:sp>
        <p:nvSpPr>
          <p:cNvPr id="30" name="TextBox 29">
            <a:extLst>
              <a:ext uri="{FF2B5EF4-FFF2-40B4-BE49-F238E27FC236}">
                <a16:creationId xmlns:a16="http://schemas.microsoft.com/office/drawing/2014/main" id="{BAD797A4-6BB7-8481-CE41-44D5667C2DBC}"/>
              </a:ext>
            </a:extLst>
          </p:cNvPr>
          <p:cNvSpPr txBox="1"/>
          <p:nvPr/>
        </p:nvSpPr>
        <p:spPr>
          <a:xfrm>
            <a:off x="6253389" y="5702665"/>
            <a:ext cx="289249" cy="261610"/>
          </a:xfrm>
          <a:prstGeom prst="rect">
            <a:avLst/>
          </a:prstGeom>
          <a:noFill/>
        </p:spPr>
        <p:txBody>
          <a:bodyPr wrap="square" rtlCol="0">
            <a:spAutoFit/>
          </a:bodyPr>
          <a:lstStyle/>
          <a:p>
            <a:r>
              <a:rPr lang="en-US" sz="1100" dirty="0"/>
              <a:t>3</a:t>
            </a:r>
          </a:p>
        </p:txBody>
      </p:sp>
      <p:sp>
        <p:nvSpPr>
          <p:cNvPr id="31" name="TextBox 30">
            <a:extLst>
              <a:ext uri="{FF2B5EF4-FFF2-40B4-BE49-F238E27FC236}">
                <a16:creationId xmlns:a16="http://schemas.microsoft.com/office/drawing/2014/main" id="{BB6201E2-D7D9-235F-A16D-5944DD0B194F}"/>
              </a:ext>
            </a:extLst>
          </p:cNvPr>
          <p:cNvSpPr txBox="1"/>
          <p:nvPr/>
        </p:nvSpPr>
        <p:spPr>
          <a:xfrm>
            <a:off x="7352814" y="5629470"/>
            <a:ext cx="2304661" cy="307777"/>
          </a:xfrm>
          <a:prstGeom prst="rect">
            <a:avLst/>
          </a:prstGeom>
          <a:noFill/>
        </p:spPr>
        <p:txBody>
          <a:bodyPr wrap="square" rtlCol="0">
            <a:spAutoFit/>
          </a:bodyPr>
          <a:lstStyle/>
          <a:p>
            <a:r>
              <a:rPr lang="en-US" sz="1400" dirty="0"/>
              <a:t>Police per 1,000 people</a:t>
            </a:r>
          </a:p>
        </p:txBody>
      </p:sp>
      <p:sp>
        <p:nvSpPr>
          <p:cNvPr id="33" name="TextBox 32">
            <a:extLst>
              <a:ext uri="{FF2B5EF4-FFF2-40B4-BE49-F238E27FC236}">
                <a16:creationId xmlns:a16="http://schemas.microsoft.com/office/drawing/2014/main" id="{1B43A2CE-429D-C8C1-B1B8-FAB9C7225DCD}"/>
              </a:ext>
            </a:extLst>
          </p:cNvPr>
          <p:cNvSpPr txBox="1"/>
          <p:nvPr/>
        </p:nvSpPr>
        <p:spPr>
          <a:xfrm rot="16200000">
            <a:off x="2602358" y="3863359"/>
            <a:ext cx="2587981" cy="307777"/>
          </a:xfrm>
          <a:prstGeom prst="rect">
            <a:avLst/>
          </a:prstGeom>
          <a:noFill/>
        </p:spPr>
        <p:txBody>
          <a:bodyPr wrap="square" rtlCol="0">
            <a:spAutoFit/>
          </a:bodyPr>
          <a:lstStyle/>
          <a:p>
            <a:r>
              <a:rPr lang="en-US" sz="1400" dirty="0"/>
              <a:t>Robberies per 1,000 people</a:t>
            </a:r>
          </a:p>
        </p:txBody>
      </p:sp>
      <p:cxnSp>
        <p:nvCxnSpPr>
          <p:cNvPr id="40" name="Straight Connector 39">
            <a:extLst>
              <a:ext uri="{FF2B5EF4-FFF2-40B4-BE49-F238E27FC236}">
                <a16:creationId xmlns:a16="http://schemas.microsoft.com/office/drawing/2014/main" id="{2923B579-40BD-850D-0358-CAB15B64E079}"/>
              </a:ext>
            </a:extLst>
          </p:cNvPr>
          <p:cNvCxnSpPr>
            <a:cxnSpLocks/>
          </p:cNvCxnSpPr>
          <p:nvPr/>
        </p:nvCxnSpPr>
        <p:spPr>
          <a:xfrm rot="16200000">
            <a:off x="4362735" y="554642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867FA1-F0AD-C83B-B73F-0CCA49DA50A0}"/>
              </a:ext>
            </a:extLst>
          </p:cNvPr>
          <p:cNvCxnSpPr>
            <a:cxnSpLocks/>
          </p:cNvCxnSpPr>
          <p:nvPr/>
        </p:nvCxnSpPr>
        <p:spPr>
          <a:xfrm rot="16200000">
            <a:off x="4370240" y="5015612"/>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4667DA-0E8E-F08A-9195-8A3E684E5BEA}"/>
              </a:ext>
            </a:extLst>
          </p:cNvPr>
          <p:cNvCxnSpPr>
            <a:cxnSpLocks/>
          </p:cNvCxnSpPr>
          <p:nvPr/>
        </p:nvCxnSpPr>
        <p:spPr>
          <a:xfrm rot="16200000">
            <a:off x="4370240" y="4480496"/>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065245-F446-22AD-4DA2-35A06CD1DC31}"/>
              </a:ext>
            </a:extLst>
          </p:cNvPr>
          <p:cNvCxnSpPr>
            <a:cxnSpLocks/>
          </p:cNvCxnSpPr>
          <p:nvPr/>
        </p:nvCxnSpPr>
        <p:spPr>
          <a:xfrm rot="16200000">
            <a:off x="4370240" y="3952309"/>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20FB98-E08F-D23E-5404-27A56AFEF2A8}"/>
              </a:ext>
            </a:extLst>
          </p:cNvPr>
          <p:cNvCxnSpPr>
            <a:cxnSpLocks/>
          </p:cNvCxnSpPr>
          <p:nvPr/>
        </p:nvCxnSpPr>
        <p:spPr>
          <a:xfrm rot="16200000">
            <a:off x="4373347" y="3423570"/>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F34E74-2786-A2F5-DD9E-2A26E9377BD2}"/>
              </a:ext>
            </a:extLst>
          </p:cNvPr>
          <p:cNvCxnSpPr>
            <a:cxnSpLocks/>
          </p:cNvCxnSpPr>
          <p:nvPr/>
        </p:nvCxnSpPr>
        <p:spPr>
          <a:xfrm rot="16200000">
            <a:off x="4364016" y="2901055"/>
            <a:ext cx="0" cy="914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EBBB697-2706-C16C-CCD0-36FA9A819BAC}"/>
              </a:ext>
            </a:extLst>
          </p:cNvPr>
          <p:cNvSpPr txBox="1"/>
          <p:nvPr/>
        </p:nvSpPr>
        <p:spPr>
          <a:xfrm>
            <a:off x="4115112" y="5453017"/>
            <a:ext cx="289249" cy="261610"/>
          </a:xfrm>
          <a:prstGeom prst="rect">
            <a:avLst/>
          </a:prstGeom>
          <a:noFill/>
        </p:spPr>
        <p:txBody>
          <a:bodyPr wrap="square" rtlCol="0">
            <a:spAutoFit/>
          </a:bodyPr>
          <a:lstStyle/>
          <a:p>
            <a:r>
              <a:rPr lang="en-US" sz="1100" dirty="0"/>
              <a:t>2</a:t>
            </a:r>
          </a:p>
        </p:txBody>
      </p:sp>
      <p:sp>
        <p:nvSpPr>
          <p:cNvPr id="50" name="TextBox 49">
            <a:extLst>
              <a:ext uri="{FF2B5EF4-FFF2-40B4-BE49-F238E27FC236}">
                <a16:creationId xmlns:a16="http://schemas.microsoft.com/office/drawing/2014/main" id="{05C3B3B9-280E-5577-09BD-9BE10ECCD6C9}"/>
              </a:ext>
            </a:extLst>
          </p:cNvPr>
          <p:cNvSpPr txBox="1"/>
          <p:nvPr/>
        </p:nvSpPr>
        <p:spPr>
          <a:xfrm>
            <a:off x="4115112" y="4915160"/>
            <a:ext cx="289249" cy="261610"/>
          </a:xfrm>
          <a:prstGeom prst="rect">
            <a:avLst/>
          </a:prstGeom>
          <a:noFill/>
        </p:spPr>
        <p:txBody>
          <a:bodyPr wrap="square" rtlCol="0">
            <a:spAutoFit/>
          </a:bodyPr>
          <a:lstStyle/>
          <a:p>
            <a:r>
              <a:rPr lang="en-US" sz="1100" dirty="0"/>
              <a:t>4</a:t>
            </a:r>
          </a:p>
        </p:txBody>
      </p:sp>
      <p:sp>
        <p:nvSpPr>
          <p:cNvPr id="52" name="TextBox 51">
            <a:extLst>
              <a:ext uri="{FF2B5EF4-FFF2-40B4-BE49-F238E27FC236}">
                <a16:creationId xmlns:a16="http://schemas.microsoft.com/office/drawing/2014/main" id="{7B5290A5-F864-C734-EDFE-25B80879C20E}"/>
              </a:ext>
            </a:extLst>
          </p:cNvPr>
          <p:cNvSpPr txBox="1"/>
          <p:nvPr/>
        </p:nvSpPr>
        <p:spPr>
          <a:xfrm>
            <a:off x="4115112" y="4390015"/>
            <a:ext cx="289249" cy="261610"/>
          </a:xfrm>
          <a:prstGeom prst="rect">
            <a:avLst/>
          </a:prstGeom>
          <a:noFill/>
        </p:spPr>
        <p:txBody>
          <a:bodyPr wrap="square" rtlCol="0">
            <a:spAutoFit/>
          </a:bodyPr>
          <a:lstStyle/>
          <a:p>
            <a:r>
              <a:rPr lang="en-US" sz="1100" dirty="0"/>
              <a:t>6</a:t>
            </a:r>
          </a:p>
        </p:txBody>
      </p:sp>
      <p:sp>
        <p:nvSpPr>
          <p:cNvPr id="54" name="TextBox 53">
            <a:extLst>
              <a:ext uri="{FF2B5EF4-FFF2-40B4-BE49-F238E27FC236}">
                <a16:creationId xmlns:a16="http://schemas.microsoft.com/office/drawing/2014/main" id="{D0A02DAB-A527-BABD-C28C-2AA0C2664A6F}"/>
              </a:ext>
            </a:extLst>
          </p:cNvPr>
          <p:cNvSpPr txBox="1"/>
          <p:nvPr/>
        </p:nvSpPr>
        <p:spPr>
          <a:xfrm>
            <a:off x="4115112" y="3867224"/>
            <a:ext cx="289249" cy="261610"/>
          </a:xfrm>
          <a:prstGeom prst="rect">
            <a:avLst/>
          </a:prstGeom>
          <a:noFill/>
        </p:spPr>
        <p:txBody>
          <a:bodyPr wrap="square" rtlCol="0">
            <a:spAutoFit/>
          </a:bodyPr>
          <a:lstStyle/>
          <a:p>
            <a:r>
              <a:rPr lang="en-US" sz="1100" dirty="0"/>
              <a:t>8</a:t>
            </a:r>
          </a:p>
        </p:txBody>
      </p:sp>
      <p:sp>
        <p:nvSpPr>
          <p:cNvPr id="56" name="TextBox 55">
            <a:extLst>
              <a:ext uri="{FF2B5EF4-FFF2-40B4-BE49-F238E27FC236}">
                <a16:creationId xmlns:a16="http://schemas.microsoft.com/office/drawing/2014/main" id="{198007CA-6B4E-00F2-E665-C9BC9AB54773}"/>
              </a:ext>
            </a:extLst>
          </p:cNvPr>
          <p:cNvSpPr txBox="1"/>
          <p:nvPr/>
        </p:nvSpPr>
        <p:spPr>
          <a:xfrm>
            <a:off x="4038911" y="3336189"/>
            <a:ext cx="365450" cy="261610"/>
          </a:xfrm>
          <a:prstGeom prst="rect">
            <a:avLst/>
          </a:prstGeom>
          <a:noFill/>
        </p:spPr>
        <p:txBody>
          <a:bodyPr wrap="square" rtlCol="0">
            <a:spAutoFit/>
          </a:bodyPr>
          <a:lstStyle/>
          <a:p>
            <a:r>
              <a:rPr lang="en-US" sz="1100" dirty="0"/>
              <a:t>10</a:t>
            </a:r>
          </a:p>
        </p:txBody>
      </p:sp>
      <p:sp>
        <p:nvSpPr>
          <p:cNvPr id="58" name="TextBox 57">
            <a:extLst>
              <a:ext uri="{FF2B5EF4-FFF2-40B4-BE49-F238E27FC236}">
                <a16:creationId xmlns:a16="http://schemas.microsoft.com/office/drawing/2014/main" id="{85870758-9C69-BD0E-A0B2-C81E40286C12}"/>
              </a:ext>
            </a:extLst>
          </p:cNvPr>
          <p:cNvSpPr txBox="1"/>
          <p:nvPr/>
        </p:nvSpPr>
        <p:spPr>
          <a:xfrm>
            <a:off x="4038601" y="2814470"/>
            <a:ext cx="365760" cy="430887"/>
          </a:xfrm>
          <a:prstGeom prst="rect">
            <a:avLst/>
          </a:prstGeom>
          <a:noFill/>
        </p:spPr>
        <p:txBody>
          <a:bodyPr wrap="square" rtlCol="0">
            <a:spAutoFit/>
          </a:bodyPr>
          <a:lstStyle/>
          <a:p>
            <a:r>
              <a:rPr lang="en-US" sz="1100" dirty="0"/>
              <a:t>12</a:t>
            </a:r>
          </a:p>
        </p:txBody>
      </p:sp>
      <p:sp>
        <p:nvSpPr>
          <p:cNvPr id="8" name="TextBox 7">
            <a:extLst>
              <a:ext uri="{FF2B5EF4-FFF2-40B4-BE49-F238E27FC236}">
                <a16:creationId xmlns:a16="http://schemas.microsoft.com/office/drawing/2014/main" id="{0DB0C40E-084C-DE64-81DE-63C7EC606D82}"/>
              </a:ext>
            </a:extLst>
          </p:cNvPr>
          <p:cNvSpPr txBox="1"/>
          <p:nvPr/>
        </p:nvSpPr>
        <p:spPr>
          <a:xfrm>
            <a:off x="4515154" y="5277021"/>
            <a:ext cx="1390261" cy="307777"/>
          </a:xfrm>
          <a:prstGeom prst="rect">
            <a:avLst/>
          </a:prstGeom>
          <a:noFill/>
        </p:spPr>
        <p:txBody>
          <a:bodyPr wrap="square" rtlCol="0">
            <a:spAutoFit/>
          </a:bodyPr>
          <a:lstStyle/>
          <a:p>
            <a:r>
              <a:rPr lang="en-US" sz="1400" dirty="0"/>
              <a:t>Fresno</a:t>
            </a:r>
          </a:p>
        </p:txBody>
      </p:sp>
      <p:sp>
        <p:nvSpPr>
          <p:cNvPr id="10" name="TextBox 9">
            <a:extLst>
              <a:ext uri="{FF2B5EF4-FFF2-40B4-BE49-F238E27FC236}">
                <a16:creationId xmlns:a16="http://schemas.microsoft.com/office/drawing/2014/main" id="{9B2F83C1-0326-6693-B04D-B404F82F2816}"/>
              </a:ext>
            </a:extLst>
          </p:cNvPr>
          <p:cNvSpPr txBox="1"/>
          <p:nvPr/>
        </p:nvSpPr>
        <p:spPr>
          <a:xfrm>
            <a:off x="4824824" y="2818307"/>
            <a:ext cx="1390261" cy="307777"/>
          </a:xfrm>
          <a:prstGeom prst="rect">
            <a:avLst/>
          </a:prstGeom>
          <a:noFill/>
        </p:spPr>
        <p:txBody>
          <a:bodyPr wrap="square" rtlCol="0">
            <a:spAutoFit/>
          </a:bodyPr>
          <a:lstStyle/>
          <a:p>
            <a:r>
              <a:rPr lang="en-US" sz="1400" dirty="0">
                <a:solidFill>
                  <a:srgbClr val="336600"/>
                </a:solidFill>
              </a:rPr>
              <a:t>Oakland</a:t>
            </a:r>
          </a:p>
        </p:txBody>
      </p:sp>
      <p:sp>
        <p:nvSpPr>
          <p:cNvPr id="12" name="TextBox 11">
            <a:extLst>
              <a:ext uri="{FF2B5EF4-FFF2-40B4-BE49-F238E27FC236}">
                <a16:creationId xmlns:a16="http://schemas.microsoft.com/office/drawing/2014/main" id="{E80EF31E-2DDF-C69E-C97C-0163108FB93E}"/>
              </a:ext>
            </a:extLst>
          </p:cNvPr>
          <p:cNvSpPr txBox="1"/>
          <p:nvPr/>
        </p:nvSpPr>
        <p:spPr>
          <a:xfrm>
            <a:off x="5905415" y="5151110"/>
            <a:ext cx="1390261" cy="307777"/>
          </a:xfrm>
          <a:prstGeom prst="rect">
            <a:avLst/>
          </a:prstGeom>
          <a:noFill/>
        </p:spPr>
        <p:txBody>
          <a:bodyPr wrap="square" rtlCol="0">
            <a:spAutoFit/>
          </a:bodyPr>
          <a:lstStyle/>
          <a:p>
            <a:r>
              <a:rPr lang="en-US" sz="1400" dirty="0">
                <a:solidFill>
                  <a:srgbClr val="AC0000"/>
                </a:solidFill>
              </a:rPr>
              <a:t>Sacramento</a:t>
            </a:r>
          </a:p>
        </p:txBody>
      </p:sp>
      <p:sp>
        <p:nvSpPr>
          <p:cNvPr id="14" name="TextBox 13">
            <a:extLst>
              <a:ext uri="{FF2B5EF4-FFF2-40B4-BE49-F238E27FC236}">
                <a16:creationId xmlns:a16="http://schemas.microsoft.com/office/drawing/2014/main" id="{0E68A7D7-16C3-BD48-822E-9A220C0583EB}"/>
              </a:ext>
            </a:extLst>
          </p:cNvPr>
          <p:cNvSpPr txBox="1"/>
          <p:nvPr/>
        </p:nvSpPr>
        <p:spPr>
          <a:xfrm>
            <a:off x="7810013" y="4868993"/>
            <a:ext cx="1390261" cy="307777"/>
          </a:xfrm>
          <a:prstGeom prst="rect">
            <a:avLst/>
          </a:prstGeom>
          <a:noFill/>
        </p:spPr>
        <p:txBody>
          <a:bodyPr wrap="square" rtlCol="0">
            <a:spAutoFit/>
          </a:bodyPr>
          <a:lstStyle/>
          <a:p>
            <a:r>
              <a:rPr lang="en-US" sz="1400" dirty="0">
                <a:solidFill>
                  <a:srgbClr val="7030A0"/>
                </a:solidFill>
              </a:rPr>
              <a:t>Los Angeles</a:t>
            </a:r>
          </a:p>
        </p:txBody>
      </p:sp>
      <p:sp>
        <p:nvSpPr>
          <p:cNvPr id="18" name="TextBox 17">
            <a:extLst>
              <a:ext uri="{FF2B5EF4-FFF2-40B4-BE49-F238E27FC236}">
                <a16:creationId xmlns:a16="http://schemas.microsoft.com/office/drawing/2014/main" id="{725D8C86-6562-95C3-E83D-BC939C964712}"/>
              </a:ext>
            </a:extLst>
          </p:cNvPr>
          <p:cNvSpPr txBox="1"/>
          <p:nvPr/>
        </p:nvSpPr>
        <p:spPr>
          <a:xfrm>
            <a:off x="7194971" y="3440047"/>
            <a:ext cx="1390261" cy="307777"/>
          </a:xfrm>
          <a:prstGeom prst="rect">
            <a:avLst/>
          </a:prstGeom>
          <a:noFill/>
        </p:spPr>
        <p:txBody>
          <a:bodyPr wrap="square" rtlCol="0">
            <a:spAutoFit/>
          </a:bodyPr>
          <a:lstStyle/>
          <a:p>
            <a:r>
              <a:rPr lang="en-US" sz="1400" dirty="0">
                <a:solidFill>
                  <a:srgbClr val="008080"/>
                </a:solidFill>
              </a:rPr>
              <a:t>San Francisco</a:t>
            </a:r>
          </a:p>
        </p:txBody>
      </p:sp>
      <p:cxnSp>
        <p:nvCxnSpPr>
          <p:cNvPr id="21" name="Straight Connector 20">
            <a:extLst>
              <a:ext uri="{FF2B5EF4-FFF2-40B4-BE49-F238E27FC236}">
                <a16:creationId xmlns:a16="http://schemas.microsoft.com/office/drawing/2014/main" id="{2CE86B5B-FFFD-A342-437A-DC8A85815A02}"/>
              </a:ext>
            </a:extLst>
          </p:cNvPr>
          <p:cNvCxnSpPr/>
          <p:nvPr/>
        </p:nvCxnSpPr>
        <p:spPr>
          <a:xfrm>
            <a:off x="5104476" y="3645775"/>
            <a:ext cx="1473238" cy="95546"/>
          </a:xfrm>
          <a:prstGeom prst="line">
            <a:avLst/>
          </a:prstGeom>
          <a:ln w="19050">
            <a:solidFill>
              <a:srgbClr val="3366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D7EAA2-B5D0-1CC5-01D6-88C3C2152197}"/>
              </a:ext>
            </a:extLst>
          </p:cNvPr>
          <p:cNvCxnSpPr/>
          <p:nvPr/>
        </p:nvCxnSpPr>
        <p:spPr>
          <a:xfrm>
            <a:off x="4410616" y="4630892"/>
            <a:ext cx="1355702" cy="533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1A0B0F-2050-4C00-0CF0-18CCAFA6A9F9}"/>
              </a:ext>
            </a:extLst>
          </p:cNvPr>
          <p:cNvCxnSpPr/>
          <p:nvPr/>
        </p:nvCxnSpPr>
        <p:spPr>
          <a:xfrm>
            <a:off x="5299788" y="4630892"/>
            <a:ext cx="605627" cy="284268"/>
          </a:xfrm>
          <a:prstGeom prst="line">
            <a:avLst/>
          </a:prstGeom>
          <a:ln w="19050">
            <a:solidFill>
              <a:srgbClr val="AC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4FC3AA-0EB6-94C9-0358-2BC770F439A2}"/>
              </a:ext>
            </a:extLst>
          </p:cNvPr>
          <p:cNvCxnSpPr/>
          <p:nvPr/>
        </p:nvCxnSpPr>
        <p:spPr>
          <a:xfrm>
            <a:off x="6002690" y="3451303"/>
            <a:ext cx="1802201" cy="1655135"/>
          </a:xfrm>
          <a:prstGeom prst="line">
            <a:avLst/>
          </a:prstGeom>
          <a:ln w="19050">
            <a:solidFill>
              <a:srgbClr val="B02AB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CF483-9AA1-EEA4-13F7-77130AEBE264}"/>
              </a:ext>
            </a:extLst>
          </p:cNvPr>
          <p:cNvCxnSpPr/>
          <p:nvPr/>
        </p:nvCxnSpPr>
        <p:spPr>
          <a:xfrm>
            <a:off x="6033764" y="3274507"/>
            <a:ext cx="1669697" cy="1278669"/>
          </a:xfrm>
          <a:prstGeom prst="line">
            <a:avLst/>
          </a:prstGeom>
          <a:ln w="19050">
            <a:solidFill>
              <a:srgbClr val="0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1960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Summary Two-Level Models: Random slope</a:t>
            </a:r>
          </a:p>
        </p:txBody>
      </p:sp>
      <p:sp>
        <p:nvSpPr>
          <p:cNvPr id="6" name="Slide Number Placeholder 5"/>
          <p:cNvSpPr>
            <a:spLocks noGrp="1"/>
          </p:cNvSpPr>
          <p:nvPr>
            <p:ph type="sldNum" sz="quarter" idx="12"/>
          </p:nvPr>
        </p:nvSpPr>
        <p:spPr/>
        <p:txBody>
          <a:bodyPr/>
          <a:lstStyle/>
          <a:p>
            <a:fld id="{EF9ED809-4000-446B-AD20-C2D926150CDC}" type="slidenum">
              <a:rPr lang="en-US" smtClean="0"/>
              <a:t>200</a:t>
            </a:fld>
            <a:endParaRPr lang="en-US" dirty="0"/>
          </a:p>
        </p:txBody>
      </p:sp>
      <p:sp>
        <p:nvSpPr>
          <p:cNvPr id="15" name="Text Box 13"/>
          <p:cNvSpPr txBox="1">
            <a:spLocks noChangeArrowheads="1"/>
          </p:cNvSpPr>
          <p:nvPr/>
        </p:nvSpPr>
        <p:spPr bwMode="auto">
          <a:xfrm>
            <a:off x="1981200" y="1289902"/>
            <a:ext cx="8305800" cy="4770537"/>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LEAD~HRS,random</a:t>
            </a:r>
            <a:r>
              <a:rPr lang="en-US" altLang="en-US" sz="1600" dirty="0">
                <a:latin typeface="Courier New" panose="02070309020205020404" pitchFamily="49" charset="0"/>
              </a:rPr>
              <a:t>=~1|GRP,bh1996)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(1)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0.08296611 0.2880384</a:t>
            </a:r>
          </a:p>
          <a:p>
            <a:pPr>
              <a:spcBef>
                <a:spcPct val="0"/>
              </a:spcBef>
              <a:buFontTx/>
              <a:buNone/>
            </a:pPr>
            <a:r>
              <a:rPr lang="en-US" altLang="en-US" sz="1600" dirty="0">
                <a:latin typeface="Courier New" panose="02070309020205020404" pitchFamily="49" charset="0"/>
              </a:rPr>
              <a:t>Residual    0.51494780 0.7175986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tmod2&lt;-</a:t>
            </a:r>
            <a:r>
              <a:rPr lang="en-US" altLang="en-US" sz="1600" dirty="0" err="1">
                <a:latin typeface="Courier New" panose="02070309020205020404" pitchFamily="49" charset="0"/>
              </a:rPr>
              <a:t>lme</a:t>
            </a:r>
            <a:r>
              <a:rPr lang="en-US" altLang="en-US" sz="1600" dirty="0">
                <a:latin typeface="Courier New" panose="02070309020205020404" pitchFamily="49" charset="0"/>
              </a:rPr>
              <a:t>(</a:t>
            </a:r>
            <a:r>
              <a:rPr lang="en-US" altLang="en-US" sz="1600" dirty="0" err="1">
                <a:latin typeface="Courier New" panose="02070309020205020404" pitchFamily="49" charset="0"/>
              </a:rPr>
              <a:t>LEAD~HRS,</a:t>
            </a:r>
            <a:r>
              <a:rPr lang="en-US" altLang="en-US" sz="1600" b="1" dirty="0" err="1">
                <a:latin typeface="Courier New" panose="02070309020205020404" pitchFamily="49" charset="0"/>
              </a:rPr>
              <a:t>random</a:t>
            </a:r>
            <a:r>
              <a:rPr lang="en-US" altLang="en-US" sz="1600" b="1" dirty="0">
                <a:latin typeface="Courier New" panose="02070309020205020404" pitchFamily="49" charset="0"/>
              </a:rPr>
              <a:t>=~HRS|GRP</a:t>
            </a:r>
            <a:r>
              <a:rPr lang="en-US" altLang="en-US" sz="1600" dirty="0">
                <a:latin typeface="Courier New" panose="02070309020205020404" pitchFamily="49" charset="0"/>
              </a:rPr>
              <a:t>,bh1996)</a:t>
            </a: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VarCorr</a:t>
            </a:r>
            <a:r>
              <a:rPr lang="en-US" altLang="en-US" sz="1600" dirty="0">
                <a:latin typeface="Courier New" panose="02070309020205020404" pitchFamily="49" charset="0"/>
              </a:rPr>
              <a:t>(tmod2)</a:t>
            </a:r>
          </a:p>
          <a:p>
            <a:pPr>
              <a:spcBef>
                <a:spcPct val="0"/>
              </a:spcBef>
              <a:buFontTx/>
              <a:buNone/>
            </a:pPr>
            <a:r>
              <a:rPr lang="en-US" altLang="en-US" sz="1600" dirty="0">
                <a:latin typeface="Courier New" panose="02070309020205020404" pitchFamily="49" charset="0"/>
              </a:rPr>
              <a:t>GRP = </a:t>
            </a:r>
            <a:r>
              <a:rPr lang="en-US" altLang="en-US" sz="1600" dirty="0" err="1">
                <a:latin typeface="Courier New" panose="02070309020205020404" pitchFamily="49" charset="0"/>
              </a:rPr>
              <a:t>pdLogChol</a:t>
            </a:r>
            <a:r>
              <a:rPr lang="en-US" altLang="en-US" sz="1600" dirty="0">
                <a:latin typeface="Courier New" panose="02070309020205020404" pitchFamily="49" charset="0"/>
              </a:rPr>
              <a:t>(HRS) </a:t>
            </a:r>
          </a:p>
          <a:p>
            <a:pPr>
              <a:spcBef>
                <a:spcPct val="0"/>
              </a:spcBef>
              <a:buFontTx/>
              <a:buNone/>
            </a:pPr>
            <a:r>
              <a:rPr lang="en-US" altLang="en-US" sz="1600" dirty="0">
                <a:latin typeface="Courier New" panose="02070309020205020404" pitchFamily="49" charset="0"/>
              </a:rPr>
              <a:t>            Variance     </a:t>
            </a:r>
            <a:r>
              <a:rPr lang="en-US" altLang="en-US" sz="1600" dirty="0" err="1">
                <a:latin typeface="Courier New" panose="02070309020205020404" pitchFamily="49" charset="0"/>
              </a:rPr>
              <a:t>StdDev</a:t>
            </a:r>
            <a:r>
              <a:rPr lang="en-US" altLang="en-US" sz="1600" dirty="0">
                <a:latin typeface="Courier New" panose="02070309020205020404" pitchFamily="49" charset="0"/>
              </a:rPr>
              <a:t>     </a:t>
            </a:r>
            <a:r>
              <a:rPr lang="en-US" altLang="en-US" sz="1600" dirty="0" err="1">
                <a:latin typeface="Courier New" panose="02070309020205020404" pitchFamily="49" charset="0"/>
              </a:rPr>
              <a:t>Corr</a:t>
            </a:r>
            <a:r>
              <a:rPr lang="en-US" altLang="en-US" sz="1600" dirty="0">
                <a:latin typeface="Courier New" panose="02070309020205020404" pitchFamily="49" charset="0"/>
              </a:rPr>
              <a:t>  </a:t>
            </a:r>
          </a:p>
          <a:p>
            <a:pPr>
              <a:spcBef>
                <a:spcPct val="0"/>
              </a:spcBef>
              <a:buFontTx/>
              <a:buNone/>
            </a:pPr>
            <a:r>
              <a:rPr lang="en-US" altLang="en-US" sz="1600" dirty="0">
                <a:latin typeface="Courier New" panose="02070309020205020404" pitchFamily="49" charset="0"/>
              </a:rPr>
              <a:t>(Intercept) 0.1258528893 0.35475751 (</a:t>
            </a:r>
            <a:r>
              <a:rPr lang="en-US" altLang="en-US" sz="1600" dirty="0" err="1">
                <a:latin typeface="Courier New" panose="02070309020205020404" pitchFamily="49" charset="0"/>
              </a:rPr>
              <a:t>Intr</a:t>
            </a:r>
            <a:r>
              <a:rPr lang="en-US" altLang="en-US" sz="1600" dirty="0">
                <a:latin typeface="Courier New" panose="02070309020205020404" pitchFamily="49" charset="0"/>
              </a:rPr>
              <a:t>)</a:t>
            </a:r>
          </a:p>
          <a:p>
            <a:pPr>
              <a:spcBef>
                <a:spcPct val="0"/>
              </a:spcBef>
              <a:buFontTx/>
              <a:buNone/>
            </a:pPr>
            <a:r>
              <a:rPr lang="en-US" altLang="en-US" sz="1600" dirty="0">
                <a:latin typeface="Courier New" panose="02070309020205020404" pitchFamily="49" charset="0"/>
              </a:rPr>
              <a:t>HRS         0.0004076877 </a:t>
            </a:r>
            <a:r>
              <a:rPr lang="en-US" altLang="en-US" sz="1600" b="1" dirty="0">
                <a:latin typeface="Courier New" panose="02070309020205020404" pitchFamily="49" charset="0"/>
              </a:rPr>
              <a:t>0.02019128</a:t>
            </a:r>
            <a:r>
              <a:rPr lang="en-US" altLang="en-US" sz="1600" dirty="0">
                <a:latin typeface="Courier New" panose="02070309020205020404" pitchFamily="49" charset="0"/>
              </a:rPr>
              <a:t> </a:t>
            </a:r>
            <a:r>
              <a:rPr lang="en-US" altLang="en-US" sz="1600" b="1" dirty="0">
                <a:latin typeface="Courier New" panose="02070309020205020404" pitchFamily="49" charset="0"/>
              </a:rPr>
              <a:t>-0.589</a:t>
            </a:r>
          </a:p>
          <a:p>
            <a:pPr>
              <a:spcBef>
                <a:spcPct val="0"/>
              </a:spcBef>
              <a:buFontTx/>
              <a:buNone/>
            </a:pPr>
            <a:r>
              <a:rPr lang="en-US" altLang="en-US" sz="1600" dirty="0">
                <a:latin typeface="Courier New" panose="02070309020205020404" pitchFamily="49" charset="0"/>
              </a:rPr>
              <a:t>Residual    0.5131379516 0.71633648</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anova</a:t>
            </a:r>
            <a:r>
              <a:rPr lang="en-US" altLang="en-US" sz="1600" dirty="0">
                <a:latin typeface="Courier New" panose="02070309020205020404" pitchFamily="49" charset="0"/>
              </a:rPr>
              <a:t>(tmod,tmod2)</a:t>
            </a:r>
          </a:p>
          <a:p>
            <a:pPr>
              <a:spcBef>
                <a:spcPct val="0"/>
              </a:spcBef>
              <a:buFontTx/>
              <a:buNone/>
            </a:pPr>
            <a:r>
              <a:rPr lang="en-US" altLang="en-US" sz="1600" dirty="0">
                <a:latin typeface="Courier New" panose="02070309020205020404" pitchFamily="49" charset="0"/>
              </a:rPr>
              <a:t>      Model </a:t>
            </a:r>
            <a:r>
              <a:rPr lang="en-US" altLang="en-US" sz="1600" dirty="0" err="1">
                <a:latin typeface="Courier New" panose="02070309020205020404" pitchFamily="49" charset="0"/>
              </a:rPr>
              <a:t>df</a:t>
            </a:r>
            <a:r>
              <a:rPr lang="en-US" altLang="en-US" sz="1600" dirty="0">
                <a:latin typeface="Courier New" panose="02070309020205020404" pitchFamily="49" charset="0"/>
              </a:rPr>
              <a:t>      AIC      BIC    </a:t>
            </a:r>
            <a:r>
              <a:rPr lang="en-US" altLang="en-US" sz="1600" dirty="0" err="1">
                <a:latin typeface="Courier New" panose="02070309020205020404" pitchFamily="49" charset="0"/>
              </a:rPr>
              <a:t>logLik</a:t>
            </a:r>
            <a:r>
              <a:rPr lang="en-US" altLang="en-US" sz="1600" dirty="0">
                <a:latin typeface="Courier New" panose="02070309020205020404" pitchFamily="49" charset="0"/>
              </a:rPr>
              <a:t>   Test  </a:t>
            </a:r>
            <a:r>
              <a:rPr lang="en-US" altLang="en-US" sz="1600" dirty="0" err="1">
                <a:latin typeface="Courier New" panose="02070309020205020404" pitchFamily="49" charset="0"/>
              </a:rPr>
              <a:t>L.Ratio</a:t>
            </a:r>
            <a:r>
              <a:rPr lang="en-US" altLang="en-US" sz="1600" dirty="0">
                <a:latin typeface="Courier New" panose="02070309020205020404" pitchFamily="49" charset="0"/>
              </a:rPr>
              <a:t> p-value</a:t>
            </a:r>
          </a:p>
          <a:p>
            <a:pPr>
              <a:spcBef>
                <a:spcPct val="0"/>
              </a:spcBef>
              <a:buFontTx/>
              <a:buNone/>
            </a:pPr>
            <a:r>
              <a:rPr lang="en-US" altLang="en-US" sz="1600" dirty="0" err="1">
                <a:latin typeface="Courier New" panose="02070309020205020404" pitchFamily="49" charset="0"/>
              </a:rPr>
              <a:t>tmod</a:t>
            </a:r>
            <a:r>
              <a:rPr lang="en-US" altLang="en-US" sz="1600" dirty="0">
                <a:latin typeface="Courier New" panose="02070309020205020404" pitchFamily="49" charset="0"/>
              </a:rPr>
              <a:t>      1  4 16312.44 16340.07 -8152.220                        </a:t>
            </a:r>
          </a:p>
          <a:p>
            <a:pPr>
              <a:spcBef>
                <a:spcPct val="0"/>
              </a:spcBef>
              <a:buFontTx/>
              <a:buNone/>
            </a:pPr>
            <a:r>
              <a:rPr lang="en-US" altLang="en-US" sz="1600" dirty="0">
                <a:latin typeface="Courier New" panose="02070309020205020404" pitchFamily="49" charset="0"/>
              </a:rPr>
              <a:t>tmod2     2  </a:t>
            </a:r>
            <a:r>
              <a:rPr lang="en-US" altLang="en-US" sz="1600" b="1" dirty="0">
                <a:latin typeface="Courier New" panose="02070309020205020404" pitchFamily="49" charset="0"/>
              </a:rPr>
              <a:t>6</a:t>
            </a:r>
            <a:r>
              <a:rPr lang="en-US" altLang="en-US" sz="1600" dirty="0">
                <a:latin typeface="Courier New" panose="02070309020205020404" pitchFamily="49" charset="0"/>
              </a:rPr>
              <a:t> 16312.24 16353.68 -8150.122 1 vs 2 4.197098  </a:t>
            </a:r>
            <a:r>
              <a:rPr lang="en-US" altLang="en-US" sz="1600" b="1" dirty="0">
                <a:latin typeface="Courier New" panose="02070309020205020404" pitchFamily="49" charset="0"/>
              </a:rPr>
              <a:t>0.1226</a:t>
            </a:r>
          </a:p>
        </p:txBody>
      </p:sp>
      <p:sp>
        <p:nvSpPr>
          <p:cNvPr id="2" name="Footer Placeholder 1">
            <a:extLst>
              <a:ext uri="{FF2B5EF4-FFF2-40B4-BE49-F238E27FC236}">
                <a16:creationId xmlns:a16="http://schemas.microsoft.com/office/drawing/2014/main" id="{6AA49030-D755-4105-8DFD-ECFC2DF0DF28}"/>
              </a:ext>
            </a:extLst>
          </p:cNvPr>
          <p:cNvSpPr>
            <a:spLocks noGrp="1"/>
          </p:cNvSpPr>
          <p:nvPr>
            <p:ph type="ftr" sz="quarter" idx="11"/>
          </p:nvPr>
        </p:nvSpPr>
        <p:spPr/>
        <p:txBody>
          <a:bodyPr/>
          <a:lstStyle/>
          <a:p>
            <a:pPr>
              <a:defRPr/>
            </a:pPr>
            <a:r>
              <a:rPr lang="en-US"/>
              <a:t>Bliese Slides</a:t>
            </a:r>
          </a:p>
        </p:txBody>
      </p:sp>
    </p:spTree>
    <p:extLst>
      <p:ext uri="{BB962C8B-B14F-4D97-AF65-F5344CB8AC3E}">
        <p14:creationId xmlns:p14="http://schemas.microsoft.com/office/powerpoint/2010/main" val="16602595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r>
              <a:rPr lang="en-US" dirty="0"/>
              <a:t>Summary Two-Level Models: Random Slope</a:t>
            </a:r>
            <a:endParaRPr lang="en-US" altLang="en-US" dirty="0"/>
          </a:p>
        </p:txBody>
      </p:sp>
      <p:sp>
        <p:nvSpPr>
          <p:cNvPr id="51206" name="Rectangle 3"/>
          <p:cNvSpPr>
            <a:spLocks noGrp="1" noChangeArrowheads="1"/>
          </p:cNvSpPr>
          <p:nvPr>
            <p:ph idx="1"/>
          </p:nvPr>
        </p:nvSpPr>
        <p:spPr/>
        <p:txBody>
          <a:bodyPr/>
          <a:lstStyle/>
          <a:p>
            <a:r>
              <a:rPr lang="en-US" altLang="en-US" dirty="0">
                <a:cs typeface="Times New Roman" panose="02020603050405020304" pitchFamily="18" charset="0"/>
              </a:rPr>
              <a:t>Cross-level interactions involve adding an interaction term between an upper-level and lower-level variable</a:t>
            </a:r>
          </a:p>
          <a:p>
            <a:pPr lvl="1"/>
            <a:r>
              <a:rPr lang="en-US" altLang="en-US" dirty="0">
                <a:cs typeface="Times New Roman" panose="02020603050405020304" pitchFamily="18" charset="0"/>
              </a:rPr>
              <a:t>An example of how to code.  NS result </a:t>
            </a:r>
            <a:endParaRPr lang="en-US" altLang="en-US" dirty="0"/>
          </a:p>
        </p:txBody>
      </p:sp>
      <p:sp>
        <p:nvSpPr>
          <p:cNvPr id="2" name="Footer Placeholder 1">
            <a:extLst>
              <a:ext uri="{FF2B5EF4-FFF2-40B4-BE49-F238E27FC236}">
                <a16:creationId xmlns:a16="http://schemas.microsoft.com/office/drawing/2014/main" id="{C9700018-BC90-42E2-9EFE-4BAC21455ED3}"/>
              </a:ext>
            </a:extLst>
          </p:cNvPr>
          <p:cNvSpPr>
            <a:spLocks noGrp="1"/>
          </p:cNvSpPr>
          <p:nvPr>
            <p:ph type="ftr" sz="quarter" idx="11"/>
          </p:nvPr>
        </p:nvSpPr>
        <p:spPr/>
        <p:txBody>
          <a:bodyPr/>
          <a:lstStyle/>
          <a:p>
            <a:pPr>
              <a:defRPr/>
            </a:pPr>
            <a:r>
              <a:rPr lang="en-US"/>
              <a:t>Bliese Slides</a:t>
            </a:r>
          </a:p>
        </p:txBody>
      </p:sp>
      <p:sp>
        <p:nvSpPr>
          <p:cNvPr id="3" name="Slide Number Placeholder 2"/>
          <p:cNvSpPr>
            <a:spLocks noGrp="1"/>
          </p:cNvSpPr>
          <p:nvPr>
            <p:ph type="sldNum" sz="quarter" idx="12"/>
          </p:nvPr>
        </p:nvSpPr>
        <p:spPr/>
        <p:txBody>
          <a:bodyPr/>
          <a:lstStyle/>
          <a:p>
            <a:fld id="{EF9ED809-4000-446B-AD20-C2D926150CDC}" type="slidenum">
              <a:rPr lang="en-US" smtClean="0"/>
              <a:t>201</a:t>
            </a:fld>
            <a:endParaRPr lang="en-US"/>
          </a:p>
        </p:txBody>
      </p:sp>
      <p:sp>
        <p:nvSpPr>
          <p:cNvPr id="7" name="Text Box 13"/>
          <p:cNvSpPr txBox="1">
            <a:spLocks noChangeArrowheads="1"/>
          </p:cNvSpPr>
          <p:nvPr/>
        </p:nvSpPr>
        <p:spPr bwMode="auto">
          <a:xfrm>
            <a:off x="1958419" y="2743201"/>
            <a:ext cx="8305800" cy="206210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tmod</a:t>
            </a:r>
            <a:r>
              <a:rPr lang="en-US" altLang="en-US" sz="1600" dirty="0">
                <a:latin typeface="Courier New" panose="02070309020205020404" pitchFamily="49" charset="0"/>
              </a:rPr>
              <a:t>&lt;-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(LEAD~HRS+G.COHES+</a:t>
            </a:r>
            <a:r>
              <a:rPr lang="en-US" altLang="en-US" sz="1600" b="1" dirty="0">
                <a:latin typeface="Courier New" panose="02070309020205020404" pitchFamily="49" charset="0"/>
              </a:rPr>
              <a:t>HRS*</a:t>
            </a:r>
            <a:r>
              <a:rPr lang="en-US" altLang="en-US" sz="1600" b="1" dirty="0" err="1">
                <a:latin typeface="Courier New" panose="02070309020205020404" pitchFamily="49" charset="0"/>
              </a:rPr>
              <a:t>G.COHES</a:t>
            </a:r>
            <a:r>
              <a:rPr lang="en-US" altLang="en-US" sz="1600" dirty="0" err="1">
                <a:latin typeface="Courier New" panose="02070309020205020404" pitchFamily="49" charset="0"/>
              </a:rPr>
              <a:t>,random</a:t>
            </a:r>
            <a:r>
              <a:rPr lang="en-US" altLang="en-US" sz="1600" dirty="0">
                <a:latin typeface="Courier New" panose="02070309020205020404" pitchFamily="49" charset="0"/>
              </a:rPr>
              <a:t>=~HRS|GRP,bh1996)</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round(summary(</a:t>
            </a:r>
            <a:r>
              <a:rPr lang="en-US" altLang="en-US" sz="1600" dirty="0" err="1">
                <a:latin typeface="Courier New" panose="02070309020205020404" pitchFamily="49" charset="0"/>
              </a:rPr>
              <a:t>tmod</a:t>
            </a:r>
            <a:r>
              <a:rPr lang="en-US" altLang="en-US" sz="1600" dirty="0">
                <a:latin typeface="Courier New" panose="02070309020205020404" pitchFamily="49" charset="0"/>
              </a:rPr>
              <a:t>)$</a:t>
            </a:r>
            <a:r>
              <a:rPr lang="en-US" altLang="en-US" sz="1600" dirty="0" err="1">
                <a:latin typeface="Courier New" panose="02070309020205020404" pitchFamily="49" charset="0"/>
              </a:rPr>
              <a:t>tTable,dig</a:t>
            </a:r>
            <a:r>
              <a:rPr lang="en-US" altLang="en-US" sz="1600" dirty="0">
                <a:latin typeface="Courier New" panose="02070309020205020404" pitchFamily="49" charset="0"/>
              </a:rPr>
              <a:t>=4)</a:t>
            </a:r>
          </a:p>
          <a:p>
            <a:pPr>
              <a:spcBef>
                <a:spcPct val="0"/>
              </a:spcBef>
              <a:buFontTx/>
              <a:buNone/>
            </a:pPr>
            <a:r>
              <a:rPr lang="en-US" altLang="en-US" sz="1600" dirty="0">
                <a:latin typeface="Courier New" panose="02070309020205020404" pitchFamily="49" charset="0"/>
              </a:rPr>
              <a:t>              Value </a:t>
            </a:r>
            <a:r>
              <a:rPr lang="en-US" altLang="en-US" sz="1600" dirty="0" err="1">
                <a:latin typeface="Courier New" panose="02070309020205020404" pitchFamily="49" charset="0"/>
              </a:rPr>
              <a:t>Std.Error</a:t>
            </a:r>
            <a:r>
              <a:rPr lang="en-US" altLang="en-US" sz="1600" dirty="0">
                <a:latin typeface="Courier New" panose="02070309020205020404" pitchFamily="49" charset="0"/>
              </a:rPr>
              <a:t>   DF t-value p-value</a:t>
            </a:r>
          </a:p>
          <a:p>
            <a:pPr>
              <a:spcBef>
                <a:spcPct val="0"/>
              </a:spcBef>
              <a:buFontTx/>
              <a:buNone/>
            </a:pPr>
            <a:r>
              <a:rPr lang="en-US" altLang="en-US" sz="1600" dirty="0">
                <a:latin typeface="Courier New" panose="02070309020205020404" pitchFamily="49" charset="0"/>
              </a:rPr>
              <a:t>(Intercept)  0.5197    0.7943 7281  0.6542  0.5130</a:t>
            </a:r>
          </a:p>
          <a:p>
            <a:pPr>
              <a:spcBef>
                <a:spcPct val="0"/>
              </a:spcBef>
              <a:buFontTx/>
              <a:buNone/>
            </a:pPr>
            <a:r>
              <a:rPr lang="en-US" altLang="en-US" sz="1600" dirty="0">
                <a:latin typeface="Courier New" panose="02070309020205020404" pitchFamily="49" charset="0"/>
              </a:rPr>
              <a:t>HRS         -0.0297    0.0650 7281 -0.4566  0.6480</a:t>
            </a:r>
          </a:p>
          <a:p>
            <a:pPr>
              <a:spcBef>
                <a:spcPct val="0"/>
              </a:spcBef>
              <a:buFontTx/>
              <a:buNone/>
            </a:pPr>
            <a:r>
              <a:rPr lang="en-US" altLang="en-US" sz="1600" dirty="0">
                <a:latin typeface="Courier New" panose="02070309020205020404" pitchFamily="49" charset="0"/>
              </a:rPr>
              <a:t>G.COHES      0.9146    0.2595   97  3.5241  0.0007</a:t>
            </a:r>
          </a:p>
          <a:p>
            <a:pPr>
              <a:spcBef>
                <a:spcPct val="0"/>
              </a:spcBef>
              <a:buFontTx/>
              <a:buNone/>
            </a:pPr>
            <a:r>
              <a:rPr lang="en-US" altLang="en-US" sz="1600" dirty="0">
                <a:latin typeface="Courier New" panose="02070309020205020404" pitchFamily="49" charset="0"/>
              </a:rPr>
              <a:t>HRS:G.COHES -0.0027    0.0213 7281 </a:t>
            </a:r>
            <a:r>
              <a:rPr lang="en-US" altLang="en-US" sz="1600" b="1" dirty="0">
                <a:latin typeface="Courier New" panose="02070309020205020404" pitchFamily="49" charset="0"/>
              </a:rPr>
              <a:t>-0.1292  0.8972</a:t>
            </a:r>
          </a:p>
        </p:txBody>
      </p:sp>
    </p:spTree>
    <p:extLst>
      <p:ext uri="{BB962C8B-B14F-4D97-AF65-F5344CB8AC3E}">
        <p14:creationId xmlns:p14="http://schemas.microsoft.com/office/powerpoint/2010/main" val="29203764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r>
              <a:rPr lang="en-US" dirty="0"/>
              <a:t>Summary Two-Level Models: Random Slope</a:t>
            </a:r>
            <a:endParaRPr lang="en-US" altLang="en-US" dirty="0"/>
          </a:p>
        </p:txBody>
      </p:sp>
      <p:sp>
        <p:nvSpPr>
          <p:cNvPr id="51206" name="Rectangle 3"/>
          <p:cNvSpPr>
            <a:spLocks noGrp="1" noChangeArrowheads="1"/>
          </p:cNvSpPr>
          <p:nvPr>
            <p:ph idx="1"/>
          </p:nvPr>
        </p:nvSpPr>
        <p:spPr/>
        <p:txBody>
          <a:bodyPr/>
          <a:lstStyle/>
          <a:p>
            <a:r>
              <a:rPr lang="en-US" altLang="en-US" dirty="0">
                <a:cs typeface="Times New Roman" panose="02020603050405020304" pitchFamily="18" charset="0"/>
              </a:rPr>
              <a:t>Multiple Random slopes possible</a:t>
            </a:r>
          </a:p>
          <a:p>
            <a:pPr lvl="1"/>
            <a:r>
              <a:rPr lang="en-US" altLang="en-US" dirty="0">
                <a:cs typeface="Times New Roman" panose="02020603050405020304" pitchFamily="18" charset="0"/>
              </a:rPr>
              <a:t>Choice guided by theory and model comparisons</a:t>
            </a:r>
            <a:endParaRPr lang="en-US" altLang="en-US" dirty="0"/>
          </a:p>
        </p:txBody>
      </p:sp>
      <p:sp>
        <p:nvSpPr>
          <p:cNvPr id="2" name="Footer Placeholder 1">
            <a:extLst>
              <a:ext uri="{FF2B5EF4-FFF2-40B4-BE49-F238E27FC236}">
                <a16:creationId xmlns:a16="http://schemas.microsoft.com/office/drawing/2014/main" id="{DCF71B89-A7AF-428D-9F13-B12CA9EE564C}"/>
              </a:ext>
            </a:extLst>
          </p:cNvPr>
          <p:cNvSpPr>
            <a:spLocks noGrp="1"/>
          </p:cNvSpPr>
          <p:nvPr>
            <p:ph type="ftr" sz="quarter" idx="11"/>
          </p:nvPr>
        </p:nvSpPr>
        <p:spPr/>
        <p:txBody>
          <a:bodyPr/>
          <a:lstStyle/>
          <a:p>
            <a:pPr>
              <a:defRPr/>
            </a:pPr>
            <a:r>
              <a:rPr lang="en-US"/>
              <a:t>Bliese Slides</a:t>
            </a:r>
          </a:p>
        </p:txBody>
      </p:sp>
      <p:sp>
        <p:nvSpPr>
          <p:cNvPr id="3" name="Slide Number Placeholder 2"/>
          <p:cNvSpPr>
            <a:spLocks noGrp="1"/>
          </p:cNvSpPr>
          <p:nvPr>
            <p:ph type="sldNum" sz="quarter" idx="12"/>
          </p:nvPr>
        </p:nvSpPr>
        <p:spPr/>
        <p:txBody>
          <a:bodyPr/>
          <a:lstStyle/>
          <a:p>
            <a:fld id="{EF9ED809-4000-446B-AD20-C2D926150CDC}" type="slidenum">
              <a:rPr lang="en-US" smtClean="0"/>
              <a:t>202</a:t>
            </a:fld>
            <a:endParaRPr lang="en-US"/>
          </a:p>
        </p:txBody>
      </p:sp>
      <p:sp>
        <p:nvSpPr>
          <p:cNvPr id="7" name="Text Box 13"/>
          <p:cNvSpPr txBox="1">
            <a:spLocks noChangeArrowheads="1"/>
          </p:cNvSpPr>
          <p:nvPr/>
        </p:nvSpPr>
        <p:spPr bwMode="auto">
          <a:xfrm>
            <a:off x="2339420" y="2438400"/>
            <a:ext cx="7490381" cy="304698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b="1" dirty="0">
                <a:latin typeface="Courier New" panose="02070309020205020404" pitchFamily="49" charset="0"/>
              </a:rPr>
              <a:t>#Examples only. The </a:t>
            </a:r>
            <a:r>
              <a:rPr lang="en-US" altLang="en-US" sz="1600" b="1" dirty="0" err="1">
                <a:latin typeface="Courier New" panose="02070309020205020404" pitchFamily="49" charset="0"/>
              </a:rPr>
              <a:t>data.frame</a:t>
            </a:r>
            <a:r>
              <a:rPr lang="en-US" altLang="en-US" sz="1600" b="1" dirty="0">
                <a:latin typeface="Courier New" panose="02070309020205020404" pitchFamily="49" charset="0"/>
              </a:rPr>
              <a:t>, </a:t>
            </a:r>
            <a:r>
              <a:rPr lang="en-US" altLang="en-US" sz="1600" b="1" dirty="0" err="1">
                <a:latin typeface="Courier New" panose="02070309020205020404" pitchFamily="49" charset="0"/>
              </a:rPr>
              <a:t>mydata</a:t>
            </a:r>
            <a:r>
              <a:rPr lang="en-US" altLang="en-US" sz="1600" b="1" dirty="0">
                <a:latin typeface="Courier New" panose="02070309020205020404" pitchFamily="49" charset="0"/>
              </a:rPr>
              <a:t>, does not exist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tmod1&lt;-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(LEAD~HRS+WBEING+COHES+AGE+G.HRS+G.COHES+GSIZE,</a:t>
            </a:r>
          </a:p>
          <a:p>
            <a:pPr>
              <a:spcBef>
                <a:spcPct val="0"/>
              </a:spcBef>
              <a:buFontTx/>
              <a:buNone/>
            </a:pPr>
            <a:r>
              <a:rPr lang="en-US" altLang="en-US" sz="1600" dirty="0">
                <a:latin typeface="Courier New" panose="02070309020205020404" pitchFamily="49" charset="0"/>
              </a:rPr>
              <a:t>random=~</a:t>
            </a:r>
            <a:r>
              <a:rPr lang="en-US" altLang="en-US" sz="1600" b="1" dirty="0" err="1">
                <a:latin typeface="Courier New" panose="02070309020205020404" pitchFamily="49" charset="0"/>
              </a:rPr>
              <a:t>HRS</a:t>
            </a:r>
            <a:r>
              <a:rPr lang="en-US" altLang="en-US" sz="1600" dirty="0" err="1">
                <a:latin typeface="Courier New" panose="02070309020205020404" pitchFamily="49" charset="0"/>
              </a:rPr>
              <a:t>|GRP,data</a:t>
            </a:r>
            <a:r>
              <a:rPr lang="en-US" altLang="en-US" sz="1600" dirty="0">
                <a:latin typeface="Courier New" panose="02070309020205020404" pitchFamily="49" charset="0"/>
              </a:rPr>
              <a:t>=</a:t>
            </a:r>
            <a:r>
              <a:rPr lang="en-US" altLang="en-US" sz="1600" dirty="0" err="1">
                <a:latin typeface="Courier New" panose="02070309020205020404" pitchFamily="49" charset="0"/>
              </a:rPr>
              <a:t>mydata</a:t>
            </a:r>
            <a:r>
              <a:rPr lang="en-US" altLang="en-US" sz="1600" dirty="0">
                <a:latin typeface="Courier New" panose="02070309020205020404" pitchFamily="49" charset="0"/>
              </a:rPr>
              <a: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tmod2&lt;-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(LEAD~HRS+WBEING+COHES+AGE+G.HRS+G.COHES+GSIZE,</a:t>
            </a:r>
          </a:p>
          <a:p>
            <a:pPr>
              <a:spcBef>
                <a:spcPct val="0"/>
              </a:spcBef>
              <a:buFontTx/>
              <a:buNone/>
            </a:pPr>
            <a:r>
              <a:rPr lang="en-US" altLang="en-US" sz="1600" dirty="0">
                <a:latin typeface="Courier New" panose="02070309020205020404" pitchFamily="49" charset="0"/>
              </a:rPr>
              <a:t>random=~</a:t>
            </a:r>
            <a:r>
              <a:rPr lang="en-US" altLang="en-US" sz="1600" b="1" dirty="0" err="1">
                <a:latin typeface="Courier New" panose="02070309020205020404" pitchFamily="49" charset="0"/>
              </a:rPr>
              <a:t>HRS+AGE</a:t>
            </a:r>
            <a:r>
              <a:rPr lang="en-US" altLang="en-US" sz="1600" dirty="0" err="1">
                <a:latin typeface="Courier New" panose="02070309020205020404" pitchFamily="49" charset="0"/>
              </a:rPr>
              <a:t>|GRP,data</a:t>
            </a:r>
            <a:r>
              <a:rPr lang="en-US" altLang="en-US" sz="1600" dirty="0">
                <a:latin typeface="Courier New" panose="02070309020205020404" pitchFamily="49" charset="0"/>
              </a:rPr>
              <a:t>=</a:t>
            </a:r>
            <a:r>
              <a:rPr lang="en-US" altLang="en-US" sz="1600" dirty="0" err="1">
                <a:latin typeface="Courier New" panose="02070309020205020404" pitchFamily="49" charset="0"/>
              </a:rPr>
              <a:t>mydata</a:t>
            </a:r>
            <a:r>
              <a:rPr lang="en-US" altLang="en-US" sz="1600" dirty="0">
                <a:latin typeface="Courier New" panose="02070309020205020404" pitchFamily="49" charset="0"/>
              </a:rPr>
              <a: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tmod3&lt;-</a:t>
            </a:r>
            <a:r>
              <a:rPr lang="en-US" altLang="en-US" sz="1600" dirty="0" err="1">
                <a:latin typeface="Courier New" panose="02070309020205020404" pitchFamily="49" charset="0"/>
              </a:rPr>
              <a:t>lme</a:t>
            </a:r>
            <a:r>
              <a:rPr lang="en-US" altLang="en-US" sz="1600" dirty="0">
                <a:latin typeface="Courier New" panose="02070309020205020404" pitchFamily="49" charset="0"/>
              </a:rPr>
              <a:t>(LEAD~HRS+WBEING+COHES+AGE+G.HRS+G.COHES+GSIZE,</a:t>
            </a:r>
          </a:p>
          <a:p>
            <a:pPr>
              <a:spcBef>
                <a:spcPct val="0"/>
              </a:spcBef>
              <a:buFontTx/>
              <a:buNone/>
            </a:pPr>
            <a:r>
              <a:rPr lang="en-US" altLang="en-US" sz="1600" dirty="0">
                <a:latin typeface="Courier New" panose="02070309020205020404" pitchFamily="49" charset="0"/>
              </a:rPr>
              <a:t>random=~</a:t>
            </a:r>
            <a:r>
              <a:rPr lang="en-US" altLang="en-US" sz="1600" b="1" dirty="0" err="1">
                <a:latin typeface="Courier New" panose="02070309020205020404" pitchFamily="49" charset="0"/>
              </a:rPr>
              <a:t>HRS+AGE+COHES</a:t>
            </a:r>
            <a:r>
              <a:rPr lang="en-US" altLang="en-US" sz="1600" dirty="0" err="1">
                <a:latin typeface="Courier New" panose="02070309020205020404" pitchFamily="49" charset="0"/>
              </a:rPr>
              <a:t>|GRP,data</a:t>
            </a:r>
            <a:r>
              <a:rPr lang="en-US" altLang="en-US" sz="1600" dirty="0">
                <a:latin typeface="Courier New" panose="02070309020205020404" pitchFamily="49" charset="0"/>
              </a:rPr>
              <a:t>=</a:t>
            </a:r>
            <a:r>
              <a:rPr lang="en-US" altLang="en-US" sz="1600" dirty="0" err="1">
                <a:latin typeface="Courier New" panose="02070309020205020404" pitchFamily="49" charset="0"/>
              </a:rPr>
              <a:t>mydata</a:t>
            </a:r>
            <a:r>
              <a:rPr lang="en-US" altLang="en-US" sz="1600" dirty="0">
                <a:latin typeface="Courier New" panose="02070309020205020404" pitchFamily="49" charset="0"/>
              </a:rPr>
              <a:t>)</a:t>
            </a:r>
          </a:p>
          <a:p>
            <a:pPr>
              <a:spcBef>
                <a:spcPct val="0"/>
              </a:spcBef>
              <a:buFontTx/>
              <a:buNone/>
            </a:pPr>
            <a:endParaRPr lang="en-US" altLang="en-US" sz="1600" dirty="0">
              <a:latin typeface="Courier New" panose="02070309020205020404" pitchFamily="49" charset="0"/>
            </a:endParaRPr>
          </a:p>
          <a:p>
            <a:pPr>
              <a:spcBef>
                <a:spcPct val="0"/>
              </a:spcBef>
              <a:buFontTx/>
              <a:buNone/>
            </a:pPr>
            <a:r>
              <a:rPr lang="en-US" altLang="en-US" sz="1600" dirty="0">
                <a:latin typeface="Courier New" panose="02070309020205020404" pitchFamily="49" charset="0"/>
              </a:rPr>
              <a:t>&gt; </a:t>
            </a:r>
            <a:r>
              <a:rPr lang="en-US" altLang="en-US" sz="1600" dirty="0" err="1">
                <a:latin typeface="Courier New" panose="02070309020205020404" pitchFamily="49" charset="0"/>
              </a:rPr>
              <a:t>anova</a:t>
            </a:r>
            <a:r>
              <a:rPr lang="en-US" altLang="en-US" sz="1600" dirty="0">
                <a:latin typeface="Courier New" panose="02070309020205020404" pitchFamily="49" charset="0"/>
              </a:rPr>
              <a:t>(tmod1,tmod2,tmod3)  #Model contrasts</a:t>
            </a:r>
          </a:p>
        </p:txBody>
      </p:sp>
    </p:spTree>
    <p:extLst>
      <p:ext uri="{BB962C8B-B14F-4D97-AF65-F5344CB8AC3E}">
        <p14:creationId xmlns:p14="http://schemas.microsoft.com/office/powerpoint/2010/main" val="104805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bwMode="auto">
          <a:xfrm>
            <a:off x="4038600" y="6356350"/>
            <a:ext cx="411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6" name="Slide Number Placeholder 5"/>
          <p:cNvSpPr>
            <a:spLocks noGrp="1"/>
          </p:cNvSpPr>
          <p:nvPr>
            <p:ph type="sldNum" sz="quarter" idx="12"/>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BFA00B8-F5B5-4048-A574-3535B8E2B651}" type="slidenum">
              <a:rPr lang="en-US" smtClean="0"/>
              <a:pPr/>
              <a:t>203</a:t>
            </a:fld>
            <a:endParaRPr lang="en-US" altLang="en-US">
              <a:latin typeface="Arial" panose="020B0604020202020204" pitchFamily="34" charset="0"/>
            </a:endParaRPr>
          </a:p>
        </p:txBody>
      </p:sp>
      <p:sp>
        <p:nvSpPr>
          <p:cNvPr id="202757" name="Rectangle 2"/>
          <p:cNvSpPr>
            <a:spLocks noGrp="1" noChangeArrowheads="1"/>
          </p:cNvSpPr>
          <p:nvPr>
            <p:ph type="ctrTitle"/>
          </p:nvPr>
        </p:nvSpPr>
        <p:spPr>
          <a:xfrm>
            <a:off x="2209800" y="2286000"/>
            <a:ext cx="7772400" cy="1143000"/>
          </a:xfrm>
        </p:spPr>
        <p:txBody>
          <a:bodyPr/>
          <a:lstStyle/>
          <a:p>
            <a:r>
              <a:rPr lang="en-US" altLang="en-US"/>
              <a:t>Part V</a:t>
            </a:r>
          </a:p>
        </p:txBody>
      </p:sp>
      <p:sp>
        <p:nvSpPr>
          <p:cNvPr id="202758" name="Rectangle 3"/>
          <p:cNvSpPr>
            <a:spLocks noGrp="1" noChangeArrowheads="1"/>
          </p:cNvSpPr>
          <p:nvPr>
            <p:ph type="subTitle" idx="1"/>
          </p:nvPr>
        </p:nvSpPr>
        <p:spPr/>
        <p:txBody>
          <a:bodyPr/>
          <a:lstStyle/>
          <a:p>
            <a:r>
              <a:rPr lang="en-US" altLang="en-US"/>
              <a:t>Growth Modeling</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5190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F1C0016-BBB8-47BC-9512-C9E6B54810BC}" type="slidenum">
              <a:rPr lang="en-US" altLang="en-US" sz="1000"/>
              <a:pPr>
                <a:spcBef>
                  <a:spcPct val="0"/>
                </a:spcBef>
                <a:buFontTx/>
                <a:buNone/>
              </a:pPr>
              <a:t>204</a:t>
            </a:fld>
            <a:endParaRPr lang="en-US" altLang="en-US" sz="1000"/>
          </a:p>
        </p:txBody>
      </p:sp>
      <p:sp>
        <p:nvSpPr>
          <p:cNvPr id="251909" name="Rectangle 2"/>
          <p:cNvSpPr>
            <a:spLocks noGrp="1" noChangeArrowheads="1"/>
          </p:cNvSpPr>
          <p:nvPr>
            <p:ph type="title"/>
          </p:nvPr>
        </p:nvSpPr>
        <p:spPr/>
        <p:txBody>
          <a:bodyPr/>
          <a:lstStyle/>
          <a:p>
            <a:r>
              <a:rPr lang="en-US" altLang="en-US"/>
              <a:t>Purpose</a:t>
            </a:r>
          </a:p>
        </p:txBody>
      </p:sp>
      <p:sp>
        <p:nvSpPr>
          <p:cNvPr id="251910" name="Rectangle 3"/>
          <p:cNvSpPr>
            <a:spLocks noGrp="1" noChangeArrowheads="1"/>
          </p:cNvSpPr>
          <p:nvPr>
            <p:ph type="body" idx="1"/>
          </p:nvPr>
        </p:nvSpPr>
        <p:spPr/>
        <p:txBody>
          <a:bodyPr/>
          <a:lstStyle/>
          <a:p>
            <a:r>
              <a:rPr lang="en-US" altLang="en-US" dirty="0"/>
              <a:t>Show how R can be used to conduct growth models.</a:t>
            </a:r>
          </a:p>
          <a:p>
            <a:pPr lvl="1"/>
            <a:r>
              <a:rPr lang="en-US" altLang="en-US" dirty="0"/>
              <a:t>Non Linear Mixed Effects (NLME) package (Bates &amp; </a:t>
            </a:r>
            <a:r>
              <a:rPr lang="en-US" altLang="en-US" dirty="0" err="1"/>
              <a:t>Pinhiero</a:t>
            </a:r>
            <a:r>
              <a:rPr lang="en-US" altLang="en-US" dirty="0"/>
              <a:t>, 2000)</a:t>
            </a:r>
          </a:p>
          <a:p>
            <a:pPr lvl="1"/>
            <a:r>
              <a:rPr lang="en-US" altLang="en-US" dirty="0"/>
              <a:t>Multilevel package (</a:t>
            </a:r>
            <a:r>
              <a:rPr lang="en-US" altLang="en-US" dirty="0" err="1"/>
              <a:t>Bliese</a:t>
            </a:r>
            <a:r>
              <a:rPr lang="en-US" altLang="en-US" dirty="0"/>
              <a:t>, 2016)</a:t>
            </a:r>
          </a:p>
          <a:p>
            <a:endParaRPr lang="en-US" altLang="en-US" dirty="0"/>
          </a:p>
          <a:p>
            <a:r>
              <a:rPr lang="en-US" altLang="en-US" dirty="0"/>
              <a:t>Introduce a model contrasting approach to estimating growth models.</a:t>
            </a:r>
          </a:p>
        </p:txBody>
      </p:sp>
    </p:spTree>
    <p:extLst>
      <p:ext uri="{BB962C8B-B14F-4D97-AF65-F5344CB8AC3E}">
        <p14:creationId xmlns:p14="http://schemas.microsoft.com/office/powerpoint/2010/main" val="36524666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529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9B4FB58-F2BF-4AD9-8F8C-898C82811A81}" type="slidenum">
              <a:rPr lang="en-US" altLang="en-US" sz="1000"/>
              <a:pPr>
                <a:spcBef>
                  <a:spcPct val="0"/>
                </a:spcBef>
                <a:buFontTx/>
                <a:buNone/>
              </a:pPr>
              <a:t>205</a:t>
            </a:fld>
            <a:endParaRPr lang="en-US" altLang="en-US" sz="1000"/>
          </a:p>
        </p:txBody>
      </p:sp>
      <p:sp>
        <p:nvSpPr>
          <p:cNvPr id="252933" name="Rectangle 4"/>
          <p:cNvSpPr>
            <a:spLocks noGrp="1" noChangeArrowheads="1"/>
          </p:cNvSpPr>
          <p:nvPr>
            <p:ph type="title"/>
          </p:nvPr>
        </p:nvSpPr>
        <p:spPr/>
        <p:txBody>
          <a:bodyPr/>
          <a:lstStyle/>
          <a:p>
            <a:r>
              <a:rPr lang="en-US" altLang="en-US"/>
              <a:t>Outline</a:t>
            </a:r>
          </a:p>
        </p:txBody>
      </p:sp>
      <p:sp>
        <p:nvSpPr>
          <p:cNvPr id="252934" name="Rectangle 5"/>
          <p:cNvSpPr>
            <a:spLocks noGrp="1" noChangeArrowheads="1"/>
          </p:cNvSpPr>
          <p:nvPr>
            <p:ph type="body" idx="1"/>
          </p:nvPr>
        </p:nvSpPr>
        <p:spPr/>
        <p:txBody>
          <a:bodyPr/>
          <a:lstStyle/>
          <a:p>
            <a:r>
              <a:rPr lang="en-US" altLang="en-US" dirty="0"/>
              <a:t>Growth Modeling Defined</a:t>
            </a:r>
          </a:p>
          <a:p>
            <a:r>
              <a:rPr lang="en-US" altLang="en-US" dirty="0"/>
              <a:t>Setting up the Data</a:t>
            </a:r>
          </a:p>
          <a:p>
            <a:r>
              <a:rPr lang="en-US" altLang="en-US" dirty="0"/>
              <a:t>Modeling Steps</a:t>
            </a:r>
          </a:p>
          <a:p>
            <a:pPr lvl="1"/>
            <a:r>
              <a:rPr lang="en-US" altLang="en-US" dirty="0"/>
              <a:t>Build Level-1 Model</a:t>
            </a:r>
          </a:p>
          <a:p>
            <a:pPr lvl="2"/>
            <a:r>
              <a:rPr lang="en-US" altLang="en-US" dirty="0"/>
              <a:t>Estimate ICC</a:t>
            </a:r>
          </a:p>
          <a:p>
            <a:pPr lvl="2"/>
            <a:r>
              <a:rPr lang="en-US" altLang="en-US" dirty="0"/>
              <a:t>Identify Functions for Time</a:t>
            </a:r>
          </a:p>
          <a:p>
            <a:pPr lvl="2"/>
            <a:r>
              <a:rPr lang="en-US" altLang="en-US" dirty="0"/>
              <a:t>Examine Growth Parameter Variability</a:t>
            </a:r>
          </a:p>
          <a:p>
            <a:pPr lvl="2"/>
            <a:r>
              <a:rPr lang="en-US" altLang="en-US" dirty="0"/>
              <a:t>Determine Error Structure</a:t>
            </a:r>
          </a:p>
          <a:p>
            <a:pPr lvl="1"/>
            <a:r>
              <a:rPr lang="en-US" altLang="en-US" dirty="0"/>
              <a:t>Build Level-2 Model</a:t>
            </a:r>
          </a:p>
          <a:p>
            <a:r>
              <a:rPr lang="en-US" altLang="en-US" dirty="0"/>
              <a:t>Discontinuous Growth Models</a:t>
            </a:r>
          </a:p>
          <a:p>
            <a:endParaRPr lang="en-US" altLang="en-US" dirty="0"/>
          </a:p>
        </p:txBody>
      </p:sp>
    </p:spTree>
    <p:extLst>
      <p:ext uri="{BB962C8B-B14F-4D97-AF65-F5344CB8AC3E}">
        <p14:creationId xmlns:p14="http://schemas.microsoft.com/office/powerpoint/2010/main" val="8591315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5395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26DAC47-3EC1-4DA2-B04D-4D5069DDD578}" type="slidenum">
              <a:rPr lang="en-US" altLang="en-US" sz="1000"/>
              <a:pPr>
                <a:spcBef>
                  <a:spcPct val="0"/>
                </a:spcBef>
                <a:buFontTx/>
                <a:buNone/>
              </a:pPr>
              <a:t>206</a:t>
            </a:fld>
            <a:endParaRPr lang="en-US" altLang="en-US" sz="1000"/>
          </a:p>
        </p:txBody>
      </p:sp>
      <p:sp>
        <p:nvSpPr>
          <p:cNvPr id="253957" name="Rectangle 2"/>
          <p:cNvSpPr>
            <a:spLocks noGrp="1" noChangeArrowheads="1"/>
          </p:cNvSpPr>
          <p:nvPr>
            <p:ph type="title"/>
          </p:nvPr>
        </p:nvSpPr>
        <p:spPr/>
        <p:txBody>
          <a:bodyPr/>
          <a:lstStyle/>
          <a:p>
            <a:r>
              <a:rPr lang="en-US" altLang="en-US"/>
              <a:t>Growth Modeling Defined</a:t>
            </a:r>
          </a:p>
        </p:txBody>
      </p:sp>
      <p:sp>
        <p:nvSpPr>
          <p:cNvPr id="253958" name="Rectangle 3"/>
          <p:cNvSpPr>
            <a:spLocks noGrp="1" noChangeArrowheads="1"/>
          </p:cNvSpPr>
          <p:nvPr>
            <p:ph type="body" idx="1"/>
          </p:nvPr>
        </p:nvSpPr>
        <p:spPr/>
        <p:txBody>
          <a:bodyPr/>
          <a:lstStyle/>
          <a:p>
            <a:r>
              <a:rPr lang="en-US" altLang="en-US" dirty="0"/>
              <a:t>Multilevel models consider nesting in terms of</a:t>
            </a:r>
          </a:p>
          <a:p>
            <a:pPr lvl="1"/>
            <a:r>
              <a:rPr lang="en-US" altLang="en-US" dirty="0"/>
              <a:t>Individuals nested (level-1)</a:t>
            </a:r>
          </a:p>
          <a:p>
            <a:pPr lvl="1"/>
            <a:r>
              <a:rPr lang="en-US" altLang="en-US" dirty="0"/>
              <a:t>Within Groups (level-2)</a:t>
            </a:r>
          </a:p>
          <a:p>
            <a:endParaRPr lang="en-US" altLang="en-US" dirty="0"/>
          </a:p>
          <a:p>
            <a:r>
              <a:rPr lang="en-US" altLang="en-US" dirty="0"/>
              <a:t>Basic two-level model can be expanded to cases where</a:t>
            </a:r>
          </a:p>
          <a:p>
            <a:pPr lvl="1"/>
            <a:r>
              <a:rPr lang="en-US" altLang="en-US" dirty="0"/>
              <a:t>Repeated observations nested (level-1)</a:t>
            </a:r>
          </a:p>
          <a:p>
            <a:pPr lvl="1"/>
            <a:r>
              <a:rPr lang="en-US" altLang="en-US" dirty="0"/>
              <a:t>Within Individuals (level-2)</a:t>
            </a:r>
          </a:p>
        </p:txBody>
      </p:sp>
    </p:spTree>
    <p:extLst>
      <p:ext uri="{BB962C8B-B14F-4D97-AF65-F5344CB8AC3E}">
        <p14:creationId xmlns:p14="http://schemas.microsoft.com/office/powerpoint/2010/main" val="2116932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549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85C0093-2363-4A69-8DD4-BFE30BF9642E}" type="slidenum">
              <a:rPr lang="en-US" altLang="en-US" sz="1000"/>
              <a:pPr>
                <a:spcBef>
                  <a:spcPct val="0"/>
                </a:spcBef>
                <a:buFontTx/>
                <a:buNone/>
              </a:pPr>
              <a:t>207</a:t>
            </a:fld>
            <a:endParaRPr lang="en-US" altLang="en-US" sz="1000"/>
          </a:p>
        </p:txBody>
      </p:sp>
      <p:sp>
        <p:nvSpPr>
          <p:cNvPr id="254981" name="Rectangle 4"/>
          <p:cNvSpPr>
            <a:spLocks noGrp="1" noChangeArrowheads="1"/>
          </p:cNvSpPr>
          <p:nvPr>
            <p:ph type="title"/>
          </p:nvPr>
        </p:nvSpPr>
        <p:spPr/>
        <p:txBody>
          <a:bodyPr/>
          <a:lstStyle/>
          <a:p>
            <a:r>
              <a:rPr lang="en-US" altLang="en-US"/>
              <a:t>Growth Modeling Defined</a:t>
            </a:r>
          </a:p>
        </p:txBody>
      </p:sp>
      <p:sp>
        <p:nvSpPr>
          <p:cNvPr id="254982" name="Rectangle 5"/>
          <p:cNvSpPr>
            <a:spLocks noGrp="1" noChangeArrowheads="1"/>
          </p:cNvSpPr>
          <p:nvPr>
            <p:ph type="body" idx="1"/>
          </p:nvPr>
        </p:nvSpPr>
        <p:spPr/>
        <p:txBody>
          <a:bodyPr/>
          <a:lstStyle/>
          <a:p>
            <a:r>
              <a:rPr lang="en-US" altLang="en-US" dirty="0"/>
              <a:t>Growth modeling involves looking at</a:t>
            </a:r>
          </a:p>
          <a:p>
            <a:pPr lvl="1"/>
            <a:r>
              <a:rPr lang="en-US" altLang="en-US" dirty="0"/>
              <a:t>Change patterns over time for the sample as a whole</a:t>
            </a:r>
          </a:p>
          <a:p>
            <a:pPr lvl="2"/>
            <a:r>
              <a:rPr lang="en-US" altLang="en-US" dirty="0"/>
              <a:t>Overall, does the DV increase, decrease etc.?</a:t>
            </a:r>
          </a:p>
          <a:p>
            <a:pPr lvl="1"/>
            <a:r>
              <a:rPr lang="en-US" altLang="en-US" dirty="0"/>
              <a:t>Individual differences in overall levels of the DV</a:t>
            </a:r>
          </a:p>
          <a:p>
            <a:pPr lvl="2"/>
            <a:r>
              <a:rPr lang="en-US" altLang="en-US" dirty="0"/>
              <a:t>Do mean levels of DV vary among individuals?</a:t>
            </a:r>
          </a:p>
          <a:p>
            <a:pPr lvl="1"/>
            <a:r>
              <a:rPr lang="en-US" altLang="en-US" dirty="0"/>
              <a:t>Individual differences in change patterns over time</a:t>
            </a:r>
          </a:p>
          <a:p>
            <a:pPr lvl="2"/>
            <a:r>
              <a:rPr lang="en-US" altLang="en-US" dirty="0"/>
              <a:t>Do growth patterns associated with the DV vary among individuals?</a:t>
            </a:r>
          </a:p>
          <a:p>
            <a:endParaRPr lang="en-US" altLang="en-US" dirty="0"/>
          </a:p>
          <a:p>
            <a:r>
              <a:rPr lang="en-US" altLang="en-US" dirty="0"/>
              <a:t>Allows one to predict individual differences in growth patterns</a:t>
            </a:r>
          </a:p>
          <a:p>
            <a:pPr lvl="1"/>
            <a:r>
              <a:rPr lang="en-US" altLang="en-US" dirty="0"/>
              <a:t>Panel data where time is of substantive interest</a:t>
            </a:r>
          </a:p>
        </p:txBody>
      </p:sp>
    </p:spTree>
    <p:extLst>
      <p:ext uri="{BB962C8B-B14F-4D97-AF65-F5344CB8AC3E}">
        <p14:creationId xmlns:p14="http://schemas.microsoft.com/office/powerpoint/2010/main" val="30124194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2560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4D69F43-53B2-4CD5-BA3A-EA23FAB2FD4F}" type="slidenum">
              <a:rPr lang="en-US" altLang="en-US" sz="1000"/>
              <a:pPr>
                <a:spcBef>
                  <a:spcPct val="0"/>
                </a:spcBef>
                <a:buFontTx/>
                <a:buNone/>
              </a:pPr>
              <a:t>208</a:t>
            </a:fld>
            <a:endParaRPr lang="en-US" altLang="en-US" sz="1000"/>
          </a:p>
        </p:txBody>
      </p:sp>
      <p:sp>
        <p:nvSpPr>
          <p:cNvPr id="256005" name="Rectangle 2"/>
          <p:cNvSpPr>
            <a:spLocks noGrp="1" noChangeArrowheads="1"/>
          </p:cNvSpPr>
          <p:nvPr>
            <p:ph type="title"/>
          </p:nvPr>
        </p:nvSpPr>
        <p:spPr/>
        <p:txBody>
          <a:bodyPr/>
          <a:lstStyle/>
          <a:p>
            <a:r>
              <a:rPr lang="en-US" altLang="en-US"/>
              <a:t>Growth Modeling Defined</a:t>
            </a:r>
          </a:p>
        </p:txBody>
      </p:sp>
      <p:pic>
        <p:nvPicPr>
          <p:cNvPr id="2560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741" y="910740"/>
            <a:ext cx="550545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07" name="Rectangle 12"/>
          <p:cNvSpPr>
            <a:spLocks noChangeArrowheads="1"/>
          </p:cNvSpPr>
          <p:nvPr/>
        </p:nvSpPr>
        <p:spPr bwMode="auto">
          <a:xfrm>
            <a:off x="631825" y="1635125"/>
            <a:ext cx="5464175" cy="1477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a:t>
            </a:r>
            <a:r>
              <a:rPr lang="en-US" altLang="en-US" sz="1800" dirty="0" err="1">
                <a:latin typeface="Courier New" pitchFamily="49" charset="0"/>
              </a:rPr>
              <a:t>xyplot</a:t>
            </a:r>
            <a:r>
              <a:rPr lang="en-US" altLang="en-US" sz="1800" dirty="0">
                <a:latin typeface="Courier New" pitchFamily="49" charset="0"/>
              </a:rPr>
              <a:t>(</a:t>
            </a:r>
            <a:r>
              <a:rPr lang="en-US" altLang="en-US" sz="1800" dirty="0" err="1">
                <a:latin typeface="Courier New" pitchFamily="49" charset="0"/>
              </a:rPr>
              <a:t>MULTDV~TIME|as.factor</a:t>
            </a:r>
            <a:r>
              <a:rPr lang="en-US" altLang="en-US" sz="1800" dirty="0">
                <a:latin typeface="Courier New" pitchFamily="49" charset="0"/>
              </a:rPr>
              <a:t>(SUBNUM),</a:t>
            </a:r>
          </a:p>
          <a:p>
            <a:pPr>
              <a:spcBef>
                <a:spcPct val="0"/>
              </a:spcBef>
              <a:buFontTx/>
              <a:buNone/>
            </a:pPr>
            <a:r>
              <a:rPr lang="en-US" altLang="en-US" sz="1800" dirty="0">
                <a:latin typeface="Courier New" pitchFamily="49" charset="0"/>
              </a:rPr>
              <a:t>  data=UNIV.GROW[1:90,],</a:t>
            </a:r>
          </a:p>
          <a:p>
            <a:pPr>
              <a:spcBef>
                <a:spcPct val="0"/>
              </a:spcBef>
              <a:buFontTx/>
              <a:buNone/>
            </a:pPr>
            <a:r>
              <a:rPr lang="en-US" altLang="en-US" sz="1800" dirty="0">
                <a:latin typeface="Courier New" pitchFamily="49" charset="0"/>
              </a:rPr>
              <a:t>  type=c("</a:t>
            </a:r>
            <a:r>
              <a:rPr lang="en-US" altLang="en-US" sz="1800" dirty="0" err="1">
                <a:latin typeface="Courier New" pitchFamily="49" charset="0"/>
              </a:rPr>
              <a:t>p","r","g</a:t>
            </a:r>
            <a:r>
              <a:rPr lang="en-US" altLang="en-US" sz="1800" dirty="0">
                <a:latin typeface="Courier New" pitchFamily="49" charset="0"/>
              </a:rPr>
              <a:t>"),</a:t>
            </a:r>
          </a:p>
          <a:p>
            <a:pPr>
              <a:spcBef>
                <a:spcPct val="0"/>
              </a:spcBef>
              <a:buFontTx/>
              <a:buNone/>
            </a:pPr>
            <a:r>
              <a:rPr lang="en-US" altLang="en-US" sz="1800" dirty="0">
                <a:latin typeface="Courier New" pitchFamily="49" charset="0"/>
              </a:rPr>
              <a:t>  col="blue",</a:t>
            </a:r>
            <a:r>
              <a:rPr lang="en-US" altLang="en-US" sz="1800" dirty="0" err="1">
                <a:latin typeface="Courier New" pitchFamily="49" charset="0"/>
              </a:rPr>
              <a:t>col.line</a:t>
            </a:r>
            <a:r>
              <a:rPr lang="en-US" altLang="en-US" sz="1800" dirty="0">
                <a:latin typeface="Courier New" pitchFamily="49" charset="0"/>
              </a:rPr>
              <a:t>="black",</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xlab</a:t>
            </a:r>
            <a:r>
              <a:rPr lang="en-US" altLang="en-US" sz="1800" dirty="0">
                <a:latin typeface="Courier New" pitchFamily="49" charset="0"/>
              </a:rPr>
              <a:t>="Time",</a:t>
            </a:r>
            <a:r>
              <a:rPr lang="en-US" altLang="en-US" sz="1800" dirty="0" err="1">
                <a:latin typeface="Courier New" pitchFamily="49" charset="0"/>
              </a:rPr>
              <a:t>ylab</a:t>
            </a:r>
            <a:r>
              <a:rPr lang="en-US" altLang="en-US" sz="1800" dirty="0">
                <a:latin typeface="Courier New" pitchFamily="49" charset="0"/>
              </a:rPr>
              <a:t>="Job Satisfaction")</a:t>
            </a:r>
          </a:p>
        </p:txBody>
      </p:sp>
    </p:spTree>
    <p:extLst>
      <p:ext uri="{BB962C8B-B14F-4D97-AF65-F5344CB8AC3E}">
        <p14:creationId xmlns:p14="http://schemas.microsoft.com/office/powerpoint/2010/main" val="17226530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570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5B15F37-E6FF-4735-8459-6E40F30C76E1}" type="slidenum">
              <a:rPr lang="en-US" altLang="en-US" sz="1000"/>
              <a:pPr>
                <a:spcBef>
                  <a:spcPct val="0"/>
                </a:spcBef>
                <a:buFontTx/>
                <a:buNone/>
              </a:pPr>
              <a:t>209</a:t>
            </a:fld>
            <a:endParaRPr lang="en-US" altLang="en-US" sz="1000"/>
          </a:p>
        </p:txBody>
      </p:sp>
      <p:sp>
        <p:nvSpPr>
          <p:cNvPr id="257029" name="Rectangle 2"/>
          <p:cNvSpPr>
            <a:spLocks noGrp="1" noChangeArrowheads="1"/>
          </p:cNvSpPr>
          <p:nvPr>
            <p:ph type="title"/>
          </p:nvPr>
        </p:nvSpPr>
        <p:spPr/>
        <p:txBody>
          <a:bodyPr/>
          <a:lstStyle/>
          <a:p>
            <a:r>
              <a:rPr lang="en-US" altLang="en-US"/>
              <a:t>Setting up the Data</a:t>
            </a:r>
          </a:p>
        </p:txBody>
      </p:sp>
      <p:sp>
        <p:nvSpPr>
          <p:cNvPr id="257030" name="Rectangle 3"/>
          <p:cNvSpPr>
            <a:spLocks noGrp="1" noChangeArrowheads="1"/>
          </p:cNvSpPr>
          <p:nvPr>
            <p:ph type="body" idx="1"/>
          </p:nvPr>
        </p:nvSpPr>
        <p:spPr/>
        <p:txBody>
          <a:bodyPr/>
          <a:lstStyle/>
          <a:p>
            <a:pPr>
              <a:lnSpc>
                <a:spcPct val="90000"/>
              </a:lnSpc>
            </a:pPr>
            <a:r>
              <a:rPr lang="en-US" altLang="en-US">
                <a:cs typeface="Times New Roman" pitchFamily="18" charset="0"/>
              </a:rPr>
              <a:t>Repeated measures data is often stored in “multivariate” form</a:t>
            </a:r>
          </a:p>
          <a:p>
            <a:pPr>
              <a:lnSpc>
                <a:spcPct val="90000"/>
              </a:lnSpc>
            </a:pPr>
            <a:r>
              <a:rPr lang="en-US" altLang="en-US">
                <a:cs typeface="Times New Roman" pitchFamily="18" charset="0"/>
              </a:rPr>
              <a:t>One key assumption of this data is that individuals provided responses on the repeated measures at the same time.</a:t>
            </a:r>
          </a:p>
        </p:txBody>
      </p:sp>
      <p:graphicFrame>
        <p:nvGraphicFramePr>
          <p:cNvPr id="257031" name="Object 4"/>
          <p:cNvGraphicFramePr>
            <a:graphicFrameLocks noChangeAspect="1"/>
          </p:cNvGraphicFramePr>
          <p:nvPr/>
        </p:nvGraphicFramePr>
        <p:xfrm>
          <a:off x="2641601" y="3817939"/>
          <a:ext cx="6581775" cy="1457325"/>
        </p:xfrm>
        <a:graphic>
          <a:graphicData uri="http://schemas.openxmlformats.org/presentationml/2006/ole">
            <mc:AlternateContent xmlns:mc="http://schemas.openxmlformats.org/markup-compatibility/2006">
              <mc:Choice xmlns:v="urn:schemas-microsoft-com:vml" Requires="v">
                <p:oleObj name="Worksheet" r:id="rId2" imgW="6219000" imgH="1377000" progId="Excel.Sheet.8">
                  <p:embed/>
                </p:oleObj>
              </mc:Choice>
              <mc:Fallback>
                <p:oleObj name="Worksheet" r:id="rId2" imgW="6219000" imgH="1377000" progId="Excel.Sheet.8">
                  <p:embed/>
                  <p:pic>
                    <p:nvPicPr>
                      <p:cNvPr id="257031"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1" y="3817939"/>
                        <a:ext cx="6581775" cy="1457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10033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1EDB-14C2-1EEE-89DE-F8EA1479B062}"/>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58ADD6CE-2C4F-1174-A114-E4A552371296}"/>
              </a:ext>
            </a:extLst>
          </p:cNvPr>
          <p:cNvSpPr>
            <a:spLocks noGrp="1"/>
          </p:cNvSpPr>
          <p:nvPr>
            <p:ph idx="1"/>
          </p:nvPr>
        </p:nvSpPr>
        <p:spPr/>
        <p:txBody>
          <a:bodyPr/>
          <a:lstStyle/>
          <a:p>
            <a:pPr algn="ctr"/>
            <a:r>
              <a:rPr lang="en-US" dirty="0"/>
              <a:t>In econometrics, the idea of isomorphism (or lack thereof) indicates a form of endogeneity</a:t>
            </a:r>
          </a:p>
          <a:p>
            <a:endParaRPr lang="en-US" dirty="0"/>
          </a:p>
          <a:p>
            <a:endParaRPr lang="en-US" dirty="0"/>
          </a:p>
        </p:txBody>
      </p:sp>
      <p:sp>
        <p:nvSpPr>
          <p:cNvPr id="4" name="Slide Number Placeholder 3">
            <a:extLst>
              <a:ext uri="{FF2B5EF4-FFF2-40B4-BE49-F238E27FC236}">
                <a16:creationId xmlns:a16="http://schemas.microsoft.com/office/drawing/2014/main" id="{BA510AB3-E3E5-1DBD-E746-FD5CEB55FC42}"/>
              </a:ext>
            </a:extLst>
          </p:cNvPr>
          <p:cNvSpPr>
            <a:spLocks noGrp="1"/>
          </p:cNvSpPr>
          <p:nvPr>
            <p:ph type="sldNum" sz="quarter" idx="12"/>
          </p:nvPr>
        </p:nvSpPr>
        <p:spPr/>
        <p:txBody>
          <a:bodyPr/>
          <a:lstStyle/>
          <a:p>
            <a:fld id="{C68DACDF-E1A9-A04C-A5FF-FC2443684BF5}" type="slidenum">
              <a:rPr lang="en-US" smtClean="0"/>
              <a:pPr/>
              <a:t>21</a:t>
            </a:fld>
            <a:endParaRPr lang="en-US" dirty="0"/>
          </a:p>
        </p:txBody>
      </p:sp>
      <p:sp>
        <p:nvSpPr>
          <p:cNvPr id="5" name="Footer Placeholder 4">
            <a:extLst>
              <a:ext uri="{FF2B5EF4-FFF2-40B4-BE49-F238E27FC236}">
                <a16:creationId xmlns:a16="http://schemas.microsoft.com/office/drawing/2014/main" id="{12B67D56-9F89-9717-6A7B-CFF06714C614}"/>
              </a:ext>
            </a:extLst>
          </p:cNvPr>
          <p:cNvSpPr>
            <a:spLocks noGrp="1"/>
          </p:cNvSpPr>
          <p:nvPr>
            <p:ph type="ftr" sz="quarter" idx="11"/>
          </p:nvPr>
        </p:nvSpPr>
        <p:spPr/>
        <p:txBody>
          <a:bodyPr/>
          <a:lstStyle/>
          <a:p>
            <a:r>
              <a:rPr lang="en-US" dirty="0"/>
              <a:t>Kautz – Intro to Methods BLITZ Slides</a:t>
            </a:r>
          </a:p>
        </p:txBody>
      </p:sp>
      <p:sp>
        <p:nvSpPr>
          <p:cNvPr id="7" name="TextBox 6">
            <a:extLst>
              <a:ext uri="{FF2B5EF4-FFF2-40B4-BE49-F238E27FC236}">
                <a16:creationId xmlns:a16="http://schemas.microsoft.com/office/drawing/2014/main" id="{5A42D246-410B-FB3D-4941-37F316E98E16}"/>
              </a:ext>
            </a:extLst>
          </p:cNvPr>
          <p:cNvSpPr txBox="1"/>
          <p:nvPr/>
        </p:nvSpPr>
        <p:spPr>
          <a:xfrm>
            <a:off x="2233126" y="3026239"/>
            <a:ext cx="7725747" cy="1708160"/>
          </a:xfrm>
          <a:prstGeom prst="rect">
            <a:avLst/>
          </a:prstGeom>
          <a:noFill/>
        </p:spPr>
        <p:txBody>
          <a:bodyPr wrap="square">
            <a:spAutoFit/>
          </a:bodyPr>
          <a:lstStyle/>
          <a:p>
            <a:pPr algn="ctr"/>
            <a:r>
              <a:rPr lang="en-US" sz="2100" i="1" dirty="0"/>
              <a:t>“A common source of endogeneity in the use of a pooled model to analyze panel data is that the specific units have different baseline levels of Y, and these levels are correlated with X… creating a correlation between the error term and the independent variable” </a:t>
            </a:r>
            <a:r>
              <a:rPr lang="en-US" sz="1200" dirty="0"/>
              <a:t>(p 253, Bailey)</a:t>
            </a:r>
          </a:p>
        </p:txBody>
      </p:sp>
    </p:spTree>
    <p:extLst>
      <p:ext uri="{BB962C8B-B14F-4D97-AF65-F5344CB8AC3E}">
        <p14:creationId xmlns:p14="http://schemas.microsoft.com/office/powerpoint/2010/main" val="12297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5805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95E5DFD-3BA4-4876-8582-F93AF6B5752C}" type="slidenum">
              <a:rPr lang="en-US" altLang="en-US" sz="1000"/>
              <a:pPr>
                <a:spcBef>
                  <a:spcPct val="0"/>
                </a:spcBef>
                <a:buFontTx/>
                <a:buNone/>
              </a:pPr>
              <a:t>210</a:t>
            </a:fld>
            <a:endParaRPr lang="en-US" altLang="en-US" sz="1000"/>
          </a:p>
        </p:txBody>
      </p:sp>
      <p:sp>
        <p:nvSpPr>
          <p:cNvPr id="258053" name="Rectangle 2"/>
          <p:cNvSpPr>
            <a:spLocks noGrp="1" noChangeArrowheads="1"/>
          </p:cNvSpPr>
          <p:nvPr>
            <p:ph type="title"/>
          </p:nvPr>
        </p:nvSpPr>
        <p:spPr/>
        <p:txBody>
          <a:bodyPr/>
          <a:lstStyle/>
          <a:p>
            <a:r>
              <a:rPr lang="en-US" altLang="en-US"/>
              <a:t>Setting up the Data (cont.)</a:t>
            </a:r>
          </a:p>
        </p:txBody>
      </p:sp>
      <p:sp>
        <p:nvSpPr>
          <p:cNvPr id="258054" name="Rectangle 3"/>
          <p:cNvSpPr>
            <a:spLocks noGrp="1" noChangeArrowheads="1"/>
          </p:cNvSpPr>
          <p:nvPr>
            <p:ph type="body" idx="1"/>
          </p:nvPr>
        </p:nvSpPr>
        <p:spPr/>
        <p:txBody>
          <a:bodyPr/>
          <a:lstStyle/>
          <a:p>
            <a:pPr>
              <a:lnSpc>
                <a:spcPct val="90000"/>
              </a:lnSpc>
            </a:pPr>
            <a:r>
              <a:rPr lang="en-US" altLang="en-US" dirty="0">
                <a:cs typeface="Times New Roman" pitchFamily="18" charset="0"/>
              </a:rPr>
              <a:t>Multivariate data with temporally constant repeated measures needs to be converted to “univariate” form and indexed by TIME.</a:t>
            </a:r>
          </a:p>
          <a:p>
            <a:pPr lvl="1">
              <a:lnSpc>
                <a:spcPct val="90000"/>
              </a:lnSpc>
            </a:pPr>
            <a:r>
              <a:rPr lang="en-US" altLang="en-US" dirty="0">
                <a:cs typeface="Times New Roman" pitchFamily="18" charset="0"/>
              </a:rPr>
              <a:t>Typical panel data structure</a:t>
            </a:r>
          </a:p>
        </p:txBody>
      </p:sp>
      <p:graphicFrame>
        <p:nvGraphicFramePr>
          <p:cNvPr id="258055" name="Object 4"/>
          <p:cNvGraphicFramePr>
            <a:graphicFrameLocks noChangeAspect="1"/>
          </p:cNvGraphicFramePr>
          <p:nvPr/>
        </p:nvGraphicFramePr>
        <p:xfrm>
          <a:off x="3438526" y="2547939"/>
          <a:ext cx="5267325" cy="3400425"/>
        </p:xfrm>
        <a:graphic>
          <a:graphicData uri="http://schemas.openxmlformats.org/presentationml/2006/ole">
            <mc:AlternateContent xmlns:mc="http://schemas.openxmlformats.org/markup-compatibility/2006">
              <mc:Choice xmlns:v="urn:schemas-microsoft-com:vml" Requires="v">
                <p:oleObj name="Worksheet" r:id="rId2" imgW="4977000" imgH="3213000" progId="Excel.Sheet.8">
                  <p:embed/>
                </p:oleObj>
              </mc:Choice>
              <mc:Fallback>
                <p:oleObj name="Worksheet" r:id="rId2" imgW="4977000" imgH="3213000" progId="Excel.Sheet.8">
                  <p:embed/>
                  <p:pic>
                    <p:nvPicPr>
                      <p:cNvPr id="25805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6" y="2547939"/>
                        <a:ext cx="5267325" cy="34004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519297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590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385F48E-D21D-4A4F-A521-8D0E3BEF316C}" type="slidenum">
              <a:rPr lang="en-US" altLang="en-US" sz="1000"/>
              <a:pPr>
                <a:spcBef>
                  <a:spcPct val="0"/>
                </a:spcBef>
                <a:buFontTx/>
                <a:buNone/>
              </a:pPr>
              <a:t>211</a:t>
            </a:fld>
            <a:endParaRPr lang="en-US" altLang="en-US" sz="1000"/>
          </a:p>
        </p:txBody>
      </p:sp>
      <p:sp>
        <p:nvSpPr>
          <p:cNvPr id="259077" name="Rectangle 2"/>
          <p:cNvSpPr>
            <a:spLocks noGrp="1" noChangeArrowheads="1"/>
          </p:cNvSpPr>
          <p:nvPr>
            <p:ph type="title"/>
          </p:nvPr>
        </p:nvSpPr>
        <p:spPr/>
        <p:txBody>
          <a:bodyPr/>
          <a:lstStyle/>
          <a:p>
            <a:r>
              <a:rPr lang="en-US" altLang="en-US"/>
              <a:t>Setting up the Data (cont.)</a:t>
            </a:r>
          </a:p>
        </p:txBody>
      </p:sp>
      <p:sp>
        <p:nvSpPr>
          <p:cNvPr id="259078" name="Rectangle 3"/>
          <p:cNvSpPr>
            <a:spLocks noGrp="1" noChangeArrowheads="1"/>
          </p:cNvSpPr>
          <p:nvPr>
            <p:ph type="body" idx="1"/>
          </p:nvPr>
        </p:nvSpPr>
        <p:spPr/>
        <p:txBody>
          <a:bodyPr/>
          <a:lstStyle/>
          <a:p>
            <a:pPr>
              <a:lnSpc>
                <a:spcPct val="90000"/>
              </a:lnSpc>
            </a:pPr>
            <a:r>
              <a:rPr lang="en-US" altLang="en-US">
                <a:cs typeface="Times New Roman" pitchFamily="18" charset="0"/>
              </a:rPr>
              <a:t>The </a:t>
            </a:r>
            <a:r>
              <a:rPr lang="en-US" altLang="en-US">
                <a:latin typeface="Courier New" pitchFamily="49" charset="0"/>
                <a:cs typeface="Times New Roman" pitchFamily="18" charset="0"/>
              </a:rPr>
              <a:t>make.univ</a:t>
            </a:r>
            <a:r>
              <a:rPr lang="en-US" altLang="en-US">
                <a:cs typeface="Times New Roman" pitchFamily="18" charset="0"/>
              </a:rPr>
              <a:t>  function</a:t>
            </a:r>
          </a:p>
          <a:p>
            <a:pPr lvl="1">
              <a:lnSpc>
                <a:spcPct val="90000"/>
              </a:lnSpc>
            </a:pPr>
            <a:r>
              <a:rPr lang="en-US" altLang="en-US">
                <a:cs typeface="Times New Roman" pitchFamily="18" charset="0"/>
              </a:rPr>
              <a:t>Has two arguments</a:t>
            </a:r>
          </a:p>
          <a:p>
            <a:pPr lvl="2">
              <a:lnSpc>
                <a:spcPct val="90000"/>
              </a:lnSpc>
            </a:pPr>
            <a:r>
              <a:rPr lang="en-US" altLang="en-US">
                <a:cs typeface="Times New Roman" pitchFamily="18" charset="0"/>
              </a:rPr>
              <a:t>Argument 1: The full data set</a:t>
            </a:r>
          </a:p>
          <a:p>
            <a:pPr lvl="2">
              <a:lnSpc>
                <a:spcPct val="90000"/>
              </a:lnSpc>
            </a:pPr>
            <a:r>
              <a:rPr lang="en-US" altLang="en-US">
                <a:cs typeface="Times New Roman" pitchFamily="18" charset="0"/>
              </a:rPr>
              <a:t>Argument 2: The repeated measures (in the correct order – T1, T2, T3)</a:t>
            </a:r>
          </a:p>
          <a:p>
            <a:pPr lvl="1">
              <a:lnSpc>
                <a:spcPct val="90000"/>
              </a:lnSpc>
            </a:pPr>
            <a:r>
              <a:rPr lang="en-US" altLang="en-US">
                <a:cs typeface="Times New Roman" pitchFamily="18" charset="0"/>
              </a:rPr>
              <a:t>Creates two new variables</a:t>
            </a:r>
          </a:p>
          <a:p>
            <a:pPr lvl="2">
              <a:lnSpc>
                <a:spcPct val="90000"/>
              </a:lnSpc>
            </a:pPr>
            <a:r>
              <a:rPr lang="en-US" altLang="en-US">
                <a:cs typeface="Times New Roman" pitchFamily="18" charset="0"/>
              </a:rPr>
              <a:t>A variable “TIME” going from 0 to N-1 Observations (where N is the number of repeated measures)</a:t>
            </a:r>
          </a:p>
          <a:p>
            <a:pPr lvl="2">
              <a:lnSpc>
                <a:spcPct val="90000"/>
              </a:lnSpc>
            </a:pPr>
            <a:r>
              <a:rPr lang="en-US" altLang="en-US">
                <a:cs typeface="Times New Roman" pitchFamily="18" charset="0"/>
              </a:rPr>
              <a:t>A variable “MULTDV” which is the repeated measures DV (can be named anything)</a:t>
            </a:r>
          </a:p>
          <a:p>
            <a:pPr lvl="1">
              <a:lnSpc>
                <a:spcPct val="90000"/>
              </a:lnSpc>
            </a:pPr>
            <a:r>
              <a:rPr lang="en-US" altLang="en-US">
                <a:cs typeface="Times New Roman" pitchFamily="18" charset="0"/>
              </a:rPr>
              <a:t>Repeats all other variables N times	</a:t>
            </a:r>
            <a:endParaRPr lang="en-US" altLang="en-US" sz="1800">
              <a:latin typeface="Courier New" pitchFamily="49" charset="0"/>
              <a:cs typeface="Times New Roman" pitchFamily="18" charset="0"/>
            </a:endParaRPr>
          </a:p>
        </p:txBody>
      </p:sp>
    </p:spTree>
    <p:extLst>
      <p:ext uri="{BB962C8B-B14F-4D97-AF65-F5344CB8AC3E}">
        <p14:creationId xmlns:p14="http://schemas.microsoft.com/office/powerpoint/2010/main" val="24223057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601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3CCAE72-C8BC-44A3-9A0F-731FCD735421}" type="slidenum">
              <a:rPr lang="en-US" altLang="en-US" sz="1000"/>
              <a:pPr>
                <a:spcBef>
                  <a:spcPct val="0"/>
                </a:spcBef>
                <a:buFontTx/>
                <a:buNone/>
              </a:pPr>
              <a:t>212</a:t>
            </a:fld>
            <a:endParaRPr lang="en-US" altLang="en-US" sz="1000"/>
          </a:p>
        </p:txBody>
      </p:sp>
      <p:sp>
        <p:nvSpPr>
          <p:cNvPr id="260101" name="Rectangle 2"/>
          <p:cNvSpPr>
            <a:spLocks noGrp="1" noChangeArrowheads="1"/>
          </p:cNvSpPr>
          <p:nvPr>
            <p:ph type="title"/>
          </p:nvPr>
        </p:nvSpPr>
        <p:spPr/>
        <p:txBody>
          <a:bodyPr/>
          <a:lstStyle/>
          <a:p>
            <a:r>
              <a:rPr lang="en-US" altLang="en-US"/>
              <a:t>Setting up the Data (cont.)</a:t>
            </a:r>
          </a:p>
        </p:txBody>
      </p:sp>
      <p:sp>
        <p:nvSpPr>
          <p:cNvPr id="260102" name="Rectangle 3"/>
          <p:cNvSpPr>
            <a:spLocks noGrp="1" noChangeArrowheads="1"/>
          </p:cNvSpPr>
          <p:nvPr>
            <p:ph type="body" idx="1"/>
          </p:nvPr>
        </p:nvSpPr>
        <p:spPr/>
        <p:txBody>
          <a:bodyPr/>
          <a:lstStyle/>
          <a:p>
            <a:pPr>
              <a:lnSpc>
                <a:spcPct val="90000"/>
              </a:lnSpc>
            </a:pPr>
            <a:r>
              <a:rPr lang="en-US" altLang="en-US" dirty="0">
                <a:cs typeface="Times New Roman" pitchFamily="18" charset="0"/>
              </a:rPr>
              <a:t>The </a:t>
            </a:r>
            <a:r>
              <a:rPr lang="en-US" altLang="en-US" dirty="0" err="1">
                <a:latin typeface="Courier New" pitchFamily="49" charset="0"/>
                <a:cs typeface="Times New Roman" pitchFamily="18" charset="0"/>
              </a:rPr>
              <a:t>make.univ</a:t>
            </a:r>
            <a:r>
              <a:rPr lang="en-US" altLang="en-US" dirty="0">
                <a:cs typeface="Times New Roman" pitchFamily="18" charset="0"/>
              </a:rPr>
              <a:t>  function facilitates this transformation (code to make data in notes)</a:t>
            </a:r>
          </a:p>
        </p:txBody>
      </p:sp>
      <p:sp>
        <p:nvSpPr>
          <p:cNvPr id="260103" name="Text Box 4"/>
          <p:cNvSpPr txBox="1">
            <a:spLocks noChangeArrowheads="1"/>
          </p:cNvSpPr>
          <p:nvPr/>
        </p:nvSpPr>
        <p:spPr bwMode="auto">
          <a:xfrm>
            <a:off x="3194050" y="2114551"/>
            <a:ext cx="548005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GROWSAT.DAT[1:2,]</a:t>
            </a:r>
          </a:p>
          <a:p>
            <a:pPr>
              <a:spcBef>
                <a:spcPct val="0"/>
              </a:spcBef>
              <a:buFontTx/>
              <a:buNone/>
            </a:pPr>
            <a:r>
              <a:rPr lang="en-US" altLang="en-US" sz="1800">
                <a:latin typeface="Courier New" pitchFamily="49" charset="0"/>
              </a:rPr>
              <a:t>  SUBNUM AGE  JOBSAT1 JOBSAT2 JOBSAT3</a:t>
            </a:r>
          </a:p>
          <a:p>
            <a:pPr>
              <a:spcBef>
                <a:spcPct val="0"/>
              </a:spcBef>
              <a:buFontTx/>
              <a:buNone/>
            </a:pPr>
            <a:r>
              <a:rPr lang="en-US" altLang="en-US" sz="1800">
                <a:latin typeface="Courier New" pitchFamily="49" charset="0"/>
              </a:rPr>
              <a:t>3      1  20 1.666667       1       3</a:t>
            </a:r>
          </a:p>
          <a:p>
            <a:pPr>
              <a:spcBef>
                <a:spcPct val="0"/>
              </a:spcBef>
              <a:buFontTx/>
              <a:buNone/>
            </a:pPr>
            <a:r>
              <a:rPr lang="en-US" altLang="en-US" sz="1800">
                <a:latin typeface="Courier New" pitchFamily="49" charset="0"/>
              </a:rPr>
              <a:t>6      2  24 3.666667       4       4</a:t>
            </a:r>
          </a:p>
        </p:txBody>
      </p:sp>
      <p:sp>
        <p:nvSpPr>
          <p:cNvPr id="260104" name="Rectangle 5"/>
          <p:cNvSpPr>
            <a:spLocks noChangeArrowheads="1"/>
          </p:cNvSpPr>
          <p:nvPr/>
        </p:nvSpPr>
        <p:spPr bwMode="auto">
          <a:xfrm>
            <a:off x="2133601" y="3552826"/>
            <a:ext cx="8029575" cy="25765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Times New Roman" pitchFamily="18" charset="0"/>
              </a:rPr>
              <a:t>&gt; GROWSAT.UNIV&lt;-</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(GROWSAT.DAT, GROWSAT.DAT[,3:5])</a:t>
            </a:r>
          </a:p>
          <a:p>
            <a:pPr>
              <a:spcBef>
                <a:spcPct val="0"/>
              </a:spcBef>
              <a:buFontTx/>
              <a:buNone/>
            </a:pPr>
            <a:r>
              <a:rPr lang="en-US" altLang="en-US" sz="1800" dirty="0">
                <a:latin typeface="Courier New" pitchFamily="49" charset="0"/>
                <a:cs typeface="Times New Roman" pitchFamily="18" charset="0"/>
              </a:rPr>
              <a:t>&gt; GROWSAT.UNIV[1:6,]</a:t>
            </a:r>
          </a:p>
          <a:p>
            <a:pPr>
              <a:spcBef>
                <a:spcPct val="0"/>
              </a:spcBef>
              <a:buFontTx/>
              <a:buNone/>
            </a:pPr>
            <a:r>
              <a:rPr lang="en-US" altLang="en-US" sz="1800" dirty="0">
                <a:latin typeface="Courier New" pitchFamily="49" charset="0"/>
                <a:cs typeface="Times New Roman" pitchFamily="18" charset="0"/>
              </a:rPr>
              <a:t>    SUBNUM AGE  JOBSAT1 JOBSAT2 JOBSAT3 TIME   MULTDV</a:t>
            </a:r>
          </a:p>
          <a:p>
            <a:pPr>
              <a:spcBef>
                <a:spcPct val="0"/>
              </a:spcBef>
              <a:buFontTx/>
              <a:buNone/>
            </a:pPr>
            <a:r>
              <a:rPr lang="en-US" altLang="en-US" sz="1800" dirty="0">
                <a:latin typeface="Courier New" pitchFamily="49" charset="0"/>
                <a:cs typeface="Times New Roman" pitchFamily="18" charset="0"/>
              </a:rPr>
              <a:t>X3       1  20 1.666667       1       3    0 1.666667</a:t>
            </a:r>
          </a:p>
          <a:p>
            <a:pPr>
              <a:spcBef>
                <a:spcPct val="0"/>
              </a:spcBef>
              <a:buFontTx/>
              <a:buNone/>
            </a:pPr>
            <a:r>
              <a:rPr lang="en-US" altLang="en-US" sz="1800" dirty="0">
                <a:latin typeface="Courier New" pitchFamily="49" charset="0"/>
                <a:cs typeface="Times New Roman" pitchFamily="18" charset="0"/>
              </a:rPr>
              <a:t>X31      1  20 1.666667       1       3    1 1.000000</a:t>
            </a:r>
          </a:p>
          <a:p>
            <a:pPr>
              <a:spcBef>
                <a:spcPct val="0"/>
              </a:spcBef>
              <a:buFontTx/>
              <a:buNone/>
            </a:pPr>
            <a:r>
              <a:rPr lang="en-US" altLang="en-US" sz="1800" dirty="0">
                <a:latin typeface="Courier New" pitchFamily="49" charset="0"/>
                <a:cs typeface="Times New Roman" pitchFamily="18" charset="0"/>
              </a:rPr>
              <a:t>X32      1  20 1.666667       1       3    2 3.000000</a:t>
            </a:r>
          </a:p>
          <a:p>
            <a:pPr>
              <a:spcBef>
                <a:spcPct val="0"/>
              </a:spcBef>
              <a:buFontTx/>
              <a:buNone/>
            </a:pPr>
            <a:r>
              <a:rPr lang="en-US" altLang="en-US" sz="1800" dirty="0">
                <a:latin typeface="Courier New" pitchFamily="49" charset="0"/>
                <a:cs typeface="Times New Roman" pitchFamily="18" charset="0"/>
              </a:rPr>
              <a:t>X6       2  24 3.666667       4       4    0 3.666667</a:t>
            </a:r>
          </a:p>
          <a:p>
            <a:pPr>
              <a:spcBef>
                <a:spcPct val="0"/>
              </a:spcBef>
              <a:buFontTx/>
              <a:buNone/>
            </a:pPr>
            <a:r>
              <a:rPr lang="en-US" altLang="en-US" sz="1800" dirty="0">
                <a:latin typeface="Courier New" pitchFamily="49" charset="0"/>
                <a:cs typeface="Times New Roman" pitchFamily="18" charset="0"/>
              </a:rPr>
              <a:t>X63      2  24 3.666667       4       4    1 4.000000</a:t>
            </a:r>
          </a:p>
          <a:p>
            <a:pPr>
              <a:spcBef>
                <a:spcPct val="0"/>
              </a:spcBef>
              <a:buFontTx/>
              <a:buNone/>
            </a:pPr>
            <a:r>
              <a:rPr lang="en-US" altLang="en-US" sz="1800" dirty="0">
                <a:latin typeface="Courier New" pitchFamily="49" charset="0"/>
                <a:cs typeface="Times New Roman" pitchFamily="18" charset="0"/>
              </a:rPr>
              <a:t>X64      2  24 3.666667       4       4    2 4.000000</a:t>
            </a:r>
          </a:p>
        </p:txBody>
      </p:sp>
    </p:spTree>
    <p:extLst>
      <p:ext uri="{BB962C8B-B14F-4D97-AF65-F5344CB8AC3E}">
        <p14:creationId xmlns:p14="http://schemas.microsoft.com/office/powerpoint/2010/main" val="33105550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6112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475E170-7D13-4CCC-9A02-A6236ABCAC3B}" type="slidenum">
              <a:rPr lang="en-US" altLang="en-US" sz="1000"/>
              <a:pPr>
                <a:spcBef>
                  <a:spcPct val="0"/>
                </a:spcBef>
                <a:buFontTx/>
                <a:buNone/>
              </a:pPr>
              <a:t>213</a:t>
            </a:fld>
            <a:endParaRPr lang="en-US" altLang="en-US" sz="1000"/>
          </a:p>
        </p:txBody>
      </p:sp>
      <p:sp>
        <p:nvSpPr>
          <p:cNvPr id="261125" name="Rectangle 2"/>
          <p:cNvSpPr>
            <a:spLocks noGrp="1" noChangeArrowheads="1"/>
          </p:cNvSpPr>
          <p:nvPr>
            <p:ph type="title"/>
          </p:nvPr>
        </p:nvSpPr>
        <p:spPr/>
        <p:txBody>
          <a:bodyPr/>
          <a:lstStyle/>
          <a:p>
            <a:r>
              <a:rPr lang="en-US" altLang="en-US"/>
              <a:t>Growth Modeling Setup</a:t>
            </a:r>
          </a:p>
        </p:txBody>
      </p:sp>
      <p:sp>
        <p:nvSpPr>
          <p:cNvPr id="261126" name="Rectangle 3"/>
          <p:cNvSpPr>
            <a:spLocks noGrp="1" noChangeArrowheads="1"/>
          </p:cNvSpPr>
          <p:nvPr>
            <p:ph type="body" idx="1"/>
          </p:nvPr>
        </p:nvSpPr>
        <p:spPr/>
        <p:txBody>
          <a:bodyPr/>
          <a:lstStyle/>
          <a:p>
            <a:r>
              <a:rPr lang="en-US" altLang="en-US" dirty="0"/>
              <a:t>Exercise 2:  Growth Modeling Data Setup.  Transform data from “flat” to “stacked” format.</a:t>
            </a:r>
          </a:p>
          <a:p>
            <a:pPr lvl="1"/>
            <a:r>
              <a:rPr lang="en-US" altLang="en-US" dirty="0"/>
              <a:t>Work through the chen2005 example</a:t>
            </a:r>
          </a:p>
        </p:txBody>
      </p:sp>
      <p:sp>
        <p:nvSpPr>
          <p:cNvPr id="7" name="Rectangle 5"/>
          <p:cNvSpPr>
            <a:spLocks noChangeArrowheads="1"/>
          </p:cNvSpPr>
          <p:nvPr/>
        </p:nvSpPr>
        <p:spPr bwMode="auto">
          <a:xfrm>
            <a:off x="2330245" y="2805572"/>
            <a:ext cx="7600335" cy="3139321"/>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Times New Roman" pitchFamily="18" charset="0"/>
              </a:rPr>
              <a:t>#Using reshape as an alternative to </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a:t>
            </a:r>
          </a:p>
          <a:p>
            <a:pPr>
              <a:spcBef>
                <a:spcPct val="0"/>
              </a:spcBef>
              <a:buFontTx/>
              <a:buNone/>
            </a:pPr>
            <a:r>
              <a:rPr lang="en-US" altLang="en-US" sz="1800" dirty="0">
                <a:latin typeface="Courier New" pitchFamily="49" charset="0"/>
                <a:cs typeface="Times New Roman" pitchFamily="18" charset="0"/>
              </a:rPr>
              <a:t>#"time" starts at 1 with reshape: IMPORTANT to reorder</a:t>
            </a: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c.univ</a:t>
            </a:r>
            <a:r>
              <a:rPr lang="en-US" altLang="en-US" sz="1800" dirty="0">
                <a:latin typeface="Courier New" pitchFamily="49" charset="0"/>
                <a:cs typeface="Times New Roman" pitchFamily="18" charset="0"/>
              </a:rPr>
              <a:t>&lt;-reshape(chen2005,idvar="ID",</a:t>
            </a:r>
          </a:p>
          <a:p>
            <a:pPr>
              <a:spcBef>
                <a:spcPct val="0"/>
              </a:spcBef>
              <a:buFontTx/>
              <a:buNone/>
            </a:pPr>
            <a:r>
              <a:rPr lang="en-US" altLang="en-US" sz="1800" dirty="0">
                <a:latin typeface="Courier New" pitchFamily="49" charset="0"/>
                <a:cs typeface="Times New Roman" pitchFamily="18" charset="0"/>
              </a:rPr>
              <a:t>   varying=list(5:7),</a:t>
            </a:r>
            <a:r>
              <a:rPr lang="en-US" altLang="en-US" sz="1800" dirty="0" err="1">
                <a:latin typeface="Courier New" pitchFamily="49" charset="0"/>
                <a:cs typeface="Times New Roman" pitchFamily="18" charset="0"/>
              </a:rPr>
              <a:t>v.names</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perf</a:t>
            </a:r>
            <a:r>
              <a:rPr lang="en-US" altLang="en-US" sz="1800" dirty="0">
                <a:latin typeface="Courier New" pitchFamily="49" charset="0"/>
                <a:cs typeface="Times New Roman" pitchFamily="18" charset="0"/>
              </a:rPr>
              <a:t>",direction="long")</a:t>
            </a: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c.univ</a:t>
            </a:r>
            <a:r>
              <a:rPr lang="en-US" altLang="en-US" sz="1800" dirty="0">
                <a:latin typeface="Courier New" pitchFamily="49" charset="0"/>
                <a:cs typeface="Times New Roman" pitchFamily="18" charset="0"/>
              </a:rPr>
              <a:t>&lt;-</a:t>
            </a:r>
            <a:r>
              <a:rPr lang="en-US" altLang="en-US" sz="1800" dirty="0" err="1">
                <a:latin typeface="Courier New" pitchFamily="49" charset="0"/>
                <a:cs typeface="Times New Roman" pitchFamily="18" charset="0"/>
              </a:rPr>
              <a:t>c.univ</a:t>
            </a:r>
            <a:r>
              <a:rPr lang="en-US" altLang="en-US" sz="1800" dirty="0">
                <a:latin typeface="Courier New" pitchFamily="49" charset="0"/>
                <a:cs typeface="Times New Roman" pitchFamily="18" charset="0"/>
              </a:rPr>
              <a:t>[order(</a:t>
            </a:r>
            <a:r>
              <a:rPr lang="en-US" altLang="en-US" sz="1800" dirty="0" err="1">
                <a:latin typeface="Courier New" pitchFamily="49" charset="0"/>
                <a:cs typeface="Times New Roman" pitchFamily="18" charset="0"/>
              </a:rPr>
              <a:t>c.univ$ID,c.univ$time</a:t>
            </a:r>
            <a:r>
              <a:rPr lang="en-US" altLang="en-US" sz="1800" dirty="0">
                <a:latin typeface="Courier New" pitchFamily="49" charset="0"/>
                <a:cs typeface="Times New Roman" pitchFamily="18" charset="0"/>
              </a:rPr>
              <a:t>),]</a:t>
            </a: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c.univ</a:t>
            </a:r>
            <a:r>
              <a:rPr lang="en-US" altLang="en-US" sz="1800" dirty="0">
                <a:latin typeface="Courier New" pitchFamily="49" charset="0"/>
                <a:cs typeface="Times New Roman" pitchFamily="18" charset="0"/>
              </a:rPr>
              <a:t>[1:6,]</a:t>
            </a:r>
          </a:p>
          <a:p>
            <a:pPr>
              <a:spcBef>
                <a:spcPct val="0"/>
              </a:spcBef>
              <a:buFontTx/>
              <a:buNone/>
            </a:pPr>
            <a:r>
              <a:rPr lang="en-US" altLang="en-US" sz="1800" dirty="0">
                <a:latin typeface="Courier New" pitchFamily="49" charset="0"/>
                <a:cs typeface="Times New Roman" pitchFamily="18" charset="0"/>
              </a:rPr>
              <a:t>    ID TMPRF TMEXP NCEMP time </a:t>
            </a:r>
            <a:r>
              <a:rPr lang="en-US" altLang="en-US" sz="1800" dirty="0" err="1">
                <a:latin typeface="Courier New" pitchFamily="49" charset="0"/>
                <a:cs typeface="Times New Roman" pitchFamily="18" charset="0"/>
              </a:rPr>
              <a:t>perf</a:t>
            </a: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1.1  1  3.45  3.96  4.00    1 2.72</a:t>
            </a:r>
          </a:p>
          <a:p>
            <a:pPr>
              <a:spcBef>
                <a:spcPct val="0"/>
              </a:spcBef>
              <a:buFontTx/>
              <a:buNone/>
            </a:pPr>
            <a:r>
              <a:rPr lang="en-US" altLang="en-US" sz="1800" dirty="0">
                <a:latin typeface="Courier New" pitchFamily="49" charset="0"/>
                <a:cs typeface="Times New Roman" pitchFamily="18" charset="0"/>
              </a:rPr>
              <a:t>1.2  1  3.45  3.96  4.00    2 3.18</a:t>
            </a:r>
          </a:p>
          <a:p>
            <a:pPr>
              <a:spcBef>
                <a:spcPct val="0"/>
              </a:spcBef>
              <a:buFontTx/>
              <a:buNone/>
            </a:pPr>
            <a:r>
              <a:rPr lang="en-US" altLang="en-US" sz="1800" dirty="0">
                <a:latin typeface="Courier New" pitchFamily="49" charset="0"/>
                <a:cs typeface="Times New Roman" pitchFamily="18" charset="0"/>
              </a:rPr>
              <a:t>1.3  1  3.45  3.96  4.00    3 2.97</a:t>
            </a:r>
          </a:p>
          <a:p>
            <a:pPr>
              <a:spcBef>
                <a:spcPct val="0"/>
              </a:spcBef>
              <a:buFontTx/>
              <a:buNone/>
            </a:pPr>
            <a:r>
              <a:rPr lang="en-US" altLang="en-US" sz="1800" dirty="0">
                <a:latin typeface="Courier New" pitchFamily="49" charset="0"/>
                <a:cs typeface="Times New Roman" pitchFamily="18" charset="0"/>
              </a:rPr>
              <a:t>2.1  2  3.45  3.60  4.58    1 3.60</a:t>
            </a:r>
          </a:p>
        </p:txBody>
      </p:sp>
    </p:spTree>
    <p:extLst>
      <p:ext uri="{BB962C8B-B14F-4D97-AF65-F5344CB8AC3E}">
        <p14:creationId xmlns:p14="http://schemas.microsoft.com/office/powerpoint/2010/main" val="12782458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9" name="Rectangle 2"/>
          <p:cNvSpPr>
            <a:spLocks noGrp="1" noChangeArrowheads="1"/>
          </p:cNvSpPr>
          <p:nvPr>
            <p:ph type="title"/>
          </p:nvPr>
        </p:nvSpPr>
        <p:spPr/>
        <p:txBody>
          <a:bodyPr/>
          <a:lstStyle/>
          <a:p>
            <a:r>
              <a:rPr lang="en-US" altLang="en-US"/>
              <a:t>Modeling Steps</a:t>
            </a:r>
          </a:p>
        </p:txBody>
      </p:sp>
      <p:sp>
        <p:nvSpPr>
          <p:cNvPr id="262150" name="Rectangle 3"/>
          <p:cNvSpPr>
            <a:spLocks noGrp="1" noChangeArrowheads="1"/>
          </p:cNvSpPr>
          <p:nvPr>
            <p:ph idx="1"/>
          </p:nvPr>
        </p:nvSpPr>
        <p:spPr/>
        <p:txBody>
          <a:bodyPr/>
          <a:lstStyle/>
          <a:p>
            <a:pPr>
              <a:lnSpc>
                <a:spcPct val="90000"/>
              </a:lnSpc>
            </a:pPr>
            <a:r>
              <a:rPr lang="en-US" altLang="en-US">
                <a:cs typeface="Times New Roman" pitchFamily="18" charset="0"/>
              </a:rPr>
              <a:t>Notes on optimization in lme function</a:t>
            </a:r>
          </a:p>
          <a:p>
            <a:pPr>
              <a:lnSpc>
                <a:spcPct val="90000"/>
              </a:lnSpc>
            </a:pPr>
            <a:r>
              <a:rPr lang="en-US" altLang="en-US">
                <a:cs typeface="Times New Roman" pitchFamily="18" charset="0"/>
              </a:rPr>
              <a:t>Build Level-1 Model (Bliese &amp; Ployhart, 2002)</a:t>
            </a:r>
          </a:p>
          <a:p>
            <a:pPr lvl="1">
              <a:lnSpc>
                <a:spcPct val="90000"/>
              </a:lnSpc>
            </a:pPr>
            <a:r>
              <a:rPr lang="en-US" altLang="en-US">
                <a:cs typeface="Times New Roman" pitchFamily="18" charset="0"/>
              </a:rPr>
              <a:t>Step 1:  Estimate the ICC</a:t>
            </a:r>
          </a:p>
          <a:p>
            <a:pPr lvl="1">
              <a:lnSpc>
                <a:spcPct val="90000"/>
              </a:lnSpc>
            </a:pPr>
            <a:r>
              <a:rPr lang="en-US" altLang="en-US">
                <a:cs typeface="Times New Roman" pitchFamily="18" charset="0"/>
              </a:rPr>
              <a:t>Step 2:  Identify the Fixed Functions for Time</a:t>
            </a:r>
          </a:p>
          <a:p>
            <a:pPr lvl="2">
              <a:lnSpc>
                <a:spcPct val="90000"/>
              </a:lnSpc>
            </a:pPr>
            <a:r>
              <a:rPr lang="en-US" altLang="en-US">
                <a:cs typeface="Times New Roman" pitchFamily="18" charset="0"/>
              </a:rPr>
              <a:t>Linear, </a:t>
            </a:r>
          </a:p>
          <a:p>
            <a:pPr lvl="2">
              <a:lnSpc>
                <a:spcPct val="90000"/>
              </a:lnSpc>
            </a:pPr>
            <a:r>
              <a:rPr lang="en-US" altLang="en-US">
                <a:cs typeface="Times New Roman" pitchFamily="18" charset="0"/>
              </a:rPr>
              <a:t>Quadratic, etc. </a:t>
            </a:r>
          </a:p>
          <a:p>
            <a:pPr lvl="1">
              <a:lnSpc>
                <a:spcPct val="90000"/>
              </a:lnSpc>
            </a:pPr>
            <a:r>
              <a:rPr lang="en-US" altLang="en-US">
                <a:cs typeface="Times New Roman" pitchFamily="18" charset="0"/>
              </a:rPr>
              <a:t>Step 3: Examine Variability in Growth Parameters</a:t>
            </a:r>
          </a:p>
          <a:p>
            <a:pPr lvl="1">
              <a:lnSpc>
                <a:spcPct val="90000"/>
              </a:lnSpc>
            </a:pPr>
            <a:r>
              <a:rPr lang="en-US" altLang="en-US">
                <a:cs typeface="Times New Roman" pitchFamily="18" charset="0"/>
              </a:rPr>
              <a:t>Step 4:  Determine the Error Structure</a:t>
            </a:r>
          </a:p>
          <a:p>
            <a:pPr lvl="2">
              <a:lnSpc>
                <a:spcPct val="90000"/>
              </a:lnSpc>
            </a:pPr>
            <a:r>
              <a:rPr lang="en-US" altLang="en-US">
                <a:cs typeface="Times New Roman" pitchFamily="18" charset="0"/>
              </a:rPr>
              <a:t>Are Errors (residuals) Correlated?</a:t>
            </a:r>
          </a:p>
          <a:p>
            <a:pPr lvl="2">
              <a:lnSpc>
                <a:spcPct val="90000"/>
              </a:lnSpc>
            </a:pPr>
            <a:r>
              <a:rPr lang="en-US" altLang="en-US">
                <a:cs typeface="Times New Roman" pitchFamily="18" charset="0"/>
              </a:rPr>
              <a:t>Are Errors Heterogeneous?</a:t>
            </a:r>
          </a:p>
          <a:p>
            <a:pPr>
              <a:lnSpc>
                <a:spcPct val="90000"/>
              </a:lnSpc>
            </a:pPr>
            <a:r>
              <a:rPr lang="en-US" altLang="en-US">
                <a:cs typeface="Times New Roman" pitchFamily="18" charset="0"/>
              </a:rPr>
              <a:t>Build Level-2 Model (steps 5 and 6)</a:t>
            </a:r>
          </a:p>
          <a:p>
            <a:pPr lvl="1">
              <a:lnSpc>
                <a:spcPct val="90000"/>
              </a:lnSpc>
            </a:pPr>
            <a:r>
              <a:rPr lang="en-US" altLang="en-US">
                <a:cs typeface="Times New Roman" pitchFamily="18" charset="0"/>
              </a:rPr>
              <a:t>Add individual difference predictors (Level-2)</a:t>
            </a:r>
          </a:p>
          <a:p>
            <a:pPr lvl="2">
              <a:lnSpc>
                <a:spcPct val="90000"/>
              </a:lnSpc>
            </a:pPr>
            <a:endParaRPr lang="en-US" altLang="en-US">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Bliese Slides</a:t>
            </a:r>
          </a:p>
        </p:txBody>
      </p:sp>
      <p:sp>
        <p:nvSpPr>
          <p:cNvPr id="2621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1679A4-702E-4B40-BAED-04A66DCA2A38}" type="slidenum">
              <a:rPr lang="en-US" altLang="en-US" sz="1000"/>
              <a:pPr>
                <a:spcBef>
                  <a:spcPct val="0"/>
                </a:spcBef>
                <a:buFontTx/>
                <a:buNone/>
              </a:pPr>
              <a:t>214</a:t>
            </a:fld>
            <a:endParaRPr lang="en-US" altLang="en-US" sz="1000"/>
          </a:p>
        </p:txBody>
      </p:sp>
    </p:spTree>
    <p:extLst>
      <p:ext uri="{BB962C8B-B14F-4D97-AF65-F5344CB8AC3E}">
        <p14:creationId xmlns:p14="http://schemas.microsoft.com/office/powerpoint/2010/main" val="23446659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Rectangle 2"/>
          <p:cNvSpPr>
            <a:spLocks noGrp="1" noChangeArrowheads="1"/>
          </p:cNvSpPr>
          <p:nvPr>
            <p:ph type="title"/>
          </p:nvPr>
        </p:nvSpPr>
        <p:spPr/>
        <p:txBody>
          <a:bodyPr/>
          <a:lstStyle/>
          <a:p>
            <a:r>
              <a:rPr lang="en-US" altLang="en-US"/>
              <a:t>Optimization</a:t>
            </a:r>
          </a:p>
        </p:txBody>
      </p:sp>
      <p:sp>
        <p:nvSpPr>
          <p:cNvPr id="263174" name="Rectangle 3"/>
          <p:cNvSpPr>
            <a:spLocks noGrp="1" noChangeArrowheads="1"/>
          </p:cNvSpPr>
          <p:nvPr>
            <p:ph idx="1"/>
          </p:nvPr>
        </p:nvSpPr>
        <p:spPr/>
        <p:txBody>
          <a:bodyPr/>
          <a:lstStyle/>
          <a:p>
            <a:pPr>
              <a:lnSpc>
                <a:spcPct val="90000"/>
              </a:lnSpc>
            </a:pPr>
            <a:r>
              <a:rPr lang="en-US" altLang="en-US" dirty="0">
                <a:cs typeface="Times New Roman" pitchFamily="18" charset="0"/>
              </a:rPr>
              <a:t>The </a:t>
            </a:r>
            <a:r>
              <a:rPr lang="en-US" altLang="en-US" dirty="0" err="1">
                <a:cs typeface="Times New Roman" pitchFamily="18" charset="0"/>
              </a:rPr>
              <a:t>lme</a:t>
            </a:r>
            <a:r>
              <a:rPr lang="en-US" altLang="en-US" dirty="0">
                <a:cs typeface="Times New Roman" pitchFamily="18" charset="0"/>
              </a:rPr>
              <a:t> function uses two different routines in the stats package for optimization</a:t>
            </a:r>
          </a:p>
          <a:p>
            <a:pPr lvl="1">
              <a:lnSpc>
                <a:spcPct val="90000"/>
              </a:lnSpc>
            </a:pPr>
            <a:r>
              <a:rPr lang="en-US" altLang="en-US" dirty="0">
                <a:cs typeface="Times New Roman" pitchFamily="18" charset="0"/>
              </a:rPr>
              <a:t>The function </a:t>
            </a:r>
            <a:r>
              <a:rPr lang="en-US" altLang="en-US" dirty="0" err="1">
                <a:latin typeface="Courier New" panose="02070309020205020404" pitchFamily="49" charset="0"/>
                <a:cs typeface="Courier New" panose="02070309020205020404" pitchFamily="49" charset="0"/>
              </a:rPr>
              <a:t>optim</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dirty="0">
                <a:cs typeface="Times New Roman" pitchFamily="18" charset="0"/>
              </a:rPr>
              <a:t>The function </a:t>
            </a:r>
            <a:r>
              <a:rPr lang="en-US" altLang="en-US" dirty="0" err="1">
                <a:latin typeface="Courier New" panose="02070309020205020404" pitchFamily="49" charset="0"/>
                <a:cs typeface="Courier New" panose="02070309020205020404" pitchFamily="49" charset="0"/>
              </a:rPr>
              <a:t>nlmimb</a:t>
            </a:r>
            <a:endParaRPr lang="en-US" altLang="en-US" dirty="0">
              <a:latin typeface="Courier New" panose="02070309020205020404" pitchFamily="49" charset="0"/>
              <a:cs typeface="Courier New" panose="02070309020205020404" pitchFamily="49" charset="0"/>
            </a:endParaRPr>
          </a:p>
          <a:p>
            <a:pPr>
              <a:lnSpc>
                <a:spcPct val="90000"/>
              </a:lnSpc>
            </a:pPr>
            <a:endParaRPr lang="en-US" altLang="en-US" dirty="0">
              <a:cs typeface="Times New Roman" pitchFamily="18" charset="0"/>
            </a:endParaRPr>
          </a:p>
          <a:p>
            <a:pPr>
              <a:lnSpc>
                <a:spcPct val="90000"/>
              </a:lnSpc>
            </a:pPr>
            <a:r>
              <a:rPr lang="en-US" altLang="en-US" dirty="0">
                <a:cs typeface="Times New Roman" pitchFamily="18" charset="0"/>
              </a:rPr>
              <a:t>The default after versions 2.2 of R has been </a:t>
            </a:r>
            <a:r>
              <a:rPr lang="en-US" altLang="en-US" dirty="0" err="1">
                <a:latin typeface="Courier New" panose="02070309020205020404" pitchFamily="49" charset="0"/>
                <a:cs typeface="Courier New" panose="02070309020205020404" pitchFamily="49" charset="0"/>
              </a:rPr>
              <a:t>nlmimb</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dirty="0">
                <a:cs typeface="Times New Roman" pitchFamily="18" charset="0"/>
              </a:rPr>
              <a:t>More prone to convergence problems than </a:t>
            </a:r>
            <a:r>
              <a:rPr lang="en-US" altLang="en-US" dirty="0" err="1">
                <a:latin typeface="Courier New" panose="02070309020205020404" pitchFamily="49" charset="0"/>
                <a:cs typeface="Courier New" panose="02070309020205020404" pitchFamily="49" charset="0"/>
              </a:rPr>
              <a:t>optim</a:t>
            </a:r>
            <a:endParaRPr lang="en-US" altLang="en-US" dirty="0">
              <a:latin typeface="Courier New" panose="02070309020205020404" pitchFamily="49" charset="0"/>
              <a:cs typeface="Courier New" panose="02070309020205020404" pitchFamily="49" charset="0"/>
            </a:endParaRPr>
          </a:p>
          <a:p>
            <a:pPr>
              <a:lnSpc>
                <a:spcPct val="90000"/>
              </a:lnSpc>
            </a:pPr>
            <a:endParaRPr lang="en-US" altLang="en-US" dirty="0">
              <a:cs typeface="Times New Roman" pitchFamily="18" charset="0"/>
            </a:endParaRPr>
          </a:p>
          <a:p>
            <a:pPr>
              <a:lnSpc>
                <a:spcPct val="90000"/>
              </a:lnSpc>
            </a:pPr>
            <a:r>
              <a:rPr lang="en-US" altLang="en-US" dirty="0">
                <a:cs typeface="Times New Roman" pitchFamily="18" charset="0"/>
              </a:rPr>
              <a:t>If models fail to converge, try using </a:t>
            </a:r>
            <a:r>
              <a:rPr lang="en-US" altLang="en-US" dirty="0" err="1">
                <a:latin typeface="Courier New" panose="02070309020205020404" pitchFamily="49" charset="0"/>
                <a:cs typeface="Courier New" panose="02070309020205020404" pitchFamily="49" charset="0"/>
              </a:rPr>
              <a:t>optim</a:t>
            </a: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2631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E28B38B-1659-4AB4-9293-E04CC7A00F08}" type="slidenum">
              <a:rPr lang="en-US" altLang="en-US" sz="1000"/>
              <a:pPr>
                <a:spcBef>
                  <a:spcPct val="0"/>
                </a:spcBef>
                <a:buFontTx/>
                <a:buNone/>
              </a:pPr>
              <a:t>215</a:t>
            </a:fld>
            <a:endParaRPr lang="en-US" altLang="en-US" sz="1000"/>
          </a:p>
        </p:txBody>
      </p:sp>
      <p:sp>
        <p:nvSpPr>
          <p:cNvPr id="263175" name="Text Box 4"/>
          <p:cNvSpPr txBox="1">
            <a:spLocks noChangeArrowheads="1"/>
          </p:cNvSpPr>
          <p:nvPr/>
        </p:nvSpPr>
        <p:spPr bwMode="auto">
          <a:xfrm>
            <a:off x="1411846" y="4990881"/>
            <a:ext cx="9368307"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Final.Model</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(WBEING~LEAD+G.HRS+LEAD*G.HRS, random=~LEAD|GRP,</a:t>
            </a:r>
          </a:p>
          <a:p>
            <a:pPr>
              <a:spcBef>
                <a:spcPct val="0"/>
              </a:spcBef>
              <a:buFontTx/>
              <a:buNone/>
            </a:pPr>
            <a:r>
              <a:rPr lang="en-US" altLang="en-US" sz="1800" dirty="0">
                <a:latin typeface="Courier New" pitchFamily="49" charset="0"/>
              </a:rPr>
              <a:t>  data=tbh1996, </a:t>
            </a:r>
            <a:r>
              <a:rPr lang="en-US" altLang="en-US" sz="1800" b="1" dirty="0">
                <a:latin typeface="Courier New" pitchFamily="49" charset="0"/>
              </a:rPr>
              <a:t>control=list(opt="</a:t>
            </a:r>
            <a:r>
              <a:rPr lang="en-US" altLang="en-US" sz="1800" b="1" dirty="0" err="1">
                <a:latin typeface="Courier New" pitchFamily="49" charset="0"/>
              </a:rPr>
              <a:t>optim</a:t>
            </a:r>
            <a:r>
              <a:rPr lang="en-US" altLang="en-US" sz="1800" b="1" dirty="0">
                <a:latin typeface="Courier New" pitchFamily="49" charset="0"/>
              </a:rPr>
              <a:t>")</a:t>
            </a:r>
            <a:r>
              <a:rPr lang="en-US" altLang="en-US" sz="1800" dirty="0">
                <a:latin typeface="Courier New" pitchFamily="49" charset="0"/>
              </a:rPr>
              <a:t>)</a:t>
            </a:r>
          </a:p>
        </p:txBody>
      </p:sp>
    </p:spTree>
    <p:extLst>
      <p:ext uri="{BB962C8B-B14F-4D97-AF65-F5344CB8AC3E}">
        <p14:creationId xmlns:p14="http://schemas.microsoft.com/office/powerpoint/2010/main" val="10662493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641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7CEB8DF-F69A-4162-A37B-C087D902C1E2}" type="slidenum">
              <a:rPr lang="en-US" altLang="en-US" sz="1000"/>
              <a:pPr>
                <a:spcBef>
                  <a:spcPct val="0"/>
                </a:spcBef>
                <a:buFontTx/>
                <a:buNone/>
              </a:pPr>
              <a:t>216</a:t>
            </a:fld>
            <a:endParaRPr lang="en-US" altLang="en-US" sz="1000"/>
          </a:p>
        </p:txBody>
      </p:sp>
      <p:sp>
        <p:nvSpPr>
          <p:cNvPr id="264197" name="Rectangle 2"/>
          <p:cNvSpPr>
            <a:spLocks noGrp="1" noChangeArrowheads="1"/>
          </p:cNvSpPr>
          <p:nvPr>
            <p:ph type="title"/>
          </p:nvPr>
        </p:nvSpPr>
        <p:spPr/>
        <p:txBody>
          <a:bodyPr/>
          <a:lstStyle/>
          <a:p>
            <a:r>
              <a:rPr lang="en-US" altLang="en-US"/>
              <a:t>Step 1 in Modeling</a:t>
            </a:r>
          </a:p>
        </p:txBody>
      </p:sp>
      <p:sp>
        <p:nvSpPr>
          <p:cNvPr id="264198" name="Rectangle 3"/>
          <p:cNvSpPr>
            <a:spLocks noGrp="1" noChangeArrowheads="1"/>
          </p:cNvSpPr>
          <p:nvPr>
            <p:ph type="body" idx="1"/>
          </p:nvPr>
        </p:nvSpPr>
        <p:spPr/>
        <p:txBody>
          <a:bodyPr/>
          <a:lstStyle/>
          <a:p>
            <a:pPr>
              <a:lnSpc>
                <a:spcPct val="90000"/>
              </a:lnSpc>
            </a:pPr>
            <a:r>
              <a:rPr lang="en-US" altLang="en-US">
                <a:cs typeface="Times New Roman" pitchFamily="18" charset="0"/>
              </a:rPr>
              <a:t>Estimate the ICC with a null model</a:t>
            </a:r>
          </a:p>
          <a:p>
            <a:pPr lvl="1">
              <a:lnSpc>
                <a:spcPct val="90000"/>
              </a:lnSpc>
            </a:pPr>
            <a:endParaRPr lang="en-US" altLang="en-US" sz="1800">
              <a:latin typeface="Courier New" pitchFamily="49" charset="0"/>
              <a:cs typeface="Times New Roman" pitchFamily="18" charset="0"/>
            </a:endParaRPr>
          </a:p>
        </p:txBody>
      </p:sp>
      <p:sp>
        <p:nvSpPr>
          <p:cNvPr id="264199" name="Text Box 6"/>
          <p:cNvSpPr txBox="1">
            <a:spLocks noChangeArrowheads="1"/>
          </p:cNvSpPr>
          <p:nvPr/>
        </p:nvSpPr>
        <p:spPr bwMode="auto">
          <a:xfrm>
            <a:off x="1423116" y="2000251"/>
            <a:ext cx="9362940" cy="397031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names(GROWSAT.UNIV)</a:t>
            </a:r>
          </a:p>
          <a:p>
            <a:pPr>
              <a:spcBef>
                <a:spcPct val="0"/>
              </a:spcBef>
              <a:buFontTx/>
              <a:buNone/>
            </a:pPr>
            <a:r>
              <a:rPr lang="en-US" altLang="en-US" sz="1800" dirty="0">
                <a:latin typeface="Courier New" pitchFamily="49" charset="0"/>
              </a:rPr>
              <a:t>[1] "SUBNUM"  "AGE"     "JOBSAT1" "JOBSAT2" "JOBSAT3"</a:t>
            </a:r>
          </a:p>
          <a:p>
            <a:pPr>
              <a:spcBef>
                <a:spcPct val="0"/>
              </a:spcBef>
              <a:buFontTx/>
              <a:buNone/>
            </a:pPr>
            <a:r>
              <a:rPr lang="en-US" altLang="en-US" sz="1800" dirty="0">
                <a:latin typeface="Courier New" pitchFamily="49" charset="0"/>
              </a:rPr>
              <a:t>[6] "TIME"    "MULTDV" </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VarCorr</a:t>
            </a:r>
            <a:r>
              <a:rPr lang="en-US" altLang="en-US" sz="1800" dirty="0">
                <a:latin typeface="Courier New" pitchFamily="49" charset="0"/>
              </a:rPr>
              <a:t>(</a:t>
            </a:r>
            <a:r>
              <a:rPr lang="en-US" altLang="en-US" sz="1800" dirty="0" err="1">
                <a:latin typeface="Courier New" pitchFamily="49" charset="0"/>
              </a:rPr>
              <a:t>lme</a:t>
            </a:r>
            <a:r>
              <a:rPr lang="en-US" altLang="en-US" sz="1800" dirty="0">
                <a:latin typeface="Courier New" pitchFamily="49" charset="0"/>
              </a:rPr>
              <a:t>(MULTDV~1,random=~1|SUBNUM,</a:t>
            </a:r>
          </a:p>
          <a:p>
            <a:pPr>
              <a:spcBef>
                <a:spcPct val="0"/>
              </a:spcBef>
              <a:buFontTx/>
              <a:buNone/>
            </a:pPr>
            <a:r>
              <a:rPr lang="en-US" altLang="en-US" sz="1800" dirty="0">
                <a:latin typeface="Courier New" pitchFamily="49" charset="0"/>
              </a:rPr>
              <a:t>data=</a:t>
            </a:r>
            <a:r>
              <a:rPr lang="en-US" altLang="en-US" sz="1800" dirty="0" err="1">
                <a:latin typeface="Courier New" pitchFamily="49" charset="0"/>
              </a:rPr>
              <a:t>GROWSAT.UNIV,na.action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SUBNUM = </a:t>
            </a:r>
            <a:r>
              <a:rPr lang="en-US" altLang="en-US" sz="1800" dirty="0" err="1">
                <a:latin typeface="Courier New" pitchFamily="49" charset="0"/>
              </a:rPr>
              <a:t>pdLogChol</a:t>
            </a:r>
            <a:r>
              <a:rPr lang="en-US" altLang="en-US" sz="1800" dirty="0">
                <a:latin typeface="Courier New" pitchFamily="49" charset="0"/>
              </a:rPr>
              <a:t>(1) </a:t>
            </a:r>
          </a:p>
          <a:p>
            <a:pPr>
              <a:spcBef>
                <a:spcPct val="0"/>
              </a:spcBef>
              <a:buFontTx/>
              <a:buNone/>
            </a:pPr>
            <a:r>
              <a:rPr lang="en-US" altLang="en-US" sz="1800" dirty="0">
                <a:latin typeface="Courier New" pitchFamily="49" charset="0"/>
              </a:rPr>
              <a:t>            Variance  </a:t>
            </a:r>
            <a:r>
              <a:rPr lang="en-US" altLang="en-US" sz="1800" dirty="0" err="1">
                <a:latin typeface="Courier New" pitchFamily="49" charset="0"/>
              </a:rPr>
              <a:t>StdDev</a:t>
            </a:r>
            <a:r>
              <a:rPr lang="en-US" altLang="en-US" sz="1800" dirty="0">
                <a:latin typeface="Courier New" pitchFamily="49" charset="0"/>
              </a:rPr>
              <a:t>   </a:t>
            </a:r>
          </a:p>
          <a:p>
            <a:pPr>
              <a:spcBef>
                <a:spcPct val="0"/>
              </a:spcBef>
              <a:buFontTx/>
              <a:buNone/>
            </a:pPr>
            <a:r>
              <a:rPr lang="en-US" altLang="en-US" sz="1800" dirty="0">
                <a:latin typeface="Courier New" pitchFamily="49" charset="0"/>
              </a:rPr>
              <a:t>(Intercept) 0.4337729 0.6586144</a:t>
            </a:r>
          </a:p>
          <a:p>
            <a:pPr>
              <a:spcBef>
                <a:spcPct val="0"/>
              </a:spcBef>
              <a:buFontTx/>
              <a:buNone/>
            </a:pPr>
            <a:r>
              <a:rPr lang="en-US" altLang="en-US" sz="1800" dirty="0">
                <a:latin typeface="Courier New" pitchFamily="49" charset="0"/>
              </a:rPr>
              <a:t>Residual    0.4319055 0.6571952</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0.4337729/(0.4337729+0.4319055)</a:t>
            </a:r>
          </a:p>
          <a:p>
            <a:pPr>
              <a:spcBef>
                <a:spcPct val="0"/>
              </a:spcBef>
              <a:buFontTx/>
              <a:buNone/>
            </a:pPr>
            <a:r>
              <a:rPr lang="en-US" altLang="en-US" sz="1800" dirty="0">
                <a:latin typeface="Courier New" pitchFamily="49" charset="0"/>
              </a:rPr>
              <a:t>[1] 0.5010786</a:t>
            </a:r>
          </a:p>
        </p:txBody>
      </p:sp>
    </p:spTree>
    <p:extLst>
      <p:ext uri="{BB962C8B-B14F-4D97-AF65-F5344CB8AC3E}">
        <p14:creationId xmlns:p14="http://schemas.microsoft.com/office/powerpoint/2010/main" val="31018853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652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D4DF0BF-D559-4FE2-8C13-66EAA3D16DF4}" type="slidenum">
              <a:rPr lang="en-US" altLang="en-US" sz="1000"/>
              <a:pPr>
                <a:spcBef>
                  <a:spcPct val="0"/>
                </a:spcBef>
                <a:buFontTx/>
                <a:buNone/>
              </a:pPr>
              <a:t>217</a:t>
            </a:fld>
            <a:endParaRPr lang="en-US" altLang="en-US" sz="1000"/>
          </a:p>
        </p:txBody>
      </p:sp>
      <p:sp>
        <p:nvSpPr>
          <p:cNvPr id="265221" name="Rectangle 2"/>
          <p:cNvSpPr>
            <a:spLocks noGrp="1" noChangeArrowheads="1"/>
          </p:cNvSpPr>
          <p:nvPr>
            <p:ph type="title"/>
          </p:nvPr>
        </p:nvSpPr>
        <p:spPr/>
        <p:txBody>
          <a:bodyPr/>
          <a:lstStyle/>
          <a:p>
            <a:r>
              <a:rPr lang="en-US" altLang="en-US"/>
              <a:t>Step 2 in Modeling</a:t>
            </a:r>
          </a:p>
        </p:txBody>
      </p:sp>
      <p:sp>
        <p:nvSpPr>
          <p:cNvPr id="265222" name="Rectangle 3"/>
          <p:cNvSpPr>
            <a:spLocks noGrp="1" noChangeArrowheads="1"/>
          </p:cNvSpPr>
          <p:nvPr>
            <p:ph type="body" idx="1"/>
          </p:nvPr>
        </p:nvSpPr>
        <p:spPr/>
        <p:txBody>
          <a:bodyPr/>
          <a:lstStyle/>
          <a:p>
            <a:pPr>
              <a:lnSpc>
                <a:spcPct val="90000"/>
              </a:lnSpc>
            </a:pPr>
            <a:r>
              <a:rPr lang="en-US" altLang="en-US" dirty="0">
                <a:cs typeface="Times New Roman" pitchFamily="18" charset="0"/>
              </a:rPr>
              <a:t>Identify Fixed Functions for Time</a:t>
            </a:r>
          </a:p>
          <a:p>
            <a:pPr lvl="1">
              <a:lnSpc>
                <a:spcPct val="90000"/>
              </a:lnSpc>
            </a:pPr>
            <a:r>
              <a:rPr lang="en-US" altLang="en-US" dirty="0">
                <a:cs typeface="Times New Roman" pitchFamily="18" charset="0"/>
              </a:rPr>
              <a:t>For the overall sample, does time have a linear, quadratic, </a:t>
            </a:r>
            <a:r>
              <a:rPr lang="en-US" altLang="en-US" dirty="0" err="1">
                <a:cs typeface="Times New Roman" pitchFamily="18" charset="0"/>
              </a:rPr>
              <a:t>etc</a:t>
            </a:r>
            <a:r>
              <a:rPr lang="en-US" altLang="en-US" dirty="0">
                <a:cs typeface="Times New Roman" pitchFamily="18" charset="0"/>
              </a:rPr>
              <a:t> relationship with the outcome?</a:t>
            </a:r>
            <a:endParaRPr lang="en-US" altLang="en-US" i="1" dirty="0">
              <a:solidFill>
                <a:srgbClr val="FF0000"/>
              </a:solidFill>
              <a:cs typeface="Times New Roman" pitchFamily="18" charset="0"/>
            </a:endParaRPr>
          </a:p>
          <a:p>
            <a:pPr>
              <a:lnSpc>
                <a:spcPct val="90000"/>
              </a:lnSpc>
            </a:pPr>
            <a:endParaRPr lang="en-US" altLang="en-US" dirty="0">
              <a:cs typeface="Times New Roman" pitchFamily="18" charset="0"/>
            </a:endParaRPr>
          </a:p>
          <a:p>
            <a:pPr>
              <a:lnSpc>
                <a:spcPct val="90000"/>
              </a:lnSpc>
            </a:pPr>
            <a:r>
              <a:rPr lang="en-US" altLang="en-US" dirty="0">
                <a:cs typeface="Times New Roman" pitchFamily="18" charset="0"/>
              </a:rPr>
              <a:t>Linear Trend</a:t>
            </a:r>
          </a:p>
          <a:p>
            <a:pPr lvl="1">
              <a:lnSpc>
                <a:spcPct val="90000"/>
              </a:lnSpc>
            </a:pPr>
            <a:endParaRPr lang="en-US" altLang="en-US" sz="2000" dirty="0">
              <a:latin typeface="Courier New" pitchFamily="49" charset="0"/>
              <a:cs typeface="Times New Roman" pitchFamily="18" charset="0"/>
            </a:endParaRPr>
          </a:p>
        </p:txBody>
      </p:sp>
      <p:sp>
        <p:nvSpPr>
          <p:cNvPr id="265223" name="Text Box 4"/>
          <p:cNvSpPr txBox="1">
            <a:spLocks noChangeArrowheads="1"/>
          </p:cNvSpPr>
          <p:nvPr/>
        </p:nvSpPr>
        <p:spPr bwMode="auto">
          <a:xfrm>
            <a:off x="2538761" y="3362325"/>
            <a:ext cx="7170234"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=~1|SUBNUM,</a:t>
            </a:r>
          </a:p>
          <a:p>
            <a:pPr>
              <a:spcBef>
                <a:spcPct val="0"/>
              </a:spcBef>
              <a:buFontTx/>
              <a:buNone/>
            </a:pPr>
            <a:r>
              <a:rPr lang="en-US" altLang="en-US" sz="1800" dirty="0">
                <a:latin typeface="Courier New" pitchFamily="49" charset="0"/>
              </a:rPr>
              <a:t>data=</a:t>
            </a:r>
            <a:r>
              <a:rPr lang="en-US" altLang="en-US" sz="1800" dirty="0" err="1">
                <a:latin typeface="Courier New" pitchFamily="49" charset="0"/>
              </a:rPr>
              <a:t>GROWSAT.UNIV,na.action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tmod</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3.219     0.041 903  78.977   0.000</a:t>
            </a:r>
          </a:p>
          <a:p>
            <a:pPr>
              <a:spcBef>
                <a:spcPct val="0"/>
              </a:spcBef>
              <a:buFontTx/>
              <a:buNone/>
            </a:pPr>
            <a:r>
              <a:rPr lang="en-US" altLang="en-US" sz="1800" dirty="0">
                <a:latin typeface="Courier New" pitchFamily="49" charset="0"/>
              </a:rPr>
              <a:t>TIME        0.052     0.022 903   2.388   0.017</a:t>
            </a:r>
          </a:p>
        </p:txBody>
      </p:sp>
    </p:spTree>
    <p:extLst>
      <p:ext uri="{BB962C8B-B14F-4D97-AF65-F5344CB8AC3E}">
        <p14:creationId xmlns:p14="http://schemas.microsoft.com/office/powerpoint/2010/main" val="5749154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662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102F245-C082-45DE-A7CB-C65AE2649B36}" type="slidenum">
              <a:rPr lang="en-US" altLang="en-US" sz="1000"/>
              <a:pPr>
                <a:spcBef>
                  <a:spcPct val="0"/>
                </a:spcBef>
                <a:buFontTx/>
                <a:buNone/>
              </a:pPr>
              <a:t>218</a:t>
            </a:fld>
            <a:endParaRPr lang="en-US" altLang="en-US" sz="1000"/>
          </a:p>
        </p:txBody>
      </p:sp>
      <p:sp>
        <p:nvSpPr>
          <p:cNvPr id="266245" name="Rectangle 2"/>
          <p:cNvSpPr>
            <a:spLocks noGrp="1" noChangeArrowheads="1"/>
          </p:cNvSpPr>
          <p:nvPr>
            <p:ph type="title"/>
          </p:nvPr>
        </p:nvSpPr>
        <p:spPr/>
        <p:txBody>
          <a:bodyPr/>
          <a:lstStyle/>
          <a:p>
            <a:r>
              <a:rPr lang="en-US" altLang="en-US"/>
              <a:t>Step 2 in Modeling</a:t>
            </a:r>
          </a:p>
        </p:txBody>
      </p:sp>
      <p:sp>
        <p:nvSpPr>
          <p:cNvPr id="266246" name="Rectangle 3"/>
          <p:cNvSpPr>
            <a:spLocks noGrp="1" noChangeArrowheads="1"/>
          </p:cNvSpPr>
          <p:nvPr>
            <p:ph type="body" idx="1"/>
          </p:nvPr>
        </p:nvSpPr>
        <p:spPr/>
        <p:txBody>
          <a:bodyPr/>
          <a:lstStyle/>
          <a:p>
            <a:pPr>
              <a:lnSpc>
                <a:spcPct val="90000"/>
              </a:lnSpc>
            </a:pPr>
            <a:r>
              <a:rPr lang="en-US" altLang="en-US" dirty="0">
                <a:cs typeface="Times New Roman" pitchFamily="18" charset="0"/>
              </a:rPr>
              <a:t>Test Linear and Quadratic Trend</a:t>
            </a:r>
            <a:endParaRPr lang="en-US" altLang="en-US" sz="2000" b="1" dirty="0">
              <a:latin typeface="Courier New" pitchFamily="49" charset="0"/>
              <a:cs typeface="Times New Roman" pitchFamily="18" charset="0"/>
            </a:endParaRPr>
          </a:p>
          <a:p>
            <a:pPr>
              <a:lnSpc>
                <a:spcPct val="90000"/>
              </a:lnSpc>
            </a:pPr>
            <a:endParaRPr lang="en-US" altLang="en-US" dirty="0">
              <a:cs typeface="Times New Roman" pitchFamily="18" charset="0"/>
            </a:endParaRPr>
          </a:p>
          <a:p>
            <a:pPr>
              <a:lnSpc>
                <a:spcPct val="90000"/>
              </a:lnSpc>
            </a:pPr>
            <a:r>
              <a:rPr lang="en-US" altLang="en-US" dirty="0">
                <a:cs typeface="Times New Roman" pitchFamily="18" charset="0"/>
              </a:rPr>
              <a:t>Stop with Linear Trend</a:t>
            </a:r>
          </a:p>
          <a:p>
            <a:pPr lvl="1">
              <a:lnSpc>
                <a:spcPct val="90000"/>
              </a:lnSpc>
            </a:pPr>
            <a:r>
              <a:rPr lang="en-US" altLang="en-US" dirty="0">
                <a:cs typeface="Times New Roman" pitchFamily="18" charset="0"/>
              </a:rPr>
              <a:t>Can only test up to quadratic with three time periods</a:t>
            </a:r>
            <a:endParaRPr lang="en-US" altLang="en-US" sz="2800" dirty="0">
              <a:cs typeface="Times New Roman" pitchFamily="18" charset="0"/>
            </a:endParaRPr>
          </a:p>
        </p:txBody>
      </p:sp>
      <p:sp>
        <p:nvSpPr>
          <p:cNvPr id="266247" name="Text Box 4"/>
          <p:cNvSpPr txBox="1">
            <a:spLocks noChangeArrowheads="1"/>
          </p:cNvSpPr>
          <p:nvPr/>
        </p:nvSpPr>
        <p:spPr bwMode="auto">
          <a:xfrm>
            <a:off x="2627972" y="3152776"/>
            <a:ext cx="7181192"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tmod2&lt;-</a:t>
            </a:r>
            <a:r>
              <a:rPr lang="en-US" altLang="en-US" sz="1800" dirty="0" err="1">
                <a:latin typeface="Courier New" pitchFamily="49" charset="0"/>
              </a:rPr>
              <a:t>lme</a:t>
            </a:r>
            <a:r>
              <a:rPr lang="en-US" altLang="en-US" sz="1800" dirty="0">
                <a:latin typeface="Courier New" pitchFamily="49" charset="0"/>
              </a:rPr>
              <a:t>(MULTDV~TIME+I(TIME^2),</a:t>
            </a:r>
          </a:p>
          <a:p>
            <a:pPr>
              <a:spcBef>
                <a:spcPct val="0"/>
              </a:spcBef>
              <a:buFontTx/>
              <a:buNone/>
            </a:pPr>
            <a:r>
              <a:rPr lang="en-US" altLang="en-US" sz="1800" dirty="0">
                <a:latin typeface="Courier New" pitchFamily="49" charset="0"/>
              </a:rPr>
              <a:t>random=~1|SUBNUM,data=GROWSAT.UNIV,</a:t>
            </a:r>
          </a:p>
          <a:p>
            <a:pPr>
              <a:spcBef>
                <a:spcPct val="0"/>
              </a:spcBef>
              <a:buFontTx/>
              <a:buNone/>
            </a:pP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round(summary(tmod2)$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3.233     0.043 902  75.846   0.000</a:t>
            </a:r>
          </a:p>
          <a:p>
            <a:pPr>
              <a:spcBef>
                <a:spcPct val="0"/>
              </a:spcBef>
              <a:buFontTx/>
              <a:buNone/>
            </a:pPr>
            <a:r>
              <a:rPr lang="en-US" altLang="en-US" sz="1800" dirty="0">
                <a:latin typeface="Courier New" pitchFamily="49" charset="0"/>
              </a:rPr>
              <a:t>TIME        -0.034     0.078 902  -0.432   0.666</a:t>
            </a:r>
          </a:p>
          <a:p>
            <a:pPr>
              <a:spcBef>
                <a:spcPct val="0"/>
              </a:spcBef>
              <a:buFontTx/>
              <a:buNone/>
            </a:pPr>
            <a:r>
              <a:rPr lang="en-US" altLang="en-US" sz="1800" dirty="0">
                <a:latin typeface="Courier New" pitchFamily="49" charset="0"/>
              </a:rPr>
              <a:t>I(TIME^2)    0.043     0.038 902   1.139   0.255</a:t>
            </a:r>
          </a:p>
        </p:txBody>
      </p:sp>
    </p:spTree>
    <p:extLst>
      <p:ext uri="{BB962C8B-B14F-4D97-AF65-F5344CB8AC3E}">
        <p14:creationId xmlns:p14="http://schemas.microsoft.com/office/powerpoint/2010/main" val="23736162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672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7CEFC7E-EB5C-4D56-920F-B753B236AC52}" type="slidenum">
              <a:rPr lang="en-US" altLang="en-US" sz="1000"/>
              <a:pPr>
                <a:spcBef>
                  <a:spcPct val="0"/>
                </a:spcBef>
                <a:buFontTx/>
                <a:buNone/>
              </a:pPr>
              <a:t>219</a:t>
            </a:fld>
            <a:endParaRPr lang="en-US" altLang="en-US" sz="1000"/>
          </a:p>
        </p:txBody>
      </p:sp>
      <p:sp>
        <p:nvSpPr>
          <p:cNvPr id="267269" name="Rectangle 2"/>
          <p:cNvSpPr>
            <a:spLocks noGrp="1" noChangeArrowheads="1"/>
          </p:cNvSpPr>
          <p:nvPr>
            <p:ph type="title"/>
          </p:nvPr>
        </p:nvSpPr>
        <p:spPr/>
        <p:txBody>
          <a:bodyPr/>
          <a:lstStyle/>
          <a:p>
            <a:r>
              <a:rPr lang="en-US" altLang="en-US"/>
              <a:t>Step 2 in Modeling</a:t>
            </a:r>
          </a:p>
        </p:txBody>
      </p:sp>
      <p:sp>
        <p:nvSpPr>
          <p:cNvPr id="267270" name="Rectangle 3"/>
          <p:cNvSpPr>
            <a:spLocks noGrp="1" noChangeArrowheads="1"/>
          </p:cNvSpPr>
          <p:nvPr>
            <p:ph type="body" idx="1"/>
          </p:nvPr>
        </p:nvSpPr>
        <p:spPr/>
        <p:txBody>
          <a:bodyPr/>
          <a:lstStyle/>
          <a:p>
            <a:pPr>
              <a:lnSpc>
                <a:spcPct val="90000"/>
              </a:lnSpc>
            </a:pPr>
            <a:r>
              <a:rPr lang="en-US" altLang="en-US" dirty="0">
                <a:cs typeface="Times New Roman" pitchFamily="18" charset="0"/>
              </a:rPr>
              <a:t>Alternative power polynomial test</a:t>
            </a: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lvl="1">
              <a:lnSpc>
                <a:spcPct val="90000"/>
              </a:lnSpc>
              <a:buFontTx/>
              <a:buChar char="•"/>
            </a:pPr>
            <a:endParaRPr lang="en-US" altLang="en-US" sz="2800" dirty="0">
              <a:cs typeface="Times New Roman" pitchFamily="18" charset="0"/>
            </a:endParaRPr>
          </a:p>
        </p:txBody>
      </p:sp>
      <p:sp>
        <p:nvSpPr>
          <p:cNvPr id="267271" name="Text Box 4"/>
          <p:cNvSpPr txBox="1">
            <a:spLocks noChangeArrowheads="1"/>
          </p:cNvSpPr>
          <p:nvPr/>
        </p:nvSpPr>
        <p:spPr bwMode="auto">
          <a:xfrm>
            <a:off x="1198808" y="2117905"/>
            <a:ext cx="9794383"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tmod2c&lt;-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a:t>
            </a:r>
            <a:r>
              <a:rPr lang="en-US" altLang="en-US" sz="1800" b="1" dirty="0" err="1">
                <a:latin typeface="Courier New" pitchFamily="49" charset="0"/>
              </a:rPr>
              <a:t>poly</a:t>
            </a:r>
            <a:r>
              <a:rPr lang="en-US" altLang="en-US" sz="1800" dirty="0">
                <a:latin typeface="Courier New" pitchFamily="49" charset="0"/>
              </a:rPr>
              <a:t>(TIME,</a:t>
            </a:r>
            <a:r>
              <a:rPr lang="en-US" altLang="en-US" sz="1800" b="1" dirty="0">
                <a:latin typeface="Courier New" pitchFamily="49" charset="0"/>
              </a:rPr>
              <a:t>2</a:t>
            </a:r>
            <a:r>
              <a:rPr lang="en-US" altLang="en-US" sz="1800" dirty="0">
                <a:latin typeface="Courier New" pitchFamily="49" charset="0"/>
              </a:rPr>
              <a:t>), random=~1|SUBNUM,data=GROWSAT.UNIV,</a:t>
            </a:r>
          </a:p>
          <a:p>
            <a:pPr>
              <a:spcBef>
                <a:spcPct val="0"/>
              </a:spcBef>
              <a:buFontTx/>
              <a:buNone/>
            </a:pP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round(summary(tmod2c)$</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3.270     0.035 902  94.479   0.000</a:t>
            </a:r>
          </a:p>
          <a:p>
            <a:pPr>
              <a:spcBef>
                <a:spcPct val="0"/>
              </a:spcBef>
              <a:buFontTx/>
              <a:buNone/>
            </a:pPr>
            <a:r>
              <a:rPr lang="en-US" altLang="en-US" sz="1800" dirty="0">
                <a:latin typeface="Courier New" pitchFamily="49" charset="0"/>
              </a:rPr>
              <a:t>poly(TIME, 2)1 1.578     0.661 902   2.386   0.017</a:t>
            </a:r>
          </a:p>
          <a:p>
            <a:pPr>
              <a:spcBef>
                <a:spcPct val="0"/>
              </a:spcBef>
              <a:buFontTx/>
              <a:buNone/>
            </a:pPr>
            <a:r>
              <a:rPr lang="en-US" altLang="en-US" sz="1800" dirty="0">
                <a:latin typeface="Courier New" pitchFamily="49" charset="0"/>
              </a:rPr>
              <a:t>poly(TIME, 2)2 0.753     0.661 902   1.139   0.255</a:t>
            </a:r>
          </a:p>
        </p:txBody>
      </p:sp>
    </p:spTree>
    <p:extLst>
      <p:ext uri="{BB962C8B-B14F-4D97-AF65-F5344CB8AC3E}">
        <p14:creationId xmlns:p14="http://schemas.microsoft.com/office/powerpoint/2010/main" val="63642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1EDB-14C2-1EEE-89DE-F8EA1479B062}"/>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58ADD6CE-2C4F-1174-A114-E4A552371296}"/>
              </a:ext>
            </a:extLst>
          </p:cNvPr>
          <p:cNvSpPr>
            <a:spLocks noGrp="1"/>
          </p:cNvSpPr>
          <p:nvPr>
            <p:ph idx="1"/>
          </p:nvPr>
        </p:nvSpPr>
        <p:spPr/>
        <p:txBody>
          <a:bodyPr/>
          <a:lstStyle/>
          <a:p>
            <a:pPr algn="ctr"/>
            <a:r>
              <a:rPr lang="en-US" dirty="0"/>
              <a:t>In econometrics, the idea of isomorphism (or lack thereof) indicates a form of endogeneity</a:t>
            </a:r>
          </a:p>
          <a:p>
            <a:endParaRPr lang="en-US" dirty="0"/>
          </a:p>
          <a:p>
            <a:pPr marL="342900" indent="-342900">
              <a:buFont typeface="Arial" panose="020B0604020202020204" pitchFamily="34" charset="0"/>
              <a:buChar char="•"/>
            </a:pPr>
            <a:r>
              <a:rPr lang="en-US" dirty="0"/>
              <a:t>In the pooled data, many city-level factors go into the error term for robberies (drug use, gang membership) and correlate with the average number of police officers</a:t>
            </a:r>
          </a:p>
          <a:p>
            <a:pPr marL="342900" indent="-342900">
              <a:buFont typeface="Arial" panose="020B0604020202020204" pitchFamily="34" charset="0"/>
              <a:buChar char="•"/>
            </a:pPr>
            <a:r>
              <a:rPr lang="en-US" dirty="0"/>
              <a:t>City-level factors associated with the error term produce increases in the number of police officers</a:t>
            </a:r>
          </a:p>
          <a:p>
            <a:pPr marL="342900" indent="-342900">
              <a:buFont typeface="Arial" panose="020B0604020202020204" pitchFamily="34" charset="0"/>
              <a:buChar char="•"/>
            </a:pPr>
            <a:r>
              <a:rPr lang="en-US" dirty="0"/>
              <a:t>We can eliminate city-level endogeneity (but not all endogeneity) using fixed effects or demeaned variables</a:t>
            </a:r>
          </a:p>
        </p:txBody>
      </p:sp>
      <p:sp>
        <p:nvSpPr>
          <p:cNvPr id="4" name="Slide Number Placeholder 3">
            <a:extLst>
              <a:ext uri="{FF2B5EF4-FFF2-40B4-BE49-F238E27FC236}">
                <a16:creationId xmlns:a16="http://schemas.microsoft.com/office/drawing/2014/main" id="{BA510AB3-E3E5-1DBD-E746-FD5CEB55FC42}"/>
              </a:ext>
            </a:extLst>
          </p:cNvPr>
          <p:cNvSpPr>
            <a:spLocks noGrp="1"/>
          </p:cNvSpPr>
          <p:nvPr>
            <p:ph type="sldNum" sz="quarter" idx="12"/>
          </p:nvPr>
        </p:nvSpPr>
        <p:spPr/>
        <p:txBody>
          <a:bodyPr/>
          <a:lstStyle/>
          <a:p>
            <a:fld id="{C68DACDF-E1A9-A04C-A5FF-FC2443684BF5}" type="slidenum">
              <a:rPr lang="en-US" smtClean="0"/>
              <a:pPr/>
              <a:t>22</a:t>
            </a:fld>
            <a:endParaRPr lang="en-US" dirty="0"/>
          </a:p>
        </p:txBody>
      </p:sp>
      <p:sp>
        <p:nvSpPr>
          <p:cNvPr id="5" name="Footer Placeholder 4">
            <a:extLst>
              <a:ext uri="{FF2B5EF4-FFF2-40B4-BE49-F238E27FC236}">
                <a16:creationId xmlns:a16="http://schemas.microsoft.com/office/drawing/2014/main" id="{12B67D56-9F89-9717-6A7B-CFF06714C614}"/>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9373319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682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25FA153-44A4-462D-94FD-E1B036FA1907}" type="slidenum">
              <a:rPr lang="en-US" altLang="en-US" sz="1000"/>
              <a:pPr>
                <a:spcBef>
                  <a:spcPct val="0"/>
                </a:spcBef>
                <a:buFontTx/>
                <a:buNone/>
              </a:pPr>
              <a:t>220</a:t>
            </a:fld>
            <a:endParaRPr lang="en-US" altLang="en-US" sz="1000"/>
          </a:p>
        </p:txBody>
      </p:sp>
      <p:sp>
        <p:nvSpPr>
          <p:cNvPr id="268293" name="Rectangle 4"/>
          <p:cNvSpPr>
            <a:spLocks noGrp="1" noChangeArrowheads="1"/>
          </p:cNvSpPr>
          <p:nvPr>
            <p:ph type="title"/>
          </p:nvPr>
        </p:nvSpPr>
        <p:spPr/>
        <p:txBody>
          <a:bodyPr/>
          <a:lstStyle/>
          <a:p>
            <a:r>
              <a:rPr lang="en-US" altLang="en-US"/>
              <a:t>Step 3 in Modeling</a:t>
            </a:r>
          </a:p>
        </p:txBody>
      </p:sp>
      <p:sp>
        <p:nvSpPr>
          <p:cNvPr id="268294" name="Rectangle 5"/>
          <p:cNvSpPr>
            <a:spLocks noGrp="1" noChangeArrowheads="1"/>
          </p:cNvSpPr>
          <p:nvPr>
            <p:ph type="body" idx="1"/>
          </p:nvPr>
        </p:nvSpPr>
        <p:spPr/>
        <p:txBody>
          <a:bodyPr/>
          <a:lstStyle/>
          <a:p>
            <a:r>
              <a:rPr lang="en-US" altLang="en-US"/>
              <a:t>Examine Variability in Growth Parameters</a:t>
            </a:r>
          </a:p>
          <a:p>
            <a:pPr lvl="1"/>
            <a:r>
              <a:rPr lang="en-US" altLang="en-US"/>
              <a:t>The high ICC tells us that intercepts vary</a:t>
            </a:r>
          </a:p>
          <a:p>
            <a:pPr lvl="1"/>
            <a:r>
              <a:rPr lang="en-US" altLang="en-US"/>
              <a:t>The test for fixed effects associated with TIME reveal an overall positive trend between TIME and job satisfaction</a:t>
            </a:r>
          </a:p>
          <a:p>
            <a:pPr lvl="1"/>
            <a:r>
              <a:rPr lang="en-US" altLang="en-US"/>
              <a:t>Does the linear slope for TIME randomly vary?</a:t>
            </a:r>
          </a:p>
          <a:p>
            <a:pPr lvl="2"/>
            <a:r>
              <a:rPr lang="en-US" altLang="en-US"/>
              <a:t>Does job satisfaction increase for some and decrease for others?</a:t>
            </a:r>
          </a:p>
          <a:p>
            <a:endParaRPr lang="en-US" altLang="en-US"/>
          </a:p>
        </p:txBody>
      </p:sp>
    </p:spTree>
    <p:extLst>
      <p:ext uri="{BB962C8B-B14F-4D97-AF65-F5344CB8AC3E}">
        <p14:creationId xmlns:p14="http://schemas.microsoft.com/office/powerpoint/2010/main" val="15496110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693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370AF34-6CC3-4B57-AC4E-2E141823EE30}" type="slidenum">
              <a:rPr lang="en-US" altLang="en-US" sz="1000"/>
              <a:pPr>
                <a:spcBef>
                  <a:spcPct val="0"/>
                </a:spcBef>
                <a:buFontTx/>
                <a:buNone/>
              </a:pPr>
              <a:t>221</a:t>
            </a:fld>
            <a:endParaRPr lang="en-US" altLang="en-US" sz="1000"/>
          </a:p>
        </p:txBody>
      </p:sp>
      <p:sp>
        <p:nvSpPr>
          <p:cNvPr id="269317" name="Rectangle 2"/>
          <p:cNvSpPr>
            <a:spLocks noGrp="1" noChangeArrowheads="1"/>
          </p:cNvSpPr>
          <p:nvPr>
            <p:ph type="title"/>
          </p:nvPr>
        </p:nvSpPr>
        <p:spPr/>
        <p:txBody>
          <a:bodyPr/>
          <a:lstStyle/>
          <a:p>
            <a:r>
              <a:rPr lang="en-US" altLang="en-US"/>
              <a:t>Step 3 in Modeling</a:t>
            </a:r>
          </a:p>
        </p:txBody>
      </p:sp>
      <p:sp>
        <p:nvSpPr>
          <p:cNvPr id="269318" name="Rectangle 3"/>
          <p:cNvSpPr>
            <a:spLocks noGrp="1" noChangeArrowheads="1"/>
          </p:cNvSpPr>
          <p:nvPr>
            <p:ph type="body" idx="1"/>
          </p:nvPr>
        </p:nvSpPr>
        <p:spPr/>
        <p:txBody>
          <a:bodyPr/>
          <a:lstStyle/>
          <a:p>
            <a:pPr>
              <a:lnSpc>
                <a:spcPct val="90000"/>
              </a:lnSpc>
            </a:pPr>
            <a:r>
              <a:rPr lang="en-US" altLang="en-US" dirty="0">
                <a:cs typeface="Times New Roman" pitchFamily="18" charset="0"/>
              </a:rPr>
              <a:t>Specifying a random linear slope in </a:t>
            </a:r>
            <a:r>
              <a:rPr lang="en-US" altLang="en-US" dirty="0" err="1">
                <a:latin typeface="Courier New" pitchFamily="49" charset="0"/>
                <a:cs typeface="Times New Roman" pitchFamily="18" charset="0"/>
              </a:rPr>
              <a:t>lme</a:t>
            </a:r>
            <a:endParaRPr lang="en-US" altLang="en-US" dirty="0">
              <a:latin typeface="Courier New" pitchFamily="49" charset="0"/>
              <a:cs typeface="Times New Roman" pitchFamily="18" charset="0"/>
            </a:endParaRPr>
          </a:p>
          <a:p>
            <a:pPr>
              <a:lnSpc>
                <a:spcPct val="90000"/>
              </a:lnSpc>
            </a:pPr>
            <a:endParaRPr lang="en-US" altLang="en-US" dirty="0">
              <a:cs typeface="Times New Roman" pitchFamily="18" charset="0"/>
            </a:endParaRPr>
          </a:p>
          <a:p>
            <a:pPr lvl="1">
              <a:lnSpc>
                <a:spcPct val="90000"/>
              </a:lnSpc>
            </a:pPr>
            <a:endParaRPr lang="en-US" altLang="en-US" dirty="0">
              <a:cs typeface="Times New Roman" pitchFamily="18" charset="0"/>
            </a:endParaRPr>
          </a:p>
        </p:txBody>
      </p:sp>
      <p:sp>
        <p:nvSpPr>
          <p:cNvPr id="269319" name="Text Box 4"/>
          <p:cNvSpPr txBox="1">
            <a:spLocks noChangeArrowheads="1"/>
          </p:cNvSpPr>
          <p:nvPr/>
        </p:nvSpPr>
        <p:spPr bwMode="auto">
          <a:xfrm>
            <a:off x="1559417" y="2024264"/>
            <a:ext cx="9073166"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a:t>
            </a:r>
            <a:r>
              <a:rPr lang="en-US" altLang="en-US" sz="1800" b="1" dirty="0" err="1">
                <a:latin typeface="Courier New" pitchFamily="49" charset="0"/>
              </a:rPr>
              <a:t>random</a:t>
            </a:r>
            <a:r>
              <a:rPr lang="en-US" altLang="en-US" sz="1800" b="1" dirty="0">
                <a:latin typeface="Courier New" pitchFamily="49" charset="0"/>
              </a:rPr>
              <a:t>=~1</a:t>
            </a:r>
            <a:r>
              <a:rPr lang="en-US" altLang="en-US" sz="1800" dirty="0">
                <a:latin typeface="Courier New" pitchFamily="49" charset="0"/>
              </a:rPr>
              <a:t>|SUBNUM,</a:t>
            </a:r>
          </a:p>
          <a:p>
            <a:pPr>
              <a:spcBef>
                <a:spcPct val="0"/>
              </a:spcBef>
              <a:buFontTx/>
              <a:buNone/>
            </a:pPr>
            <a:r>
              <a:rPr lang="en-US" altLang="en-US" sz="1800" dirty="0">
                <a:latin typeface="Courier New" pitchFamily="49" charset="0"/>
              </a:rPr>
              <a:t>data=</a:t>
            </a:r>
            <a:r>
              <a:rPr lang="en-US" altLang="en-US" sz="1800" dirty="0" err="1">
                <a:latin typeface="Courier New" pitchFamily="49" charset="0"/>
              </a:rPr>
              <a:t>GROWSAT.UNIV,na.action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tmod3&lt;-update(</a:t>
            </a:r>
            <a:r>
              <a:rPr lang="en-US" altLang="en-US" sz="1800" dirty="0" err="1">
                <a:latin typeface="Courier New" pitchFamily="49" charset="0"/>
              </a:rPr>
              <a:t>tmod,</a:t>
            </a:r>
            <a:r>
              <a:rPr lang="en-US" altLang="en-US" sz="1800" b="1" dirty="0" err="1">
                <a:latin typeface="Courier New" pitchFamily="49" charset="0"/>
              </a:rPr>
              <a:t>random</a:t>
            </a:r>
            <a:r>
              <a:rPr lang="en-US" altLang="en-US" sz="1800" b="1" dirty="0">
                <a:latin typeface="Courier New" pitchFamily="49" charset="0"/>
              </a:rPr>
              <a:t>=~TIME</a:t>
            </a:r>
            <a:r>
              <a:rPr lang="en-US" altLang="en-US" sz="1800" dirty="0">
                <a:latin typeface="Courier New" pitchFamily="49" charset="0"/>
              </a:rPr>
              <a:t>|SUBNUM)</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(tmod,tmod3)</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a:latin typeface="Courier New" pitchFamily="49" charset="0"/>
              </a:rPr>
              <a:t>logLik</a:t>
            </a:r>
            <a:r>
              <a:rPr lang="en-US" altLang="en-US" sz="1800" dirty="0">
                <a:latin typeface="Courier New" pitchFamily="49" charset="0"/>
              </a:rPr>
              <a:t>   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err="1">
                <a:latin typeface="Courier New" pitchFamily="49" charset="0"/>
              </a:rPr>
              <a:t>tmod</a:t>
            </a:r>
            <a:r>
              <a:rPr lang="en-US" altLang="en-US" sz="1800" dirty="0">
                <a:latin typeface="Courier New" pitchFamily="49" charset="0"/>
              </a:rPr>
              <a:t>      1  4   -1726.617                        </a:t>
            </a:r>
          </a:p>
          <a:p>
            <a:pPr>
              <a:spcBef>
                <a:spcPct val="0"/>
              </a:spcBef>
              <a:buFontTx/>
              <a:buNone/>
            </a:pPr>
            <a:r>
              <a:rPr lang="en-US" altLang="en-US" sz="1800" dirty="0">
                <a:latin typeface="Courier New" pitchFamily="49" charset="0"/>
              </a:rPr>
              <a:t>tmod3     2  6   -1711.066 1 vs 2 31.10262  &lt;.0001</a:t>
            </a:r>
          </a:p>
        </p:txBody>
      </p:sp>
    </p:spTree>
    <p:extLst>
      <p:ext uri="{BB962C8B-B14F-4D97-AF65-F5344CB8AC3E}">
        <p14:creationId xmlns:p14="http://schemas.microsoft.com/office/powerpoint/2010/main" val="33001384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703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2EA0CFB-1B52-4144-976B-9D3CFF9DC4E5}" type="slidenum">
              <a:rPr lang="en-US" altLang="en-US" sz="1000"/>
              <a:pPr>
                <a:spcBef>
                  <a:spcPct val="0"/>
                </a:spcBef>
                <a:buFontTx/>
                <a:buNone/>
              </a:pPr>
              <a:t>222</a:t>
            </a:fld>
            <a:endParaRPr lang="en-US" altLang="en-US" sz="1000"/>
          </a:p>
        </p:txBody>
      </p:sp>
      <p:sp>
        <p:nvSpPr>
          <p:cNvPr id="270341" name="Rectangle 2"/>
          <p:cNvSpPr>
            <a:spLocks noGrp="1" noChangeArrowheads="1"/>
          </p:cNvSpPr>
          <p:nvPr>
            <p:ph type="title"/>
          </p:nvPr>
        </p:nvSpPr>
        <p:spPr/>
        <p:txBody>
          <a:bodyPr/>
          <a:lstStyle/>
          <a:p>
            <a:r>
              <a:rPr lang="en-US" altLang="en-US"/>
              <a:t>Step 3 in Modeling</a:t>
            </a:r>
          </a:p>
        </p:txBody>
      </p:sp>
      <p:sp>
        <p:nvSpPr>
          <p:cNvPr id="270342" name="Rectangle 3"/>
          <p:cNvSpPr>
            <a:spLocks noGrp="1" noChangeArrowheads="1"/>
          </p:cNvSpPr>
          <p:nvPr>
            <p:ph type="body" idx="1"/>
          </p:nvPr>
        </p:nvSpPr>
        <p:spPr/>
        <p:txBody>
          <a:bodyPr/>
          <a:lstStyle/>
          <a:p>
            <a:pPr>
              <a:lnSpc>
                <a:spcPct val="90000"/>
              </a:lnSpc>
            </a:pPr>
            <a:r>
              <a:rPr lang="en-US" altLang="en-US">
                <a:cs typeface="Times New Roman" pitchFamily="18" charset="0"/>
              </a:rPr>
              <a:t>The model with the random slope fits the data better than the model with the fixed slope</a:t>
            </a:r>
          </a:p>
        </p:txBody>
      </p:sp>
      <p:pic>
        <p:nvPicPr>
          <p:cNvPr id="270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33600"/>
            <a:ext cx="4114800" cy="411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33600"/>
            <a:ext cx="4114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80358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723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E3F4C88-ED3A-47BA-8C7F-826F454EB9AD}" type="slidenum">
              <a:rPr lang="en-US" altLang="en-US" sz="1000"/>
              <a:pPr>
                <a:spcBef>
                  <a:spcPct val="0"/>
                </a:spcBef>
                <a:buFontTx/>
                <a:buNone/>
              </a:pPr>
              <a:t>223</a:t>
            </a:fld>
            <a:endParaRPr lang="en-US" altLang="en-US" sz="1000"/>
          </a:p>
        </p:txBody>
      </p:sp>
      <p:sp>
        <p:nvSpPr>
          <p:cNvPr id="272389" name="Rectangle 4"/>
          <p:cNvSpPr>
            <a:spLocks noGrp="1" noChangeArrowheads="1"/>
          </p:cNvSpPr>
          <p:nvPr>
            <p:ph type="title"/>
          </p:nvPr>
        </p:nvSpPr>
        <p:spPr/>
        <p:txBody>
          <a:bodyPr/>
          <a:lstStyle/>
          <a:p>
            <a:r>
              <a:rPr lang="en-US" altLang="en-US"/>
              <a:t>Step 4 in Modeling</a:t>
            </a:r>
          </a:p>
        </p:txBody>
      </p:sp>
      <p:sp>
        <p:nvSpPr>
          <p:cNvPr id="272390" name="Rectangle 5"/>
          <p:cNvSpPr>
            <a:spLocks noGrp="1" noChangeArrowheads="1"/>
          </p:cNvSpPr>
          <p:nvPr>
            <p:ph type="body" idx="1"/>
          </p:nvPr>
        </p:nvSpPr>
        <p:spPr/>
        <p:txBody>
          <a:bodyPr/>
          <a:lstStyle/>
          <a:p>
            <a:r>
              <a:rPr lang="en-US" altLang="en-US" dirty="0"/>
              <a:t>In a well-specified model, there will not be any discernible pattern to the residuals.</a:t>
            </a:r>
          </a:p>
          <a:p>
            <a:pPr lvl="1"/>
            <a:r>
              <a:rPr lang="en-US" altLang="en-US" dirty="0"/>
              <a:t>The residuals should be unrelated to each other</a:t>
            </a:r>
          </a:p>
          <a:p>
            <a:endParaRPr lang="en-US" altLang="en-US" dirty="0"/>
          </a:p>
          <a:p>
            <a:r>
              <a:rPr lang="en-US" altLang="en-US" dirty="0"/>
              <a:t>When there is a pattern associated with the residuals, then this pattern needs to be accounted for in the model.</a:t>
            </a:r>
          </a:p>
          <a:p>
            <a:endParaRPr lang="en-US" altLang="en-US" dirty="0"/>
          </a:p>
          <a:p>
            <a:r>
              <a:rPr lang="en-US" altLang="en-US" dirty="0"/>
              <a:t>Failure to correctly model the error structure will lead to biases such as incorrect standard errors.</a:t>
            </a:r>
          </a:p>
        </p:txBody>
      </p:sp>
    </p:spTree>
    <p:extLst>
      <p:ext uri="{BB962C8B-B14F-4D97-AF65-F5344CB8AC3E}">
        <p14:creationId xmlns:p14="http://schemas.microsoft.com/office/powerpoint/2010/main" val="7124926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744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CD035B0-4F87-4954-9A60-EE9BEDD44029}" type="slidenum">
              <a:rPr lang="en-US" altLang="en-US" sz="1000"/>
              <a:pPr>
                <a:spcBef>
                  <a:spcPct val="0"/>
                </a:spcBef>
                <a:buFontTx/>
                <a:buNone/>
              </a:pPr>
              <a:t>224</a:t>
            </a:fld>
            <a:endParaRPr lang="en-US" altLang="en-US" sz="1000"/>
          </a:p>
        </p:txBody>
      </p:sp>
      <p:sp>
        <p:nvSpPr>
          <p:cNvPr id="274437" name="Rectangle 4"/>
          <p:cNvSpPr>
            <a:spLocks noGrp="1" noChangeArrowheads="1"/>
          </p:cNvSpPr>
          <p:nvPr>
            <p:ph type="title"/>
          </p:nvPr>
        </p:nvSpPr>
        <p:spPr/>
        <p:txBody>
          <a:bodyPr/>
          <a:lstStyle/>
          <a:p>
            <a:r>
              <a:rPr lang="en-US" altLang="en-US"/>
              <a:t>Step 4 in Modeling</a:t>
            </a:r>
          </a:p>
        </p:txBody>
      </p:sp>
      <p:sp>
        <p:nvSpPr>
          <p:cNvPr id="274438" name="Rectangle 5"/>
          <p:cNvSpPr>
            <a:spLocks noGrp="1" noChangeArrowheads="1"/>
          </p:cNvSpPr>
          <p:nvPr>
            <p:ph type="body" idx="1"/>
          </p:nvPr>
        </p:nvSpPr>
        <p:spPr/>
        <p:txBody>
          <a:bodyPr/>
          <a:lstStyle/>
          <a:p>
            <a:r>
              <a:rPr lang="en-US" altLang="en-US" dirty="0"/>
              <a:t>Error structure specification is generally not an issue in multilevel models because lower-level observations are unordered.</a:t>
            </a:r>
          </a:p>
          <a:p>
            <a:endParaRPr lang="en-US" altLang="en-US" dirty="0"/>
          </a:p>
          <a:p>
            <a:r>
              <a:rPr lang="en-US" altLang="en-US" dirty="0"/>
              <a:t>In longitudinal data repeated measures are ordered and likely to create patterns of:</a:t>
            </a:r>
          </a:p>
          <a:p>
            <a:pPr lvl="1"/>
            <a:r>
              <a:rPr lang="en-US" altLang="en-US" dirty="0"/>
              <a:t>Autocorrelation</a:t>
            </a:r>
          </a:p>
          <a:p>
            <a:pPr lvl="2"/>
            <a:r>
              <a:rPr lang="en-US" altLang="en-US" dirty="0"/>
              <a:t>Observations close to each other in time are more related than observations far apart in time</a:t>
            </a:r>
          </a:p>
          <a:p>
            <a:pPr lvl="1"/>
            <a:r>
              <a:rPr lang="en-US" altLang="en-US" dirty="0"/>
              <a:t>Heteroscedasticity</a:t>
            </a:r>
          </a:p>
          <a:p>
            <a:pPr lvl="2"/>
            <a:r>
              <a:rPr lang="en-US" altLang="en-US" dirty="0"/>
              <a:t>Variance increases or decreases over time</a:t>
            </a:r>
          </a:p>
          <a:p>
            <a:endParaRPr lang="en-US" altLang="en-US" dirty="0"/>
          </a:p>
        </p:txBody>
      </p:sp>
    </p:spTree>
    <p:extLst>
      <p:ext uri="{BB962C8B-B14F-4D97-AF65-F5344CB8AC3E}">
        <p14:creationId xmlns:p14="http://schemas.microsoft.com/office/powerpoint/2010/main" val="38543751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76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FC46EAB-387C-491E-BA40-881F72B700F6}" type="slidenum">
              <a:rPr lang="en-US" altLang="en-US" sz="1000"/>
              <a:pPr>
                <a:spcBef>
                  <a:spcPct val="0"/>
                </a:spcBef>
                <a:buFontTx/>
                <a:buNone/>
              </a:pPr>
              <a:t>225</a:t>
            </a:fld>
            <a:endParaRPr lang="en-US" altLang="en-US" sz="1000"/>
          </a:p>
        </p:txBody>
      </p:sp>
      <p:sp>
        <p:nvSpPr>
          <p:cNvPr id="276485" name="Rectangle 2"/>
          <p:cNvSpPr>
            <a:spLocks noGrp="1" noChangeArrowheads="1"/>
          </p:cNvSpPr>
          <p:nvPr>
            <p:ph type="title"/>
          </p:nvPr>
        </p:nvSpPr>
        <p:spPr/>
        <p:txBody>
          <a:bodyPr/>
          <a:lstStyle/>
          <a:p>
            <a:r>
              <a:rPr lang="en-US" altLang="en-US"/>
              <a:t>Step 4 in Modeling</a:t>
            </a:r>
          </a:p>
        </p:txBody>
      </p:sp>
      <p:sp>
        <p:nvSpPr>
          <p:cNvPr id="276486" name="Rectangle 3"/>
          <p:cNvSpPr>
            <a:spLocks noGrp="1" noChangeArrowheads="1"/>
          </p:cNvSpPr>
          <p:nvPr>
            <p:ph type="body" idx="1"/>
          </p:nvPr>
        </p:nvSpPr>
        <p:spPr/>
        <p:txBody>
          <a:bodyPr/>
          <a:lstStyle/>
          <a:p>
            <a:pPr>
              <a:lnSpc>
                <a:spcPct val="90000"/>
              </a:lnSpc>
            </a:pPr>
            <a:r>
              <a:rPr lang="en-US" altLang="en-US" dirty="0">
                <a:cs typeface="Times New Roman" pitchFamily="18" charset="0"/>
              </a:rPr>
              <a:t>A test for autocorrelation based on residuals</a:t>
            </a:r>
          </a:p>
          <a:p>
            <a:pPr lvl="1">
              <a:lnSpc>
                <a:spcPct val="90000"/>
              </a:lnSpc>
            </a:pPr>
            <a:r>
              <a:rPr lang="en-US" altLang="en-US" dirty="0">
                <a:cs typeface="Times New Roman" pitchFamily="18" charset="0"/>
              </a:rPr>
              <a:t>Create a wide file with no missing data</a:t>
            </a:r>
          </a:p>
          <a:p>
            <a:pPr>
              <a:buFontTx/>
              <a:buNone/>
            </a:pPr>
            <a:endParaRPr lang="en-US" altLang="en-US" sz="1800" dirty="0">
              <a:latin typeface="Courier New" pitchFamily="49" charset="0"/>
            </a:endParaRPr>
          </a:p>
          <a:p>
            <a:pPr>
              <a:buFontTx/>
              <a:buNone/>
            </a:pPr>
            <a:endParaRPr lang="en-US" altLang="en-US" sz="1800" dirty="0">
              <a:latin typeface="Courier New" pitchFamily="49" charset="0"/>
            </a:endParaRPr>
          </a:p>
          <a:p>
            <a:pPr>
              <a:buFontTx/>
              <a:buNone/>
            </a:pPr>
            <a:endParaRPr lang="en-US" altLang="en-US" sz="1800" dirty="0">
              <a:latin typeface="Courier New" pitchFamily="49" charset="0"/>
            </a:endParaRPr>
          </a:p>
          <a:p>
            <a:pPr>
              <a:buFontTx/>
              <a:buNone/>
            </a:pPr>
            <a:endParaRPr lang="en-US" altLang="en-US" sz="1800" dirty="0">
              <a:latin typeface="Courier New" pitchFamily="49" charset="0"/>
            </a:endParaRPr>
          </a:p>
          <a:p>
            <a:pPr lvl="1">
              <a:lnSpc>
                <a:spcPct val="90000"/>
              </a:lnSpc>
            </a:pPr>
            <a:r>
              <a:rPr lang="en-US" altLang="en-US" dirty="0">
                <a:cs typeface="Times New Roman" pitchFamily="18" charset="0"/>
              </a:rPr>
              <a:t>Convert the file to univariate format (long), estimate a growth model, and extract residuals</a:t>
            </a:r>
          </a:p>
          <a:p>
            <a:pPr>
              <a:buFontTx/>
              <a:buNone/>
            </a:pPr>
            <a:endParaRPr lang="en-US" altLang="en-US" sz="1800" dirty="0">
              <a:latin typeface="Courier New" pitchFamily="49" charset="0"/>
            </a:endParaRPr>
          </a:p>
        </p:txBody>
      </p:sp>
      <p:sp>
        <p:nvSpPr>
          <p:cNvPr id="276487" name="Text Box 4"/>
          <p:cNvSpPr txBox="1">
            <a:spLocks noChangeArrowheads="1"/>
          </p:cNvSpPr>
          <p:nvPr/>
        </p:nvSpPr>
        <p:spPr bwMode="auto">
          <a:xfrm>
            <a:off x="2613026" y="2348985"/>
            <a:ext cx="6778625"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TEMP&lt;-</a:t>
            </a:r>
            <a:r>
              <a:rPr lang="en-US" altLang="en-US" sz="1800" dirty="0" err="1">
                <a:latin typeface="Courier New" pitchFamily="49" charset="0"/>
              </a:rPr>
              <a:t>univbct</a:t>
            </a:r>
            <a:r>
              <a:rPr lang="en-US" altLang="en-US" sz="1800" dirty="0">
                <a:latin typeface="Courier New" pitchFamily="49" charset="0"/>
              </a:rPr>
              <a:t>[!duplicated(</a:t>
            </a:r>
            <a:r>
              <a:rPr lang="en-US" altLang="en-US" sz="1800" dirty="0" err="1">
                <a:latin typeface="Courier New" pitchFamily="49" charset="0"/>
              </a:rPr>
              <a:t>univbct$SUBNUM</a:t>
            </a:r>
            <a:r>
              <a:rPr lang="en-US" altLang="en-US" sz="1800" dirty="0">
                <a:latin typeface="Courier New" pitchFamily="49" charset="0"/>
              </a:rPr>
              <a:t>),</a:t>
            </a:r>
          </a:p>
          <a:p>
            <a:pPr>
              <a:spcBef>
                <a:spcPct val="0"/>
              </a:spcBef>
              <a:buFontTx/>
              <a:buNone/>
            </a:pPr>
            <a:r>
              <a:rPr lang="en-US" altLang="en-US" sz="1800" dirty="0">
                <a:latin typeface="Courier New" pitchFamily="49" charset="0"/>
              </a:rPr>
              <a:t>    c("SUBNUM","JOBSAT1","JOBSAT2","JOBSAT3")]</a:t>
            </a:r>
          </a:p>
          <a:p>
            <a:pPr>
              <a:spcBef>
                <a:spcPct val="0"/>
              </a:spcBef>
              <a:buFontTx/>
              <a:buNone/>
            </a:pPr>
            <a:r>
              <a:rPr lang="en-US" altLang="en-US" sz="1800" dirty="0">
                <a:latin typeface="Courier New" pitchFamily="49" charset="0"/>
              </a:rPr>
              <a:t>&gt; TEMP&lt;-</a:t>
            </a:r>
            <a:r>
              <a:rPr lang="en-US" altLang="en-US" sz="1800" dirty="0" err="1">
                <a:latin typeface="Courier New" pitchFamily="49" charset="0"/>
              </a:rPr>
              <a:t>na.exclude</a:t>
            </a:r>
            <a:r>
              <a:rPr lang="en-US" altLang="en-US" sz="1800" dirty="0">
                <a:latin typeface="Courier New" pitchFamily="49" charset="0"/>
              </a:rPr>
              <a:t>(TEMP)</a:t>
            </a:r>
          </a:p>
        </p:txBody>
      </p:sp>
      <p:sp>
        <p:nvSpPr>
          <p:cNvPr id="276488" name="Text Box 5"/>
          <p:cNvSpPr txBox="1">
            <a:spLocks noChangeArrowheads="1"/>
          </p:cNvSpPr>
          <p:nvPr/>
        </p:nvSpPr>
        <p:spPr bwMode="auto">
          <a:xfrm>
            <a:off x="2870200" y="4419601"/>
            <a:ext cx="622935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TEMP.UNIV&lt;-</a:t>
            </a:r>
            <a:r>
              <a:rPr lang="en-US" altLang="en-US" sz="1800" dirty="0" err="1">
                <a:latin typeface="Courier New" pitchFamily="49" charset="0"/>
              </a:rPr>
              <a:t>make.univ</a:t>
            </a:r>
            <a:r>
              <a:rPr lang="en-US" altLang="en-US" sz="1800" dirty="0">
                <a:latin typeface="Courier New" pitchFamily="49" charset="0"/>
              </a:rPr>
              <a:t>(TEMP,TEMP[,2:4])</a:t>
            </a:r>
          </a:p>
          <a:p>
            <a:pPr>
              <a:spcBef>
                <a:spcPct val="0"/>
              </a:spcBef>
              <a:buFontTx/>
              <a:buNone/>
            </a:pPr>
            <a:r>
              <a:rPr lang="en-US" altLang="en-US" sz="1800" dirty="0">
                <a:latin typeface="Courier New" pitchFamily="49" charset="0"/>
              </a:rPr>
              <a:t>&gt; </a:t>
            </a:r>
            <a:r>
              <a:rPr lang="en-US" altLang="en-US" sz="1800" dirty="0" err="1">
                <a:latin typeface="Courier New" pitchFamily="49" charset="0"/>
              </a:rPr>
              <a:t>tmod</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a:latin typeface="Courier New" pitchFamily="49" charset="0"/>
              </a:rPr>
              <a:t>data=TEMP.UNIV,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TEMP.RESID&lt;-</a:t>
            </a:r>
            <a:r>
              <a:rPr lang="en-US" altLang="en-US" sz="1800" dirty="0" err="1">
                <a:latin typeface="Courier New" pitchFamily="49" charset="0"/>
              </a:rPr>
              <a:t>resid</a:t>
            </a:r>
            <a:r>
              <a:rPr lang="en-US" altLang="en-US" sz="1800" dirty="0">
                <a:latin typeface="Courier New" pitchFamily="49" charset="0"/>
              </a:rPr>
              <a:t>(</a:t>
            </a:r>
            <a:r>
              <a:rPr lang="en-US" altLang="en-US" sz="1800" dirty="0" err="1">
                <a:latin typeface="Courier New" pitchFamily="49" charset="0"/>
              </a:rPr>
              <a:t>tmod</a:t>
            </a:r>
            <a:r>
              <a:rPr lang="en-US" altLang="en-US" sz="1800" dirty="0">
                <a:latin typeface="Courier New" pitchFamily="49" charset="0"/>
              </a:rPr>
              <a:t>)</a:t>
            </a:r>
          </a:p>
        </p:txBody>
      </p:sp>
    </p:spTree>
    <p:extLst>
      <p:ext uri="{BB962C8B-B14F-4D97-AF65-F5344CB8AC3E}">
        <p14:creationId xmlns:p14="http://schemas.microsoft.com/office/powerpoint/2010/main" val="35543879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785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F3F5579-62C0-4BB2-96D8-F37CE87F65EF}" type="slidenum">
              <a:rPr lang="en-US" altLang="en-US" sz="1000"/>
              <a:pPr>
                <a:spcBef>
                  <a:spcPct val="0"/>
                </a:spcBef>
                <a:buFontTx/>
                <a:buNone/>
              </a:pPr>
              <a:t>226</a:t>
            </a:fld>
            <a:endParaRPr lang="en-US" altLang="en-US" sz="1000"/>
          </a:p>
        </p:txBody>
      </p:sp>
      <p:sp>
        <p:nvSpPr>
          <p:cNvPr id="278533" name="Rectangle 4"/>
          <p:cNvSpPr>
            <a:spLocks noGrp="1" noChangeArrowheads="1"/>
          </p:cNvSpPr>
          <p:nvPr>
            <p:ph type="title"/>
          </p:nvPr>
        </p:nvSpPr>
        <p:spPr/>
        <p:txBody>
          <a:bodyPr/>
          <a:lstStyle/>
          <a:p>
            <a:r>
              <a:rPr lang="en-US" altLang="en-US"/>
              <a:t>Step 4 in Modeling</a:t>
            </a:r>
          </a:p>
        </p:txBody>
      </p:sp>
      <p:sp>
        <p:nvSpPr>
          <p:cNvPr id="278534" name="Rectangle 11"/>
          <p:cNvSpPr>
            <a:spLocks noGrp="1" noChangeArrowheads="1"/>
          </p:cNvSpPr>
          <p:nvPr>
            <p:ph type="body" idx="1"/>
          </p:nvPr>
        </p:nvSpPr>
        <p:spPr/>
        <p:txBody>
          <a:bodyPr/>
          <a:lstStyle/>
          <a:p>
            <a:pPr>
              <a:lnSpc>
                <a:spcPct val="90000"/>
              </a:lnSpc>
            </a:pPr>
            <a:r>
              <a:rPr lang="en-US" altLang="en-US">
                <a:cs typeface="Times New Roman" pitchFamily="18" charset="0"/>
              </a:rPr>
              <a:t>Arrange residuals into matrix: one row per person</a:t>
            </a:r>
          </a:p>
          <a:p>
            <a:pPr>
              <a:lnSpc>
                <a:spcPct val="90000"/>
              </a:lnSpc>
            </a:pPr>
            <a:endParaRPr lang="en-US" altLang="en-US">
              <a:cs typeface="Times New Roman" pitchFamily="18" charset="0"/>
            </a:endParaRPr>
          </a:p>
          <a:p>
            <a:pPr>
              <a:lnSpc>
                <a:spcPct val="90000"/>
              </a:lnSpc>
            </a:pPr>
            <a:endParaRPr lang="en-US" altLang="en-US">
              <a:cs typeface="Times New Roman" pitchFamily="18" charset="0"/>
            </a:endParaRPr>
          </a:p>
          <a:p>
            <a:pPr>
              <a:lnSpc>
                <a:spcPct val="90000"/>
              </a:lnSpc>
            </a:pPr>
            <a:endParaRPr lang="en-US" altLang="en-US">
              <a:cs typeface="Times New Roman" pitchFamily="18" charset="0"/>
            </a:endParaRPr>
          </a:p>
          <a:p>
            <a:pPr>
              <a:lnSpc>
                <a:spcPct val="90000"/>
              </a:lnSpc>
            </a:pPr>
            <a:endParaRPr lang="en-US" altLang="en-US">
              <a:cs typeface="Times New Roman" pitchFamily="18" charset="0"/>
            </a:endParaRPr>
          </a:p>
          <a:p>
            <a:pPr>
              <a:lnSpc>
                <a:spcPct val="90000"/>
              </a:lnSpc>
            </a:pPr>
            <a:r>
              <a:rPr lang="en-US" altLang="en-US">
                <a:cs typeface="Times New Roman" pitchFamily="18" charset="0"/>
              </a:rPr>
              <a:t>Examine the correlation among residuals</a:t>
            </a:r>
          </a:p>
        </p:txBody>
      </p:sp>
      <p:sp>
        <p:nvSpPr>
          <p:cNvPr id="278535" name="Text Box 12"/>
          <p:cNvSpPr txBox="1">
            <a:spLocks noChangeArrowheads="1"/>
          </p:cNvSpPr>
          <p:nvPr/>
        </p:nvSpPr>
        <p:spPr bwMode="auto">
          <a:xfrm>
            <a:off x="2870201" y="2050797"/>
            <a:ext cx="5827713"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matrix(</a:t>
            </a:r>
            <a:r>
              <a:rPr lang="en-US" altLang="en-US" sz="1800" dirty="0" err="1">
                <a:latin typeface="Courier New" pitchFamily="49" charset="0"/>
              </a:rPr>
              <a:t>TEMP.RESID,ncol</a:t>
            </a:r>
            <a:r>
              <a:rPr lang="en-US" altLang="en-US" sz="1800" dirty="0">
                <a:latin typeface="Courier New" pitchFamily="49" charset="0"/>
              </a:rPr>
              <a:t>=3,byrow=T)[1:2,]</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-0.10488073 -1.1297697 0.5120083</a:t>
            </a:r>
          </a:p>
          <a:p>
            <a:pPr>
              <a:spcBef>
                <a:spcPct val="0"/>
              </a:spcBef>
              <a:buFontTx/>
              <a:buNone/>
            </a:pPr>
            <a:r>
              <a:rPr lang="en-US" altLang="en-US" sz="1800" dirty="0">
                <a:latin typeface="Courier New" pitchFamily="49" charset="0"/>
              </a:rPr>
              <a:t>[2,] -0.03508496  0.2290748 0.1599016</a:t>
            </a:r>
          </a:p>
        </p:txBody>
      </p:sp>
      <p:sp>
        <p:nvSpPr>
          <p:cNvPr id="278536" name="Text Box 13"/>
          <p:cNvSpPr txBox="1">
            <a:spLocks noChangeArrowheads="1"/>
          </p:cNvSpPr>
          <p:nvPr/>
        </p:nvSpPr>
        <p:spPr bwMode="auto">
          <a:xfrm>
            <a:off x="2841625" y="4076701"/>
            <a:ext cx="5913438" cy="14779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cor</a:t>
            </a:r>
            <a:r>
              <a:rPr lang="en-US" altLang="en-US" sz="1800" dirty="0">
                <a:latin typeface="Courier New" pitchFamily="49" charset="0"/>
              </a:rPr>
              <a:t>(matrix(</a:t>
            </a:r>
            <a:r>
              <a:rPr lang="en-US" altLang="en-US" sz="1800" dirty="0" err="1">
                <a:latin typeface="Courier New" pitchFamily="49" charset="0"/>
              </a:rPr>
              <a:t>TEMP.RESID,ncol</a:t>
            </a:r>
            <a:r>
              <a:rPr lang="en-US" altLang="en-US" sz="1800" dirty="0">
                <a:latin typeface="Courier New" pitchFamily="49" charset="0"/>
              </a:rPr>
              <a:t>=3,byrow=T))</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1.0000000 -0.5099182 -0.1806114</a:t>
            </a:r>
          </a:p>
          <a:p>
            <a:pPr>
              <a:spcBef>
                <a:spcPct val="0"/>
              </a:spcBef>
              <a:buFontTx/>
              <a:buNone/>
            </a:pPr>
            <a:r>
              <a:rPr lang="en-US" altLang="en-US" sz="1800" dirty="0">
                <a:latin typeface="Courier New" pitchFamily="49" charset="0"/>
              </a:rPr>
              <a:t>[2,] -0.5099182  1.0000000 -0.3200006</a:t>
            </a:r>
          </a:p>
          <a:p>
            <a:pPr>
              <a:spcBef>
                <a:spcPct val="0"/>
              </a:spcBef>
              <a:buFontTx/>
              <a:buNone/>
            </a:pPr>
            <a:r>
              <a:rPr lang="en-US" altLang="en-US" sz="1800" dirty="0">
                <a:latin typeface="Courier New" pitchFamily="49" charset="0"/>
              </a:rPr>
              <a:t>[3,] -0.1806114 -0.3200006  1.0000000</a:t>
            </a:r>
          </a:p>
        </p:txBody>
      </p:sp>
    </p:spTree>
    <p:extLst>
      <p:ext uri="{BB962C8B-B14F-4D97-AF65-F5344CB8AC3E}">
        <p14:creationId xmlns:p14="http://schemas.microsoft.com/office/powerpoint/2010/main" val="24697762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1" name="Rectangle 2"/>
          <p:cNvSpPr>
            <a:spLocks noGrp="1" noChangeArrowheads="1"/>
          </p:cNvSpPr>
          <p:nvPr>
            <p:ph type="title"/>
          </p:nvPr>
        </p:nvSpPr>
        <p:spPr/>
        <p:txBody>
          <a:bodyPr/>
          <a:lstStyle/>
          <a:p>
            <a:r>
              <a:rPr lang="en-US" altLang="en-US"/>
              <a:t>Step 4 in Modeling</a:t>
            </a:r>
          </a:p>
        </p:txBody>
      </p:sp>
      <p:sp>
        <p:nvSpPr>
          <p:cNvPr id="280582" name="Rectangle 3"/>
          <p:cNvSpPr>
            <a:spLocks noGrp="1" noChangeArrowheads="1"/>
          </p:cNvSpPr>
          <p:nvPr>
            <p:ph idx="1"/>
          </p:nvPr>
        </p:nvSpPr>
        <p:spPr/>
        <p:txBody>
          <a:bodyPr/>
          <a:lstStyle/>
          <a:p>
            <a:pPr>
              <a:lnSpc>
                <a:spcPct val="90000"/>
              </a:lnSpc>
            </a:pPr>
            <a:r>
              <a:rPr lang="en-US" altLang="en-US" dirty="0">
                <a:cs typeface="Times New Roman" pitchFamily="18" charset="0"/>
              </a:rPr>
              <a:t>Check for autocorrelation in </a:t>
            </a:r>
            <a:r>
              <a:rPr lang="en-US" altLang="en-US" dirty="0" err="1">
                <a:cs typeface="Times New Roman" pitchFamily="18" charset="0"/>
              </a:rPr>
              <a:t>lme</a:t>
            </a:r>
            <a:r>
              <a:rPr lang="en-US" altLang="en-US" dirty="0">
                <a:cs typeface="Times New Roman" pitchFamily="18" charset="0"/>
              </a:rPr>
              <a:t> (AR1)</a:t>
            </a:r>
          </a:p>
          <a:p>
            <a:pPr lvl="1">
              <a:lnSpc>
                <a:spcPct val="90000"/>
              </a:lnSpc>
            </a:pPr>
            <a:r>
              <a:rPr lang="en-US" altLang="en-US" dirty="0">
                <a:cs typeface="Times New Roman" pitchFamily="18" charset="0"/>
              </a:rPr>
              <a:t>Final Step 3 Model</a:t>
            </a:r>
          </a:p>
          <a:p>
            <a:pPr lvl="1">
              <a:lnSpc>
                <a:spcPct val="90000"/>
              </a:lnSpc>
            </a:pPr>
            <a:endParaRPr lang="en-US" altLang="en-US" dirty="0">
              <a:cs typeface="Times New Roman" pitchFamily="18" charset="0"/>
            </a:endParaRPr>
          </a:p>
          <a:p>
            <a:pPr lvl="1">
              <a:lnSpc>
                <a:spcPct val="90000"/>
              </a:lnSpc>
              <a:buFontTx/>
              <a:buNone/>
            </a:pPr>
            <a:endParaRPr lang="en-US" altLang="en-US" sz="2000" dirty="0">
              <a:latin typeface="Courier New" pitchFamily="49" charset="0"/>
              <a:cs typeface="Times New Roman" pitchFamily="18" charset="0"/>
            </a:endParaRPr>
          </a:p>
          <a:p>
            <a:pPr lvl="1">
              <a:lnSpc>
                <a:spcPct val="90000"/>
              </a:lnSpc>
              <a:buFontTx/>
              <a:buNone/>
            </a:pPr>
            <a:endParaRPr lang="en-US" altLang="en-US" sz="2000" dirty="0">
              <a:latin typeface="Courier New" pitchFamily="49" charset="0"/>
              <a:cs typeface="Times New Roman" pitchFamily="18" charset="0"/>
            </a:endParaRPr>
          </a:p>
          <a:p>
            <a:pPr lvl="1">
              <a:lnSpc>
                <a:spcPct val="90000"/>
              </a:lnSpc>
            </a:pPr>
            <a:r>
              <a:rPr lang="en-US" altLang="en-US" dirty="0">
                <a:cs typeface="Times New Roman" pitchFamily="18" charset="0"/>
              </a:rPr>
              <a:t>Add Autocorrelation</a:t>
            </a:r>
          </a:p>
          <a:p>
            <a:pPr lvl="1">
              <a:lnSpc>
                <a:spcPct val="90000"/>
              </a:lnSpc>
              <a:buFontTx/>
              <a:buNone/>
            </a:pPr>
            <a:endParaRPr lang="en-US" altLang="en-US" sz="2000" dirty="0">
              <a:latin typeface="Courier New" pitchFamily="49" charset="0"/>
              <a:cs typeface="Times New Roman" pitchFamily="18" charset="0"/>
            </a:endParaRPr>
          </a:p>
          <a:p>
            <a:pPr lvl="1">
              <a:lnSpc>
                <a:spcPct val="90000"/>
              </a:lnSpc>
              <a:buFontTx/>
              <a:buNone/>
            </a:pPr>
            <a:endParaRPr lang="en-US" altLang="en-US" sz="2000" dirty="0">
              <a:latin typeface="Courier New" pitchFamily="49" charset="0"/>
              <a:cs typeface="Times New Roman" pitchFamily="18" charset="0"/>
            </a:endParaRPr>
          </a:p>
          <a:p>
            <a:pPr lvl="1">
              <a:lnSpc>
                <a:spcPct val="90000"/>
              </a:lnSpc>
            </a:pPr>
            <a:r>
              <a:rPr lang="en-US" altLang="en-US" dirty="0">
                <a:cs typeface="Times New Roman" pitchFamily="18" charset="0"/>
              </a:rPr>
              <a:t>Contrast Models</a:t>
            </a:r>
          </a:p>
        </p:txBody>
      </p:sp>
      <p:sp>
        <p:nvSpPr>
          <p:cNvPr id="8" name="Footer Placeholder 4"/>
          <p:cNvSpPr>
            <a:spLocks noGrp="1"/>
          </p:cNvSpPr>
          <p:nvPr>
            <p:ph type="ftr" sz="quarter" idx="11"/>
          </p:nvPr>
        </p:nvSpPr>
        <p:spPr/>
        <p:txBody>
          <a:bodyPr/>
          <a:lstStyle/>
          <a:p>
            <a:pPr>
              <a:defRPr/>
            </a:pPr>
            <a:r>
              <a:rPr lang="en-US"/>
              <a:t>Bliese Slides</a:t>
            </a:r>
          </a:p>
        </p:txBody>
      </p:sp>
      <p:sp>
        <p:nvSpPr>
          <p:cNvPr id="28058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1AAA8D5-0DED-4BB2-8DC0-0E7238ED6268}" type="slidenum">
              <a:rPr lang="en-US" altLang="en-US" sz="1000"/>
              <a:pPr>
                <a:spcBef>
                  <a:spcPct val="0"/>
                </a:spcBef>
                <a:buFontTx/>
                <a:buNone/>
              </a:pPr>
              <a:t>227</a:t>
            </a:fld>
            <a:endParaRPr lang="en-US" altLang="en-US" sz="1000"/>
          </a:p>
        </p:txBody>
      </p:sp>
      <p:sp>
        <p:nvSpPr>
          <p:cNvPr id="280583" name="Text Box 4"/>
          <p:cNvSpPr txBox="1">
            <a:spLocks noChangeArrowheads="1"/>
          </p:cNvSpPr>
          <p:nvPr/>
        </p:nvSpPr>
        <p:spPr bwMode="auto">
          <a:xfrm>
            <a:off x="1601273" y="2283547"/>
            <a:ext cx="8989453"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tmod3&lt;-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a:latin typeface="Courier New" pitchFamily="49" charset="0"/>
              </a:rPr>
              <a:t>data=</a:t>
            </a:r>
            <a:r>
              <a:rPr lang="en-US" altLang="en-US" sz="1800" dirty="0" err="1">
                <a:latin typeface="Courier New" pitchFamily="49" charset="0"/>
              </a:rPr>
              <a:t>GROWSAT.UNIV,na.action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p:txBody>
      </p:sp>
      <p:sp>
        <p:nvSpPr>
          <p:cNvPr id="280584" name="Text Box 6"/>
          <p:cNvSpPr txBox="1">
            <a:spLocks noChangeArrowheads="1"/>
          </p:cNvSpPr>
          <p:nvPr/>
        </p:nvSpPr>
        <p:spPr bwMode="auto">
          <a:xfrm>
            <a:off x="3191720" y="3512398"/>
            <a:ext cx="5808558" cy="646331"/>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tmod4a&lt;-update(tmod3,</a:t>
            </a:r>
          </a:p>
          <a:p>
            <a:pPr>
              <a:spcBef>
                <a:spcPct val="0"/>
              </a:spcBef>
              <a:buFontTx/>
              <a:buNone/>
            </a:pPr>
            <a:r>
              <a:rPr lang="en-US" altLang="en-US" sz="1800" dirty="0">
                <a:latin typeface="Courier New" pitchFamily="49" charset="0"/>
              </a:rPr>
              <a:t>  correlation=corAR1(form=~1|SUBNUM))</a:t>
            </a:r>
          </a:p>
        </p:txBody>
      </p:sp>
      <p:sp>
        <p:nvSpPr>
          <p:cNvPr id="280585" name="Text Box 7"/>
          <p:cNvSpPr txBox="1">
            <a:spLocks noChangeArrowheads="1"/>
          </p:cNvSpPr>
          <p:nvPr/>
        </p:nvSpPr>
        <p:spPr bwMode="auto">
          <a:xfrm>
            <a:off x="2504501" y="4513342"/>
            <a:ext cx="7161831" cy="120032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(tmod3,tmod4a)</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a:latin typeface="Courier New" pitchFamily="49" charset="0"/>
              </a:rPr>
              <a:t>logLik</a:t>
            </a:r>
            <a:r>
              <a:rPr lang="en-US" altLang="en-US" sz="1800" dirty="0">
                <a:latin typeface="Courier New" pitchFamily="49" charset="0"/>
              </a:rPr>
              <a:t>   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tmod3      1  6 -1711.066                        </a:t>
            </a:r>
          </a:p>
          <a:p>
            <a:pPr>
              <a:spcBef>
                <a:spcPct val="0"/>
              </a:spcBef>
              <a:buFontTx/>
              <a:buNone/>
            </a:pPr>
            <a:r>
              <a:rPr lang="en-US" altLang="en-US" sz="1800" dirty="0">
                <a:latin typeface="Courier New" pitchFamily="49" charset="0"/>
              </a:rPr>
              <a:t>tmod4a     2  7 -1707.861 1 vs 2 6.409824  0.0113</a:t>
            </a:r>
          </a:p>
        </p:txBody>
      </p:sp>
    </p:spTree>
    <p:extLst>
      <p:ext uri="{BB962C8B-B14F-4D97-AF65-F5344CB8AC3E}">
        <p14:creationId xmlns:p14="http://schemas.microsoft.com/office/powerpoint/2010/main" val="39927407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9" name="Rectangle 3"/>
          <p:cNvSpPr>
            <a:spLocks noGrp="1" noChangeArrowheads="1"/>
          </p:cNvSpPr>
          <p:nvPr>
            <p:ph type="title"/>
          </p:nvPr>
        </p:nvSpPr>
        <p:spPr/>
        <p:txBody>
          <a:bodyPr/>
          <a:lstStyle/>
          <a:p>
            <a:r>
              <a:rPr lang="en-US" altLang="en-US"/>
              <a:t>Step 4 in Modeling</a:t>
            </a:r>
          </a:p>
        </p:txBody>
      </p:sp>
      <p:sp>
        <p:nvSpPr>
          <p:cNvPr id="282630" name="Rectangle 4"/>
          <p:cNvSpPr>
            <a:spLocks noGrp="1" noChangeArrowheads="1"/>
          </p:cNvSpPr>
          <p:nvPr>
            <p:ph idx="1"/>
          </p:nvPr>
        </p:nvSpPr>
        <p:spPr/>
        <p:txBody>
          <a:bodyPr/>
          <a:lstStyle/>
          <a:p>
            <a:pPr>
              <a:lnSpc>
                <a:spcPct val="90000"/>
              </a:lnSpc>
            </a:pPr>
            <a:r>
              <a:rPr lang="en-US" altLang="en-US" dirty="0">
                <a:cs typeface="Times New Roman" pitchFamily="18" charset="0"/>
              </a:rPr>
              <a:t>Get estimate of the degree of autocorrelation</a:t>
            </a:r>
          </a:p>
          <a:p>
            <a:pPr lvl="1">
              <a:lnSpc>
                <a:spcPct val="90000"/>
              </a:lnSpc>
            </a:pPr>
            <a:r>
              <a:rPr lang="en-US" altLang="en-US" dirty="0">
                <a:cs typeface="Times New Roman" pitchFamily="18" charset="0"/>
              </a:rPr>
              <a:t>Phi coefficient is positive (</a:t>
            </a:r>
            <a:r>
              <a:rPr lang="en-US" altLang="en-US" dirty="0" err="1">
                <a:cs typeface="Times New Roman" pitchFamily="18" charset="0"/>
              </a:rPr>
              <a:t>Pinheiro</a:t>
            </a:r>
            <a:r>
              <a:rPr lang="en-US" altLang="en-US" dirty="0">
                <a:cs typeface="Times New Roman" pitchFamily="18" charset="0"/>
              </a:rPr>
              <a:t> &amp; Bates, 2000, p. 229)</a:t>
            </a:r>
          </a:p>
          <a:p>
            <a:pPr lvl="1">
              <a:lnSpc>
                <a:spcPct val="90000"/>
              </a:lnSpc>
              <a:buFontTx/>
              <a:buNone/>
            </a:pPr>
            <a:endParaRPr lang="en-US" altLang="en-US" sz="2000" dirty="0">
              <a:latin typeface="Courier New" pitchFamily="49" charset="0"/>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2826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C56066F-8B51-4FDF-B924-41361B1BC421}" type="slidenum">
              <a:rPr lang="en-US" altLang="en-US" sz="1000"/>
              <a:pPr>
                <a:spcBef>
                  <a:spcPct val="0"/>
                </a:spcBef>
                <a:buFontTx/>
                <a:buNone/>
              </a:pPr>
              <a:t>228</a:t>
            </a:fld>
            <a:endParaRPr lang="en-US" altLang="en-US" sz="1000"/>
          </a:p>
        </p:txBody>
      </p:sp>
      <p:sp>
        <p:nvSpPr>
          <p:cNvPr id="282631" name="Text Box 7"/>
          <p:cNvSpPr txBox="1">
            <a:spLocks noChangeArrowheads="1"/>
          </p:cNvSpPr>
          <p:nvPr/>
        </p:nvSpPr>
        <p:spPr bwMode="auto">
          <a:xfrm>
            <a:off x="3375026" y="2383455"/>
            <a:ext cx="555307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summary(tmod4a)</a:t>
            </a:r>
          </a:p>
          <a:p>
            <a:pPr>
              <a:spcBef>
                <a:spcPct val="0"/>
              </a:spcBef>
              <a:buFontTx/>
              <a:buNone/>
            </a:pPr>
            <a:r>
              <a:rPr lang="en-US" altLang="en-US" sz="1800" dirty="0">
                <a:latin typeface="Courier New" pitchFamily="49" charset="0"/>
              </a:rPr>
              <a:t>Linear mixed-effects model fit by REML</a:t>
            </a:r>
          </a:p>
          <a:p>
            <a:pPr>
              <a:spcBef>
                <a:spcPct val="0"/>
              </a:spcBef>
              <a:buFontTx/>
              <a:buNone/>
            </a:pPr>
            <a:r>
              <a:rPr lang="en-US" altLang="en-US" sz="1800" dirty="0">
                <a:latin typeface="Courier New" pitchFamily="49" charset="0"/>
              </a:rPr>
              <a:t> Data: GROWSAT.UNIV </a:t>
            </a:r>
          </a:p>
          <a:p>
            <a:pPr>
              <a:spcBef>
                <a:spcPct val="0"/>
              </a:spcBef>
              <a:buFontTx/>
              <a:buNone/>
            </a:pPr>
            <a:r>
              <a:rPr lang="en-US" altLang="en-US" sz="1800" dirty="0">
                <a:latin typeface="Courier New" pitchFamily="49" charset="0"/>
              </a:rPr>
              <a:t>       AIC      BIC    </a:t>
            </a:r>
            <a:r>
              <a:rPr lang="en-US" altLang="en-US" sz="1800" dirty="0" err="1">
                <a:latin typeface="Courier New" pitchFamily="49" charset="0"/>
              </a:rPr>
              <a:t>logLik</a:t>
            </a:r>
            <a:endParaRPr lang="en-US" altLang="en-US" sz="1800" dirty="0">
              <a:latin typeface="Courier New" pitchFamily="49" charset="0"/>
            </a:endParaRPr>
          </a:p>
          <a:p>
            <a:pPr>
              <a:spcBef>
                <a:spcPct val="0"/>
              </a:spcBef>
              <a:buFontTx/>
              <a:buNone/>
            </a:pPr>
            <a:r>
              <a:rPr lang="en-US" altLang="en-US" sz="1800" dirty="0">
                <a:latin typeface="Courier New" pitchFamily="49" charset="0"/>
              </a:rPr>
              <a:t>  3429.722 3466.401 -1707.861</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Correlation 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b="1" dirty="0">
                <a:latin typeface="Courier New" pitchFamily="49" charset="0"/>
              </a:rPr>
              <a:t>0.3763924</a:t>
            </a:r>
          </a:p>
        </p:txBody>
      </p:sp>
    </p:spTree>
    <p:extLst>
      <p:ext uri="{BB962C8B-B14F-4D97-AF65-F5344CB8AC3E}">
        <p14:creationId xmlns:p14="http://schemas.microsoft.com/office/powerpoint/2010/main" val="1900898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7" name="Rectangle 3"/>
          <p:cNvSpPr>
            <a:spLocks noGrp="1" noChangeArrowheads="1"/>
          </p:cNvSpPr>
          <p:nvPr>
            <p:ph type="title"/>
          </p:nvPr>
        </p:nvSpPr>
        <p:spPr/>
        <p:txBody>
          <a:bodyPr/>
          <a:lstStyle/>
          <a:p>
            <a:r>
              <a:rPr lang="en-US" altLang="en-US"/>
              <a:t>Step 4 in Modeling</a:t>
            </a:r>
          </a:p>
        </p:txBody>
      </p:sp>
      <p:sp>
        <p:nvSpPr>
          <p:cNvPr id="284678" name="Rectangle 4"/>
          <p:cNvSpPr>
            <a:spLocks noGrp="1" noChangeArrowheads="1"/>
          </p:cNvSpPr>
          <p:nvPr>
            <p:ph idx="1"/>
          </p:nvPr>
        </p:nvSpPr>
        <p:spPr/>
        <p:txBody>
          <a:bodyPr/>
          <a:lstStyle/>
          <a:p>
            <a:pPr>
              <a:lnSpc>
                <a:spcPct val="90000"/>
              </a:lnSpc>
            </a:pPr>
            <a:r>
              <a:rPr lang="en-US" altLang="en-US" dirty="0">
                <a:cs typeface="Times New Roman" pitchFamily="18" charset="0"/>
              </a:rPr>
              <a:t>The order of the data is important when using the default correlation function: TIME ordered in SUBNUM</a:t>
            </a: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dirty="0">
              <a:cs typeface="Times New Roman" pitchFamily="18" charset="0"/>
            </a:endParaRPr>
          </a:p>
          <a:p>
            <a:pPr>
              <a:lnSpc>
                <a:spcPct val="90000"/>
              </a:lnSpc>
            </a:pPr>
            <a:endParaRPr lang="en-US" altLang="en-US" sz="3200" dirty="0">
              <a:cs typeface="Times New Roman" pitchFamily="18" charset="0"/>
            </a:endParaRPr>
          </a:p>
          <a:p>
            <a:pPr>
              <a:lnSpc>
                <a:spcPct val="90000"/>
              </a:lnSpc>
            </a:pPr>
            <a:r>
              <a:rPr lang="en-US" altLang="en-US" dirty="0">
                <a:cs typeface="Times New Roman" pitchFamily="18" charset="0"/>
              </a:rPr>
              <a:t>If data is not ordered by TIME for each subject, it needs to be re-ordered</a:t>
            </a:r>
          </a:p>
          <a:p>
            <a:pPr>
              <a:lnSpc>
                <a:spcPct val="90000"/>
              </a:lnSpc>
            </a:pPr>
            <a:endParaRPr lang="en-US" altLang="en-US" dirty="0">
              <a:cs typeface="Times New Roman" pitchFamily="18" charset="0"/>
            </a:endParaRPr>
          </a:p>
          <a:p>
            <a:pPr lvl="1">
              <a:lnSpc>
                <a:spcPct val="90000"/>
              </a:lnSpc>
              <a:buFontTx/>
              <a:buNone/>
            </a:pPr>
            <a:endParaRPr lang="en-US" altLang="en-US" sz="2000" dirty="0">
              <a:latin typeface="Courier New" pitchFamily="49" charset="0"/>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2846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6980D6D-05B2-4CCB-B4BD-352C6472AF5D}" type="slidenum">
              <a:rPr lang="en-US" altLang="en-US" sz="1000"/>
              <a:pPr>
                <a:spcBef>
                  <a:spcPct val="0"/>
                </a:spcBef>
                <a:buFontTx/>
                <a:buNone/>
              </a:pPr>
              <a:t>229</a:t>
            </a:fld>
            <a:endParaRPr lang="en-US" altLang="en-US" sz="1000"/>
          </a:p>
        </p:txBody>
      </p:sp>
      <p:sp>
        <p:nvSpPr>
          <p:cNvPr id="284679" name="Text Box 6"/>
          <p:cNvSpPr txBox="1">
            <a:spLocks noChangeArrowheads="1"/>
          </p:cNvSpPr>
          <p:nvPr/>
        </p:nvSpPr>
        <p:spPr bwMode="auto">
          <a:xfrm>
            <a:off x="3395626" y="2345775"/>
            <a:ext cx="5022924"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correlation= corAR1(form=~1|SUBNUM)</a:t>
            </a:r>
          </a:p>
        </p:txBody>
      </p:sp>
      <p:sp>
        <p:nvSpPr>
          <p:cNvPr id="284680" name="Rectangle 5"/>
          <p:cNvSpPr>
            <a:spLocks noChangeArrowheads="1"/>
          </p:cNvSpPr>
          <p:nvPr/>
        </p:nvSpPr>
        <p:spPr bwMode="auto">
          <a:xfrm>
            <a:off x="2232025" y="2872425"/>
            <a:ext cx="7793038" cy="2030412"/>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Times New Roman" pitchFamily="18" charset="0"/>
              </a:rPr>
              <a:t>    SUBNUM AGE  JOBSAT1 JOBSAT2 JOBSAT3 TIME   MULTDV</a:t>
            </a:r>
          </a:p>
          <a:p>
            <a:pPr>
              <a:spcBef>
                <a:spcPct val="0"/>
              </a:spcBef>
              <a:buFontTx/>
              <a:buNone/>
            </a:pPr>
            <a:r>
              <a:rPr lang="en-US" altLang="en-US" sz="1800" dirty="0">
                <a:latin typeface="Courier New" pitchFamily="49" charset="0"/>
                <a:cs typeface="Times New Roman" pitchFamily="18" charset="0"/>
              </a:rPr>
              <a:t>X3       1  20 1.666667       1       3    0 1.666667</a:t>
            </a:r>
          </a:p>
          <a:p>
            <a:pPr>
              <a:spcBef>
                <a:spcPct val="0"/>
              </a:spcBef>
              <a:buFontTx/>
              <a:buNone/>
            </a:pPr>
            <a:r>
              <a:rPr lang="en-US" altLang="en-US" sz="1800" dirty="0">
                <a:latin typeface="Courier New" pitchFamily="49" charset="0"/>
                <a:cs typeface="Times New Roman" pitchFamily="18" charset="0"/>
              </a:rPr>
              <a:t>X31      1  20 1.666667       1       3    1 1.000000</a:t>
            </a:r>
          </a:p>
          <a:p>
            <a:pPr>
              <a:spcBef>
                <a:spcPct val="0"/>
              </a:spcBef>
              <a:buFontTx/>
              <a:buNone/>
            </a:pPr>
            <a:r>
              <a:rPr lang="en-US" altLang="en-US" sz="1800" dirty="0">
                <a:latin typeface="Courier New" pitchFamily="49" charset="0"/>
                <a:cs typeface="Times New Roman" pitchFamily="18" charset="0"/>
              </a:rPr>
              <a:t>X32      1  20 1.666667       1       3    2 3.000000</a:t>
            </a:r>
          </a:p>
          <a:p>
            <a:pPr>
              <a:spcBef>
                <a:spcPct val="0"/>
              </a:spcBef>
              <a:buFontTx/>
              <a:buNone/>
            </a:pPr>
            <a:r>
              <a:rPr lang="en-US" altLang="en-US" sz="1800" dirty="0">
                <a:latin typeface="Courier New" pitchFamily="49" charset="0"/>
                <a:cs typeface="Times New Roman" pitchFamily="18" charset="0"/>
              </a:rPr>
              <a:t>X6       2  24 3.666667       4       4    0 3.666667</a:t>
            </a:r>
          </a:p>
          <a:p>
            <a:pPr>
              <a:spcBef>
                <a:spcPct val="0"/>
              </a:spcBef>
              <a:buFontTx/>
              <a:buNone/>
            </a:pPr>
            <a:r>
              <a:rPr lang="en-US" altLang="en-US" sz="1800" dirty="0">
                <a:latin typeface="Courier New" pitchFamily="49" charset="0"/>
                <a:cs typeface="Times New Roman" pitchFamily="18" charset="0"/>
              </a:rPr>
              <a:t>X63      2  24 3.666667       4       4    1 4.000000</a:t>
            </a:r>
          </a:p>
          <a:p>
            <a:pPr>
              <a:spcBef>
                <a:spcPct val="0"/>
              </a:spcBef>
              <a:buFontTx/>
              <a:buNone/>
            </a:pPr>
            <a:r>
              <a:rPr lang="en-US" altLang="en-US" sz="1800" dirty="0">
                <a:latin typeface="Courier New" pitchFamily="49" charset="0"/>
                <a:cs typeface="Times New Roman" pitchFamily="18" charset="0"/>
              </a:rPr>
              <a:t>X64      2  24 3.666667       4       4    2 4.000000</a:t>
            </a:r>
          </a:p>
        </p:txBody>
      </p:sp>
      <p:sp>
        <p:nvSpPr>
          <p:cNvPr id="284681" name="Text Box 6"/>
          <p:cNvSpPr txBox="1">
            <a:spLocks noChangeArrowheads="1"/>
          </p:cNvSpPr>
          <p:nvPr/>
        </p:nvSpPr>
        <p:spPr bwMode="auto">
          <a:xfrm>
            <a:off x="1776058" y="5481708"/>
            <a:ext cx="8249005"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NEW.UNIV</a:t>
            </a:r>
            <a:r>
              <a:rPr lang="en-US" altLang="en-US" sz="1800" dirty="0">
                <a:latin typeface="Courier New" pitchFamily="49" charset="0"/>
                <a:cs typeface="Courier New" pitchFamily="49" charset="0"/>
              </a:rPr>
              <a:t>&lt;-OLD.UNIV[</a:t>
            </a:r>
            <a:r>
              <a:rPr lang="en-US" altLang="en-US" sz="1800" b="1" dirty="0">
                <a:latin typeface="Courier New" pitchFamily="49" charset="0"/>
                <a:cs typeface="Courier New" pitchFamily="49" charset="0"/>
              </a:rPr>
              <a:t>order</a:t>
            </a:r>
            <a:r>
              <a:rPr lang="en-US" altLang="en-US" sz="1800" dirty="0">
                <a:latin typeface="Courier New" pitchFamily="49" charset="0"/>
                <a:cs typeface="Courier New" pitchFamily="49" charset="0"/>
              </a:rPr>
              <a:t>(OLD.UNIV$SUBNUM,OLD.UNIV$TIME),]</a:t>
            </a:r>
          </a:p>
        </p:txBody>
      </p:sp>
    </p:spTree>
    <p:extLst>
      <p:ext uri="{BB962C8B-B14F-4D97-AF65-F5344CB8AC3E}">
        <p14:creationId xmlns:p14="http://schemas.microsoft.com/office/powerpoint/2010/main" val="245850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A3D0-954E-85B2-E1C9-F5FF6DDBEB42}"/>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8D6E8094-5410-ED4E-09F6-CBB19833B7E6}"/>
              </a:ext>
            </a:extLst>
          </p:cNvPr>
          <p:cNvSpPr>
            <a:spLocks noGrp="1"/>
          </p:cNvSpPr>
          <p:nvPr>
            <p:ph idx="1"/>
          </p:nvPr>
        </p:nvSpPr>
        <p:spPr/>
        <p:txBody>
          <a:bodyPr/>
          <a:lstStyle/>
          <a:p>
            <a:r>
              <a:rPr lang="en-US" u="sng" dirty="0"/>
              <a:t>Aggregation Models</a:t>
            </a:r>
            <a:r>
              <a:rPr lang="en-US" dirty="0"/>
              <a:t> describe the theoretical link between lower-level and aggregate variables</a:t>
            </a:r>
          </a:p>
          <a:p>
            <a:pPr marL="285750" indent="-285750">
              <a:buFont typeface="Arial" panose="020B0604020202020204" pitchFamily="34" charset="0"/>
              <a:buChar char="•"/>
            </a:pPr>
            <a:r>
              <a:rPr lang="en-US" sz="1800" dirty="0"/>
              <a:t>See James (1982), Chan (1998), Klein &amp; Kozlowski (2000), Bliese (2000)</a:t>
            </a:r>
          </a:p>
          <a:p>
            <a:endParaRPr lang="en-US" sz="1600" dirty="0"/>
          </a:p>
          <a:p>
            <a:r>
              <a:rPr lang="en-US" dirty="0"/>
              <a:t>Agreement and reliability indices are used to validate the aggregation model</a:t>
            </a:r>
          </a:p>
          <a:p>
            <a:pPr marL="342900" indent="-342900">
              <a:buFont typeface="Arial" panose="020B0604020202020204" pitchFamily="34" charset="0"/>
              <a:buChar char="•"/>
            </a:pPr>
            <a:r>
              <a:rPr lang="en-US" sz="1800" dirty="0"/>
              <a:t>Intraclass correlation coefficients (ICCs): Non-isomorphism</a:t>
            </a:r>
          </a:p>
          <a:p>
            <a:pPr marL="342900" indent="-342900">
              <a:buFont typeface="Arial" panose="020B0604020202020204" pitchFamily="34" charset="0"/>
              <a:buChar char="•"/>
            </a:pPr>
            <a:r>
              <a:rPr lang="en-US" sz="1800" dirty="0"/>
              <a:t>Within-group agreement: Evolved out of isomorphism assumption</a:t>
            </a:r>
          </a:p>
        </p:txBody>
      </p:sp>
      <p:sp>
        <p:nvSpPr>
          <p:cNvPr id="4" name="Slide Number Placeholder 3">
            <a:extLst>
              <a:ext uri="{FF2B5EF4-FFF2-40B4-BE49-F238E27FC236}">
                <a16:creationId xmlns:a16="http://schemas.microsoft.com/office/drawing/2014/main" id="{E1FB7CCA-54CD-3531-79DD-6D2D0A109A69}"/>
              </a:ext>
            </a:extLst>
          </p:cNvPr>
          <p:cNvSpPr>
            <a:spLocks noGrp="1"/>
          </p:cNvSpPr>
          <p:nvPr>
            <p:ph type="sldNum" sz="quarter" idx="12"/>
          </p:nvPr>
        </p:nvSpPr>
        <p:spPr/>
        <p:txBody>
          <a:bodyPr/>
          <a:lstStyle/>
          <a:p>
            <a:fld id="{C68DACDF-E1A9-A04C-A5FF-FC2443684BF5}" type="slidenum">
              <a:rPr lang="en-US" smtClean="0"/>
              <a:pPr/>
              <a:t>23</a:t>
            </a:fld>
            <a:endParaRPr lang="en-US" dirty="0"/>
          </a:p>
        </p:txBody>
      </p:sp>
      <p:sp>
        <p:nvSpPr>
          <p:cNvPr id="5" name="Footer Placeholder 4">
            <a:extLst>
              <a:ext uri="{FF2B5EF4-FFF2-40B4-BE49-F238E27FC236}">
                <a16:creationId xmlns:a16="http://schemas.microsoft.com/office/drawing/2014/main" id="{A0D6932C-B026-EFB9-F5CB-8C98D9ADD87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7235687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in Modeling</a:t>
            </a:r>
          </a:p>
        </p:txBody>
      </p:sp>
      <p:sp>
        <p:nvSpPr>
          <p:cNvPr id="3" name="Content Placeholder 2"/>
          <p:cNvSpPr>
            <a:spLocks noGrp="1"/>
          </p:cNvSpPr>
          <p:nvPr>
            <p:ph idx="1"/>
          </p:nvPr>
        </p:nvSpPr>
        <p:spPr/>
        <p:txBody>
          <a:bodyPr/>
          <a:lstStyle/>
          <a:p>
            <a:r>
              <a:rPr lang="en-US" dirty="0"/>
              <a:t>Some tips on specifying autocorrelation</a:t>
            </a:r>
          </a:p>
          <a:p>
            <a:pPr lvl="1"/>
            <a:r>
              <a:rPr lang="en-US" dirty="0"/>
              <a:t>The shortcut                                         works and estimates autocorrelation within each Subject, but according to the help files it should be using the order of entire data (collapsing across Subjects)</a:t>
            </a:r>
          </a:p>
          <a:p>
            <a:pPr lvl="1"/>
            <a:r>
              <a:rPr lang="en-US" dirty="0"/>
              <a:t>If you have unequally spaced TIME data or different TIME observations for each person use           </a:t>
            </a:r>
          </a:p>
          <a:p>
            <a:pPr lvl="1"/>
            <a:endParaRPr lang="en-US" dirty="0"/>
          </a:p>
          <a:p>
            <a:pPr lvl="2"/>
            <a:r>
              <a:rPr lang="en-US" dirty="0"/>
              <a:t>corCAR1 estimates a Continuous AR (1)</a:t>
            </a:r>
          </a:p>
          <a:p>
            <a:pPr lvl="1"/>
            <a:r>
              <a:rPr lang="en-US" dirty="0"/>
              <a:t>In practice either AR1 or CAR1 provide similar estimates in our examples, but AR1 is technically the better option</a:t>
            </a:r>
          </a:p>
        </p:txBody>
      </p:sp>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p>
            <a:fld id="{EA1C9E81-E361-48F9-B483-4DDE5D38920F}" type="slidenum">
              <a:rPr lang="en-US" altLang="en-US" smtClean="0"/>
              <a:pPr/>
              <a:t>230</a:t>
            </a:fld>
            <a:endParaRPr lang="en-US" altLang="en-US"/>
          </a:p>
        </p:txBody>
      </p:sp>
      <p:sp>
        <p:nvSpPr>
          <p:cNvPr id="7" name="Text Box 6"/>
          <p:cNvSpPr txBox="1">
            <a:spLocks noChangeArrowheads="1"/>
          </p:cNvSpPr>
          <p:nvPr/>
        </p:nvSpPr>
        <p:spPr bwMode="auto">
          <a:xfrm>
            <a:off x="3551530" y="1702689"/>
            <a:ext cx="3189472"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correlation= cor</a:t>
            </a:r>
            <a:r>
              <a:rPr lang="en-US" altLang="en-US" sz="1800" b="1" dirty="0">
                <a:latin typeface="Courier New" pitchFamily="49" charset="0"/>
              </a:rPr>
              <a:t>AR1</a:t>
            </a:r>
            <a:r>
              <a:rPr lang="en-US" altLang="en-US" sz="1800" dirty="0">
                <a:latin typeface="Courier New" pitchFamily="49" charset="0"/>
              </a:rPr>
              <a:t>()</a:t>
            </a:r>
          </a:p>
        </p:txBody>
      </p:sp>
      <p:sp>
        <p:nvSpPr>
          <p:cNvPr id="8" name="Text Box 6"/>
          <p:cNvSpPr txBox="1">
            <a:spLocks noChangeArrowheads="1"/>
          </p:cNvSpPr>
          <p:nvPr/>
        </p:nvSpPr>
        <p:spPr bwMode="auto">
          <a:xfrm>
            <a:off x="1750081" y="3690072"/>
            <a:ext cx="5535722"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correlation=cor</a:t>
            </a:r>
            <a:r>
              <a:rPr lang="en-US" altLang="en-US" sz="1800" b="1" dirty="0">
                <a:latin typeface="Courier New" pitchFamily="49" charset="0"/>
              </a:rPr>
              <a:t>CAR1</a:t>
            </a:r>
            <a:r>
              <a:rPr lang="en-US" altLang="en-US" sz="1800" dirty="0">
                <a:latin typeface="Courier New" pitchFamily="49" charset="0"/>
              </a:rPr>
              <a:t>(form=~TIME|SUBNUM))</a:t>
            </a:r>
          </a:p>
        </p:txBody>
      </p:sp>
      <p:sp>
        <p:nvSpPr>
          <p:cNvPr id="9" name="Text Box 6"/>
          <p:cNvSpPr txBox="1">
            <a:spLocks noChangeArrowheads="1"/>
          </p:cNvSpPr>
          <p:nvPr/>
        </p:nvSpPr>
        <p:spPr bwMode="auto">
          <a:xfrm>
            <a:off x="1750081" y="5327884"/>
            <a:ext cx="3285164" cy="36933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cor</a:t>
            </a:r>
            <a:r>
              <a:rPr lang="en-US" altLang="en-US" sz="1800" b="1" dirty="0">
                <a:latin typeface="Courier New" pitchFamily="49" charset="0"/>
              </a:rPr>
              <a:t>AR1</a:t>
            </a:r>
            <a:r>
              <a:rPr lang="en-US" altLang="en-US" sz="1800" dirty="0">
                <a:latin typeface="Courier New" pitchFamily="49" charset="0"/>
              </a:rPr>
              <a:t>(form=~1|SUBNUM)</a:t>
            </a:r>
          </a:p>
        </p:txBody>
      </p:sp>
    </p:spTree>
    <p:extLst>
      <p:ext uri="{BB962C8B-B14F-4D97-AF65-F5344CB8AC3E}">
        <p14:creationId xmlns:p14="http://schemas.microsoft.com/office/powerpoint/2010/main" val="24822017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89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809EE5B-947C-465E-B8D0-59E9E7004FBC}" type="slidenum">
              <a:rPr lang="en-US" altLang="en-US" sz="1000"/>
              <a:pPr>
                <a:spcBef>
                  <a:spcPct val="0"/>
                </a:spcBef>
                <a:buFontTx/>
                <a:buNone/>
              </a:pPr>
              <a:t>231</a:t>
            </a:fld>
            <a:endParaRPr lang="en-US" altLang="en-US" sz="1000"/>
          </a:p>
        </p:txBody>
      </p:sp>
      <p:sp>
        <p:nvSpPr>
          <p:cNvPr id="289797" name="Rectangle 7"/>
          <p:cNvSpPr>
            <a:spLocks noGrp="1" noChangeArrowheads="1"/>
          </p:cNvSpPr>
          <p:nvPr>
            <p:ph type="title"/>
          </p:nvPr>
        </p:nvSpPr>
        <p:spPr/>
        <p:txBody>
          <a:bodyPr/>
          <a:lstStyle/>
          <a:p>
            <a:r>
              <a:rPr lang="en-US" altLang="en-US"/>
              <a:t>Step 4 in Modeling</a:t>
            </a:r>
          </a:p>
        </p:txBody>
      </p:sp>
      <p:sp>
        <p:nvSpPr>
          <p:cNvPr id="289798" name="Rectangle 8"/>
          <p:cNvSpPr>
            <a:spLocks noGrp="1" noChangeArrowheads="1"/>
          </p:cNvSpPr>
          <p:nvPr>
            <p:ph type="body" idx="1"/>
          </p:nvPr>
        </p:nvSpPr>
        <p:spPr/>
        <p:txBody>
          <a:bodyPr/>
          <a:lstStyle/>
          <a:p>
            <a:r>
              <a:rPr lang="en-US" altLang="en-US" dirty="0"/>
              <a:t>A quick check for Heteroscedasticity (raw variables) </a:t>
            </a:r>
          </a:p>
          <a:p>
            <a:endParaRPr lang="en-US" altLang="en-US" dirty="0"/>
          </a:p>
          <a:p>
            <a:endParaRPr lang="en-US" altLang="en-US" dirty="0"/>
          </a:p>
          <a:p>
            <a:endParaRPr lang="en-US" altLang="en-US" dirty="0"/>
          </a:p>
          <a:p>
            <a:r>
              <a:rPr lang="en-US" altLang="en-US" dirty="0"/>
              <a:t>A better quick check  based on complete residuals</a:t>
            </a:r>
          </a:p>
          <a:p>
            <a:pPr lvl="1"/>
            <a:r>
              <a:rPr lang="en-US" altLang="en-US" dirty="0"/>
              <a:t>Residuals for each person over 3 times</a:t>
            </a:r>
          </a:p>
        </p:txBody>
      </p:sp>
      <p:sp>
        <p:nvSpPr>
          <p:cNvPr id="289799" name="Text Box 6"/>
          <p:cNvSpPr txBox="1">
            <a:spLocks noChangeArrowheads="1"/>
          </p:cNvSpPr>
          <p:nvPr/>
        </p:nvSpPr>
        <p:spPr bwMode="auto">
          <a:xfrm>
            <a:off x="3730625" y="1920919"/>
            <a:ext cx="4343400" cy="1203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tapply</a:t>
            </a:r>
            <a:r>
              <a:rPr lang="en-US" altLang="en-US" sz="1800" dirty="0">
                <a:latin typeface="Courier New" pitchFamily="49" charset="0"/>
              </a:rPr>
              <a:t>(GROWSAT.UNIV$MULTDV,</a:t>
            </a:r>
          </a:p>
          <a:p>
            <a:pPr>
              <a:spcBef>
                <a:spcPct val="0"/>
              </a:spcBef>
              <a:buFontTx/>
              <a:buNone/>
            </a:pPr>
            <a:r>
              <a:rPr lang="en-US" altLang="en-US" sz="1800" dirty="0">
                <a:latin typeface="Courier New" pitchFamily="49" charset="0"/>
              </a:rPr>
              <a:t>GROWSAT.UNIV$TIME,var,na.rm=T)</a:t>
            </a:r>
          </a:p>
          <a:p>
            <a:pPr>
              <a:spcBef>
                <a:spcPct val="0"/>
              </a:spcBef>
              <a:buFontTx/>
              <a:buNone/>
            </a:pPr>
            <a:r>
              <a:rPr lang="en-US" altLang="en-US" sz="1800" dirty="0">
                <a:latin typeface="Courier New" pitchFamily="49" charset="0"/>
              </a:rPr>
              <a:t>        0         1         2 </a:t>
            </a:r>
          </a:p>
          <a:p>
            <a:pPr>
              <a:spcBef>
                <a:spcPct val="0"/>
              </a:spcBef>
              <a:buFontTx/>
              <a:buNone/>
            </a:pPr>
            <a:r>
              <a:rPr lang="en-US" altLang="en-US" sz="1800" dirty="0">
                <a:latin typeface="Courier New" pitchFamily="49" charset="0"/>
              </a:rPr>
              <a:t>0.9681912 0.8831397 0.7313358</a:t>
            </a:r>
          </a:p>
        </p:txBody>
      </p:sp>
      <p:sp>
        <p:nvSpPr>
          <p:cNvPr id="8" name="Text Box 12"/>
          <p:cNvSpPr txBox="1">
            <a:spLocks noChangeArrowheads="1"/>
          </p:cNvSpPr>
          <p:nvPr/>
        </p:nvSpPr>
        <p:spPr bwMode="auto">
          <a:xfrm>
            <a:off x="2571549" y="4015464"/>
            <a:ext cx="7033029" cy="20313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matrix(</a:t>
            </a:r>
            <a:r>
              <a:rPr lang="en-US" altLang="en-US" sz="1800" dirty="0" err="1">
                <a:latin typeface="Courier New" pitchFamily="49" charset="0"/>
              </a:rPr>
              <a:t>TEMP.RESID,ncol</a:t>
            </a:r>
            <a:r>
              <a:rPr lang="en-US" altLang="en-US" sz="1800" dirty="0">
                <a:latin typeface="Courier New" pitchFamily="49" charset="0"/>
              </a:rPr>
              <a:t>=3,byrow=T)[1:2,]</a:t>
            </a:r>
          </a:p>
          <a:p>
            <a:pPr>
              <a:spcBef>
                <a:spcPct val="0"/>
              </a:spcBef>
              <a:buFontTx/>
              <a:buNone/>
            </a:pPr>
            <a:r>
              <a:rPr lang="en-US" altLang="en-US" sz="1800" dirty="0">
                <a:latin typeface="Courier New" pitchFamily="49" charset="0"/>
              </a:rPr>
              <a:t>            [,1]       [,2]      [,3]</a:t>
            </a:r>
          </a:p>
          <a:p>
            <a:pPr>
              <a:spcBef>
                <a:spcPct val="0"/>
              </a:spcBef>
              <a:buFontTx/>
              <a:buNone/>
            </a:pPr>
            <a:r>
              <a:rPr lang="en-US" altLang="en-US" sz="1800" dirty="0">
                <a:latin typeface="Courier New" pitchFamily="49" charset="0"/>
              </a:rPr>
              <a:t>[1,] -0.10488073 -1.1297697 0.5120083</a:t>
            </a:r>
          </a:p>
          <a:p>
            <a:pPr>
              <a:spcBef>
                <a:spcPct val="0"/>
              </a:spcBef>
              <a:buFontTx/>
              <a:buNone/>
            </a:pPr>
            <a:r>
              <a:rPr lang="en-US" altLang="en-US" sz="1800" dirty="0">
                <a:latin typeface="Courier New" pitchFamily="49" charset="0"/>
              </a:rPr>
              <a:t>[2,] -0.03508496  0.2290748 0.1599016</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apply(matrix(</a:t>
            </a:r>
            <a:r>
              <a:rPr lang="en-US" altLang="en-US" sz="1800" dirty="0" err="1">
                <a:latin typeface="Courier New" pitchFamily="49" charset="0"/>
              </a:rPr>
              <a:t>TEMP.RESID,ncol</a:t>
            </a:r>
            <a:r>
              <a:rPr lang="en-US" altLang="en-US" sz="1800" dirty="0">
                <a:latin typeface="Courier New" pitchFamily="49" charset="0"/>
              </a:rPr>
              <a:t>=3,byrow=T),2,var)</a:t>
            </a:r>
          </a:p>
          <a:p>
            <a:pPr>
              <a:spcBef>
                <a:spcPct val="0"/>
              </a:spcBef>
              <a:buFontTx/>
              <a:buNone/>
            </a:pPr>
            <a:r>
              <a:rPr lang="en-US" altLang="en-US" sz="1800" dirty="0">
                <a:latin typeface="Courier New" pitchFamily="49" charset="0"/>
              </a:rPr>
              <a:t>[1] 0.1645846 0.2404384 0.1520188</a:t>
            </a:r>
          </a:p>
        </p:txBody>
      </p:sp>
    </p:spTree>
    <p:extLst>
      <p:ext uri="{BB962C8B-B14F-4D97-AF65-F5344CB8AC3E}">
        <p14:creationId xmlns:p14="http://schemas.microsoft.com/office/powerpoint/2010/main" val="6767928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pPr>
              <a:defRPr/>
            </a:pPr>
            <a:r>
              <a:rPr lang="en-US"/>
              <a:t>Bliese Slides</a:t>
            </a:r>
          </a:p>
        </p:txBody>
      </p:sp>
      <p:sp>
        <p:nvSpPr>
          <p:cNvPr id="289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809EE5B-947C-465E-B8D0-59E9E7004FBC}" type="slidenum">
              <a:rPr lang="en-US" altLang="en-US" sz="1000"/>
              <a:pPr>
                <a:spcBef>
                  <a:spcPct val="0"/>
                </a:spcBef>
                <a:buFontTx/>
                <a:buNone/>
              </a:pPr>
              <a:t>232</a:t>
            </a:fld>
            <a:endParaRPr lang="en-US" altLang="en-US" sz="1000"/>
          </a:p>
        </p:txBody>
      </p:sp>
      <p:sp>
        <p:nvSpPr>
          <p:cNvPr id="289797" name="Rectangle 7"/>
          <p:cNvSpPr>
            <a:spLocks noGrp="1" noChangeArrowheads="1"/>
          </p:cNvSpPr>
          <p:nvPr>
            <p:ph type="title"/>
          </p:nvPr>
        </p:nvSpPr>
        <p:spPr/>
        <p:txBody>
          <a:bodyPr/>
          <a:lstStyle/>
          <a:p>
            <a:r>
              <a:rPr lang="en-US" altLang="en-US"/>
              <a:t>Step 4 in Modeling</a:t>
            </a:r>
          </a:p>
        </p:txBody>
      </p:sp>
      <p:sp>
        <p:nvSpPr>
          <p:cNvPr id="289798" name="Rectangle 8"/>
          <p:cNvSpPr>
            <a:spLocks noGrp="1" noChangeArrowheads="1"/>
          </p:cNvSpPr>
          <p:nvPr>
            <p:ph type="body" idx="1"/>
          </p:nvPr>
        </p:nvSpPr>
        <p:spPr/>
        <p:txBody>
          <a:bodyPr/>
          <a:lstStyle/>
          <a:p>
            <a:r>
              <a:rPr lang="en-US" altLang="en-US" dirty="0"/>
              <a:t>Formal check for heteroscedasticity</a:t>
            </a:r>
          </a:p>
          <a:p>
            <a:endParaRPr lang="en-US" altLang="en-US" dirty="0"/>
          </a:p>
        </p:txBody>
      </p:sp>
      <p:sp>
        <p:nvSpPr>
          <p:cNvPr id="289800" name="Text Box 9"/>
          <p:cNvSpPr txBox="1">
            <a:spLocks noChangeArrowheads="1"/>
          </p:cNvSpPr>
          <p:nvPr/>
        </p:nvSpPr>
        <p:spPr bwMode="auto">
          <a:xfrm>
            <a:off x="2387969" y="1982086"/>
            <a:ext cx="7277100" cy="1754326"/>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tmod4b&lt;-update(tmod4a,weights=</a:t>
            </a:r>
            <a:r>
              <a:rPr lang="en-US" altLang="en-US" sz="1800" dirty="0" err="1">
                <a:latin typeface="Courier New" pitchFamily="49" charset="0"/>
              </a:rPr>
              <a:t>varExp</a:t>
            </a:r>
            <a:r>
              <a:rPr lang="en-US" altLang="en-US" sz="1800" dirty="0">
                <a:latin typeface="Courier New" pitchFamily="49" charset="0"/>
              </a:rPr>
              <a:t>(form=~TIME))</a:t>
            </a:r>
          </a:p>
          <a:p>
            <a:pPr>
              <a:spcBef>
                <a:spcPct val="0"/>
              </a:spcBef>
              <a:buFontTx/>
              <a:buNone/>
            </a:pPr>
            <a:r>
              <a:rPr lang="en-US" altLang="en-US" sz="1800" dirty="0">
                <a:latin typeface="Courier New" pitchFamily="49" charset="0"/>
              </a:rPr>
              <a:t># Warning Message </a:t>
            </a:r>
          </a:p>
          <a:p>
            <a:pPr>
              <a:spcBef>
                <a:spcPct val="0"/>
              </a:spcBef>
              <a:buFontTx/>
              <a:buNone/>
            </a:pPr>
            <a:r>
              <a:rPr lang="en-US" altLang="en-US" sz="1800" dirty="0">
                <a:latin typeface="Courier New" pitchFamily="49" charset="0"/>
              </a:rPr>
              <a:t>&gt; </a:t>
            </a:r>
            <a:r>
              <a:rPr lang="en-US" altLang="en-US" sz="1800" dirty="0" err="1">
                <a:latin typeface="Courier New" pitchFamily="49" charset="0"/>
              </a:rPr>
              <a:t>anova</a:t>
            </a:r>
            <a:r>
              <a:rPr lang="en-US" altLang="en-US" sz="1800" dirty="0">
                <a:latin typeface="Courier New" pitchFamily="49" charset="0"/>
              </a:rPr>
              <a:t>(tmod4a,tmod4b)</a:t>
            </a:r>
          </a:p>
          <a:p>
            <a:pPr>
              <a:spcBef>
                <a:spcPct val="0"/>
              </a:spcBef>
              <a:buFontTx/>
              <a:buNone/>
            </a:pPr>
            <a:r>
              <a:rPr lang="en-US" altLang="en-US" sz="1800" dirty="0">
                <a:latin typeface="Courier New" pitchFamily="49" charset="0"/>
              </a:rPr>
              <a:t>       Model </a:t>
            </a:r>
            <a:r>
              <a:rPr lang="en-US" altLang="en-US" sz="1800" dirty="0" err="1">
                <a:latin typeface="Courier New" pitchFamily="49" charset="0"/>
              </a:rPr>
              <a:t>df</a:t>
            </a:r>
            <a:r>
              <a:rPr lang="en-US" altLang="en-US" sz="1800" dirty="0">
                <a:latin typeface="Courier New" pitchFamily="49" charset="0"/>
              </a:rPr>
              <a:t>    </a:t>
            </a:r>
            <a:r>
              <a:rPr lang="en-US" altLang="en-US" sz="1800" dirty="0" err="1">
                <a:latin typeface="Courier New" pitchFamily="49" charset="0"/>
              </a:rPr>
              <a:t>logLik</a:t>
            </a:r>
            <a:r>
              <a:rPr lang="en-US" altLang="en-US" sz="1800" dirty="0">
                <a:latin typeface="Courier New" pitchFamily="49" charset="0"/>
              </a:rPr>
              <a:t>   Test  </a:t>
            </a:r>
            <a:r>
              <a:rPr lang="en-US" altLang="en-US" sz="1800" dirty="0" err="1">
                <a:latin typeface="Courier New" pitchFamily="49" charset="0"/>
              </a:rPr>
              <a:t>L.Ratio</a:t>
            </a:r>
            <a:r>
              <a:rPr lang="en-US" altLang="en-US" sz="1800" dirty="0">
                <a:latin typeface="Courier New" pitchFamily="49" charset="0"/>
              </a:rPr>
              <a:t> p-value</a:t>
            </a:r>
          </a:p>
          <a:p>
            <a:pPr>
              <a:spcBef>
                <a:spcPct val="0"/>
              </a:spcBef>
              <a:buFontTx/>
              <a:buNone/>
            </a:pPr>
            <a:r>
              <a:rPr lang="en-US" altLang="en-US" sz="1800" dirty="0">
                <a:latin typeface="Courier New" pitchFamily="49" charset="0"/>
              </a:rPr>
              <a:t>tmod4a     1  7 -1707.861                        </a:t>
            </a:r>
          </a:p>
          <a:p>
            <a:pPr>
              <a:spcBef>
                <a:spcPct val="0"/>
              </a:spcBef>
              <a:buFontTx/>
              <a:buNone/>
            </a:pPr>
            <a:r>
              <a:rPr lang="en-US" altLang="en-US" sz="1800" dirty="0">
                <a:latin typeface="Courier New" pitchFamily="49" charset="0"/>
              </a:rPr>
              <a:t>tmod4b     2  8 -1706.199 1 vs 2 3.323143  0.0683</a:t>
            </a:r>
          </a:p>
        </p:txBody>
      </p:sp>
    </p:spTree>
    <p:extLst>
      <p:ext uri="{BB962C8B-B14F-4D97-AF65-F5344CB8AC3E}">
        <p14:creationId xmlns:p14="http://schemas.microsoft.com/office/powerpoint/2010/main" val="21713800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91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E853452-181F-4514-A6C7-8FA7470634CF}" type="slidenum">
              <a:rPr lang="en-US" altLang="en-US" sz="1000"/>
              <a:pPr>
                <a:spcBef>
                  <a:spcPct val="0"/>
                </a:spcBef>
                <a:buFontTx/>
                <a:buNone/>
              </a:pPr>
              <a:t>233</a:t>
            </a:fld>
            <a:endParaRPr lang="en-US" altLang="en-US" sz="1000"/>
          </a:p>
        </p:txBody>
      </p:sp>
      <p:sp>
        <p:nvSpPr>
          <p:cNvPr id="291845" name="Rectangle 3"/>
          <p:cNvSpPr>
            <a:spLocks noGrp="1" noChangeArrowheads="1"/>
          </p:cNvSpPr>
          <p:nvPr>
            <p:ph type="title"/>
          </p:nvPr>
        </p:nvSpPr>
        <p:spPr/>
        <p:txBody>
          <a:bodyPr/>
          <a:lstStyle/>
          <a:p>
            <a:r>
              <a:rPr lang="en-US" altLang="en-US"/>
              <a:t>Step 4 in Modeling</a:t>
            </a:r>
          </a:p>
        </p:txBody>
      </p:sp>
      <p:sp>
        <p:nvSpPr>
          <p:cNvPr id="291846" name="Rectangle 4"/>
          <p:cNvSpPr>
            <a:spLocks noGrp="1" noChangeArrowheads="1"/>
          </p:cNvSpPr>
          <p:nvPr>
            <p:ph type="body" idx="1"/>
          </p:nvPr>
        </p:nvSpPr>
        <p:spPr/>
        <p:txBody>
          <a:bodyPr/>
          <a:lstStyle/>
          <a:p>
            <a:r>
              <a:rPr lang="en-US" altLang="en-US" dirty="0"/>
              <a:t>Estimates of autocorrelation and </a:t>
            </a:r>
            <a:r>
              <a:rPr lang="en-US" altLang="en-US" dirty="0" err="1"/>
              <a:t>heteroscedasticity</a:t>
            </a:r>
            <a:r>
              <a:rPr lang="en-US" altLang="en-US" dirty="0"/>
              <a:t> </a:t>
            </a:r>
          </a:p>
        </p:txBody>
      </p:sp>
      <p:sp>
        <p:nvSpPr>
          <p:cNvPr id="291847" name="Text Box 2"/>
          <p:cNvSpPr txBox="1">
            <a:spLocks noChangeArrowheads="1"/>
          </p:cNvSpPr>
          <p:nvPr/>
        </p:nvSpPr>
        <p:spPr bwMode="auto">
          <a:xfrm>
            <a:off x="2689226" y="1943531"/>
            <a:ext cx="6461125" cy="424731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summary(tmod4b)</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Correlation Structure: AR(1)</a:t>
            </a:r>
          </a:p>
          <a:p>
            <a:pPr>
              <a:spcBef>
                <a:spcPct val="0"/>
              </a:spcBef>
              <a:buFontTx/>
              <a:buNone/>
            </a:pPr>
            <a:r>
              <a:rPr lang="en-US" altLang="en-US" sz="1800" dirty="0">
                <a:latin typeface="Courier New" pitchFamily="49" charset="0"/>
              </a:rPr>
              <a:t> Formula: ~1 | SUBNUM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Phi </a:t>
            </a:r>
          </a:p>
          <a:p>
            <a:pPr>
              <a:spcBef>
                <a:spcPct val="0"/>
              </a:spcBef>
              <a:buFontTx/>
              <a:buNone/>
            </a:pPr>
            <a:r>
              <a:rPr lang="en-US" altLang="en-US" sz="1800" b="1" dirty="0">
                <a:latin typeface="Courier New" pitchFamily="49" charset="0"/>
              </a:rPr>
              <a:t>0.4019757 </a:t>
            </a:r>
          </a:p>
          <a:p>
            <a:pPr>
              <a:spcBef>
                <a:spcPct val="0"/>
              </a:spcBef>
              <a:buFontTx/>
              <a:buNone/>
            </a:pPr>
            <a:r>
              <a:rPr lang="en-US" altLang="en-US" sz="1800" dirty="0">
                <a:latin typeface="Courier New" pitchFamily="49" charset="0"/>
              </a:rPr>
              <a:t>Variance function:</a:t>
            </a:r>
          </a:p>
          <a:p>
            <a:pPr>
              <a:spcBef>
                <a:spcPct val="0"/>
              </a:spcBef>
              <a:buFontTx/>
              <a:buNone/>
            </a:pPr>
            <a:r>
              <a:rPr lang="en-US" altLang="en-US" sz="1800" dirty="0">
                <a:latin typeface="Courier New" pitchFamily="49" charset="0"/>
              </a:rPr>
              <a:t> Structure: Exponential of variance covariate</a:t>
            </a:r>
          </a:p>
          <a:p>
            <a:pPr>
              <a:spcBef>
                <a:spcPct val="0"/>
              </a:spcBef>
              <a:buFontTx/>
              <a:buNone/>
            </a:pPr>
            <a:r>
              <a:rPr lang="en-US" altLang="en-US" sz="1800" dirty="0">
                <a:latin typeface="Courier New" pitchFamily="49" charset="0"/>
              </a:rPr>
              <a:t> Formula: ~TIME </a:t>
            </a:r>
          </a:p>
          <a:p>
            <a:pPr>
              <a:spcBef>
                <a:spcPct val="0"/>
              </a:spcBef>
              <a:buFontTx/>
              <a:buNone/>
            </a:pPr>
            <a:r>
              <a:rPr lang="en-US" altLang="en-US" sz="1800" dirty="0">
                <a:latin typeface="Courier New" pitchFamily="49" charset="0"/>
              </a:rPr>
              <a:t> Parameter estimates:</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expon</a:t>
            </a:r>
            <a:r>
              <a:rPr lang="en-US" altLang="en-US" sz="1800" dirty="0">
                <a:latin typeface="Courier New" pitchFamily="49" charset="0"/>
              </a:rPr>
              <a:t> </a:t>
            </a:r>
          </a:p>
          <a:p>
            <a:pPr>
              <a:spcBef>
                <a:spcPct val="0"/>
              </a:spcBef>
              <a:buFontTx/>
              <a:buNone/>
            </a:pPr>
            <a:r>
              <a:rPr lang="en-US" altLang="en-US" sz="1800" b="1" dirty="0">
                <a:latin typeface="Courier New" pitchFamily="49" charset="0"/>
              </a:rPr>
              <a:t>-0.08626299</a:t>
            </a:r>
          </a:p>
        </p:txBody>
      </p:sp>
    </p:spTree>
    <p:extLst>
      <p:ext uri="{BB962C8B-B14F-4D97-AF65-F5344CB8AC3E}">
        <p14:creationId xmlns:p14="http://schemas.microsoft.com/office/powerpoint/2010/main" val="5600806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938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7CC85CD-2AE1-4B87-813C-BEEE8996F708}" type="slidenum">
              <a:rPr lang="en-US" altLang="en-US" sz="1000"/>
              <a:pPr>
                <a:spcBef>
                  <a:spcPct val="0"/>
                </a:spcBef>
                <a:buFontTx/>
                <a:buNone/>
              </a:pPr>
              <a:t>234</a:t>
            </a:fld>
            <a:endParaRPr lang="en-US" altLang="en-US" sz="1000"/>
          </a:p>
        </p:txBody>
      </p:sp>
      <p:sp>
        <p:nvSpPr>
          <p:cNvPr id="293893" name="Rectangle 2"/>
          <p:cNvSpPr>
            <a:spLocks noGrp="1" noChangeArrowheads="1"/>
          </p:cNvSpPr>
          <p:nvPr>
            <p:ph type="title"/>
          </p:nvPr>
        </p:nvSpPr>
        <p:spPr/>
        <p:txBody>
          <a:bodyPr/>
          <a:lstStyle/>
          <a:p>
            <a:r>
              <a:rPr lang="en-US" altLang="en-US"/>
              <a:t>Step 4 in Modeling</a:t>
            </a:r>
          </a:p>
        </p:txBody>
      </p:sp>
      <p:sp>
        <p:nvSpPr>
          <p:cNvPr id="293894" name="Rectangle 3"/>
          <p:cNvSpPr>
            <a:spLocks noGrp="1" noChangeArrowheads="1"/>
          </p:cNvSpPr>
          <p:nvPr>
            <p:ph type="body" idx="1"/>
          </p:nvPr>
        </p:nvSpPr>
        <p:spPr/>
        <p:txBody>
          <a:bodyPr/>
          <a:lstStyle/>
          <a:p>
            <a:r>
              <a:rPr lang="en-US" altLang="en-US" dirty="0"/>
              <a:t>Details on specifying the form of variance can be found in Bates &amp; </a:t>
            </a:r>
            <a:r>
              <a:rPr lang="en-US" altLang="en-US" dirty="0" err="1"/>
              <a:t>Pinheiro</a:t>
            </a:r>
            <a:r>
              <a:rPr lang="en-US" altLang="en-US" dirty="0"/>
              <a:t> (2000)</a:t>
            </a:r>
          </a:p>
          <a:p>
            <a:pPr lvl="1"/>
            <a:r>
              <a:rPr lang="en-US" altLang="en-US" dirty="0"/>
              <a:t>Our example is odd because variance typically increases in growth modeling (ours decreased)</a:t>
            </a:r>
          </a:p>
          <a:p>
            <a:pPr lvl="1"/>
            <a:r>
              <a:rPr lang="en-US" altLang="en-US" dirty="0"/>
              <a:t>In general, </a:t>
            </a:r>
            <a:r>
              <a:rPr lang="en-US" altLang="en-US" dirty="0" err="1"/>
              <a:t>varExp</a:t>
            </a:r>
            <a:r>
              <a:rPr lang="en-US" altLang="en-US" dirty="0"/>
              <a:t> is good regardless of whether variance increases or decreases</a:t>
            </a:r>
          </a:p>
          <a:p>
            <a:pPr lvl="1"/>
            <a:endParaRPr lang="en-US" altLang="en-US" dirty="0"/>
          </a:p>
          <a:p>
            <a:endParaRPr lang="en-US" altLang="en-US" dirty="0"/>
          </a:p>
          <a:p>
            <a:r>
              <a:rPr lang="en-US" altLang="en-US" dirty="0"/>
              <a:t>Given the low estimate of heteroscedasticity (and the fact that subsequent models turned out to be hard to estimate with this parameter) we settle on the AR1 model.</a:t>
            </a:r>
          </a:p>
        </p:txBody>
      </p:sp>
      <p:sp>
        <p:nvSpPr>
          <p:cNvPr id="293895" name="Text Box 4"/>
          <p:cNvSpPr txBox="1">
            <a:spLocks noChangeArrowheads="1"/>
          </p:cNvSpPr>
          <p:nvPr/>
        </p:nvSpPr>
        <p:spPr bwMode="auto">
          <a:xfrm>
            <a:off x="4278720" y="3848194"/>
            <a:ext cx="3338513" cy="37941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weights=</a:t>
            </a:r>
            <a:r>
              <a:rPr lang="en-US" altLang="en-US" sz="1800" dirty="0" err="1">
                <a:latin typeface="Courier New" pitchFamily="49" charset="0"/>
              </a:rPr>
              <a:t>varExp</a:t>
            </a:r>
            <a:r>
              <a:rPr lang="en-US" altLang="en-US" sz="1800" dirty="0">
                <a:latin typeface="Courier New" pitchFamily="49" charset="0"/>
              </a:rPr>
              <a:t>(~TIME)</a:t>
            </a:r>
          </a:p>
        </p:txBody>
      </p:sp>
    </p:spTree>
    <p:extLst>
      <p:ext uri="{BB962C8B-B14F-4D97-AF65-F5344CB8AC3E}">
        <p14:creationId xmlns:p14="http://schemas.microsoft.com/office/powerpoint/2010/main" val="18522553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3" name="Rectangle 2"/>
          <p:cNvSpPr>
            <a:spLocks noGrp="1" noChangeArrowheads="1"/>
          </p:cNvSpPr>
          <p:nvPr>
            <p:ph type="title"/>
          </p:nvPr>
        </p:nvSpPr>
        <p:spPr/>
        <p:txBody>
          <a:bodyPr/>
          <a:lstStyle/>
          <a:p>
            <a:r>
              <a:rPr lang="en-US" altLang="en-US"/>
              <a:t>Final Level-1 Model</a:t>
            </a:r>
          </a:p>
        </p:txBody>
      </p:sp>
      <p:sp>
        <p:nvSpPr>
          <p:cNvPr id="295938" name="Rectangle 9"/>
          <p:cNvSpPr>
            <a:spLocks noGrp="1" noChangeArrowheads="1"/>
          </p:cNvSpPr>
          <p:nvPr>
            <p:ph idx="1"/>
          </p:nvPr>
        </p:nvSpPr>
        <p:spPr/>
        <p:txBody>
          <a:bodyPr/>
          <a:lstStyle/>
          <a:p>
            <a:pPr>
              <a:lnSpc>
                <a:spcPct val="90000"/>
              </a:lnSpc>
            </a:pPr>
            <a:r>
              <a:rPr lang="en-US" altLang="en-US">
                <a:cs typeface="Times New Roman" pitchFamily="18" charset="0"/>
              </a:rPr>
              <a:t>Final Level-1 model is:</a:t>
            </a:r>
          </a:p>
          <a:p>
            <a:pPr>
              <a:lnSpc>
                <a:spcPct val="90000"/>
              </a:lnSpc>
              <a:buFontTx/>
              <a:buNone/>
            </a:pPr>
            <a:endParaRPr lang="en-US" altLang="en-US">
              <a:cs typeface="Times New Roman" pitchFamily="18" charset="0"/>
            </a:endParaRPr>
          </a:p>
        </p:txBody>
      </p:sp>
      <p:sp>
        <p:nvSpPr>
          <p:cNvPr id="10" name="Footer Placeholder 4"/>
          <p:cNvSpPr>
            <a:spLocks noGrp="1"/>
          </p:cNvSpPr>
          <p:nvPr>
            <p:ph type="ftr" sz="quarter" idx="11"/>
          </p:nvPr>
        </p:nvSpPr>
        <p:spPr/>
        <p:txBody>
          <a:bodyPr/>
          <a:lstStyle/>
          <a:p>
            <a:pPr>
              <a:defRPr/>
            </a:pPr>
            <a:r>
              <a:rPr lang="en-US"/>
              <a:t>Bliese Slides</a:t>
            </a:r>
          </a:p>
        </p:txBody>
      </p:sp>
      <p:sp>
        <p:nvSpPr>
          <p:cNvPr id="2959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079F481-2F6F-4CDB-9757-733B1F6681A9}" type="slidenum">
              <a:rPr lang="en-US" altLang="en-US" sz="1000"/>
              <a:pPr>
                <a:spcBef>
                  <a:spcPct val="0"/>
                </a:spcBef>
                <a:buFontTx/>
                <a:buNone/>
              </a:pPr>
              <a:t>235</a:t>
            </a:fld>
            <a:endParaRPr lang="en-US" altLang="en-US" sz="1000"/>
          </a:p>
        </p:txBody>
      </p:sp>
      <p:sp>
        <p:nvSpPr>
          <p:cNvPr id="295942" name="Text Box 1028"/>
          <p:cNvSpPr txBox="1">
            <a:spLocks noChangeArrowheads="1"/>
          </p:cNvSpPr>
          <p:nvPr/>
        </p:nvSpPr>
        <p:spPr bwMode="auto">
          <a:xfrm>
            <a:off x="2727326" y="1838326"/>
            <a:ext cx="6626225"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finlev1&lt;-</a:t>
            </a:r>
            <a:r>
              <a:rPr lang="en-US" altLang="en-US" sz="1800" dirty="0" err="1">
                <a:latin typeface="Courier New" pitchFamily="49" charset="0"/>
              </a:rPr>
              <a:t>lme</a:t>
            </a:r>
            <a:r>
              <a:rPr lang="en-US" altLang="en-US" sz="1800" dirty="0">
                <a:latin typeface="Courier New" pitchFamily="49" charset="0"/>
              </a:rPr>
              <a:t>(</a:t>
            </a:r>
            <a:r>
              <a:rPr lang="en-US" altLang="en-US" sz="1800" dirty="0" err="1">
                <a:latin typeface="Courier New" pitchFamily="49" charset="0"/>
              </a:rPr>
              <a:t>MULTDV~TIME,random</a:t>
            </a:r>
            <a:r>
              <a:rPr lang="en-US" altLang="en-US" sz="1800" dirty="0">
                <a:latin typeface="Courier New" pitchFamily="49" charset="0"/>
              </a:rPr>
              <a:t>=~TIME|SUBNUM,</a:t>
            </a:r>
          </a:p>
          <a:p>
            <a:pPr>
              <a:spcBef>
                <a:spcPct val="0"/>
              </a:spcBef>
              <a:buFontTx/>
              <a:buNone/>
            </a:pPr>
            <a:r>
              <a:rPr lang="en-US" altLang="en-US" sz="1800" dirty="0">
                <a:latin typeface="Courier New" pitchFamily="49" charset="0"/>
              </a:rPr>
              <a:t> data=GROWSAT.UNIV,</a:t>
            </a:r>
          </a:p>
          <a:p>
            <a:pPr>
              <a:spcBef>
                <a:spcPct val="0"/>
              </a:spcBef>
              <a:buFontTx/>
              <a:buNone/>
            </a:pPr>
            <a:r>
              <a:rPr lang="en-US" altLang="en-US" sz="1800" dirty="0">
                <a:latin typeface="Courier New" pitchFamily="49" charset="0"/>
              </a:rPr>
              <a:t> correlation=corAR1(form=~1|SUBNUM),</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round(summary(finlev1)$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3.219     0.044 903  72.398   0.000</a:t>
            </a:r>
          </a:p>
          <a:p>
            <a:pPr>
              <a:spcBef>
                <a:spcPct val="0"/>
              </a:spcBef>
              <a:buFontTx/>
              <a:buNone/>
            </a:pPr>
            <a:r>
              <a:rPr lang="en-US" altLang="en-US" sz="1800" dirty="0">
                <a:latin typeface="Courier New" pitchFamily="49" charset="0"/>
              </a:rPr>
              <a:t>TIME        0.053     0.024 903   2.213   0.027</a:t>
            </a:r>
          </a:p>
        </p:txBody>
      </p:sp>
      <p:sp>
        <p:nvSpPr>
          <p:cNvPr id="295944" name="Text Box 5"/>
          <p:cNvSpPr txBox="1">
            <a:spLocks noChangeArrowheads="1"/>
          </p:cNvSpPr>
          <p:nvPr/>
        </p:nvSpPr>
        <p:spPr bwMode="auto">
          <a:xfrm>
            <a:off x="6477000" y="4646614"/>
            <a:ext cx="2482850" cy="1565275"/>
          </a:xfrm>
          <a:prstGeom prst="rect">
            <a:avLst/>
          </a:prstGeom>
          <a:solidFill>
            <a:srgbClr val="FFCC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a:t>Average level of</a:t>
            </a:r>
          </a:p>
          <a:p>
            <a:pPr eaLnBrk="1" hangingPunct="1">
              <a:spcBef>
                <a:spcPct val="0"/>
              </a:spcBef>
              <a:buFontTx/>
              <a:buNone/>
            </a:pPr>
            <a:r>
              <a:rPr lang="en-US" altLang="en-US"/>
              <a:t>Satisfaction at </a:t>
            </a:r>
          </a:p>
          <a:p>
            <a:pPr eaLnBrk="1" hangingPunct="1">
              <a:spcBef>
                <a:spcPct val="0"/>
              </a:spcBef>
              <a:buFontTx/>
              <a:buNone/>
            </a:pPr>
            <a:r>
              <a:rPr lang="en-US" altLang="en-US"/>
              <a:t>Time 0 (first data</a:t>
            </a:r>
          </a:p>
          <a:p>
            <a:pPr eaLnBrk="1" hangingPunct="1">
              <a:spcBef>
                <a:spcPct val="0"/>
              </a:spcBef>
              <a:buFontTx/>
              <a:buNone/>
            </a:pPr>
            <a:r>
              <a:rPr lang="en-US" altLang="en-US"/>
              <a:t>collection time)</a:t>
            </a:r>
          </a:p>
        </p:txBody>
      </p:sp>
      <p:sp>
        <p:nvSpPr>
          <p:cNvPr id="295945" name="Line 6"/>
          <p:cNvSpPr>
            <a:spLocks noChangeShapeType="1"/>
          </p:cNvSpPr>
          <p:nvPr/>
        </p:nvSpPr>
        <p:spPr bwMode="auto">
          <a:xfrm flipH="1" flipV="1">
            <a:off x="5227899" y="3958541"/>
            <a:ext cx="1249101" cy="689658"/>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5946" name="Text Box 7"/>
          <p:cNvSpPr txBox="1">
            <a:spLocks noChangeArrowheads="1"/>
          </p:cNvSpPr>
          <p:nvPr/>
        </p:nvSpPr>
        <p:spPr bwMode="auto">
          <a:xfrm>
            <a:off x="2362200" y="4799013"/>
            <a:ext cx="2992438" cy="1200150"/>
          </a:xfrm>
          <a:prstGeom prst="rect">
            <a:avLst/>
          </a:prstGeom>
          <a:solidFill>
            <a:srgbClr val="FFFF99"/>
          </a:solidFill>
          <a:ln w="12700">
            <a:solidFill>
              <a:schemeClr val="tx1"/>
            </a:solidFill>
            <a:miter lim="800000"/>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a:t>Amount Satisfaction </a:t>
            </a:r>
          </a:p>
          <a:p>
            <a:pPr eaLnBrk="1" hangingPunct="1">
              <a:spcBef>
                <a:spcPct val="0"/>
              </a:spcBef>
              <a:buFontTx/>
              <a:buNone/>
            </a:pPr>
            <a:r>
              <a:rPr lang="en-US" altLang="en-US"/>
              <a:t>increases with each</a:t>
            </a:r>
          </a:p>
          <a:p>
            <a:pPr eaLnBrk="1" hangingPunct="1">
              <a:spcBef>
                <a:spcPct val="0"/>
              </a:spcBef>
              <a:buFontTx/>
              <a:buNone/>
            </a:pPr>
            <a:r>
              <a:rPr lang="en-US" altLang="en-US"/>
              <a:t>increment of TIME</a:t>
            </a:r>
          </a:p>
        </p:txBody>
      </p:sp>
      <p:sp>
        <p:nvSpPr>
          <p:cNvPr id="295947" name="Line 8"/>
          <p:cNvSpPr>
            <a:spLocks noChangeShapeType="1"/>
          </p:cNvSpPr>
          <p:nvPr/>
        </p:nvSpPr>
        <p:spPr bwMode="auto">
          <a:xfrm flipV="1">
            <a:off x="2362200" y="4201609"/>
            <a:ext cx="2067046" cy="59899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431533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979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DF2D29D-E1BA-4506-A15C-A9998312FC93}" type="slidenum">
              <a:rPr lang="en-US" altLang="en-US" sz="1000"/>
              <a:pPr>
                <a:spcBef>
                  <a:spcPct val="0"/>
                </a:spcBef>
                <a:buFontTx/>
                <a:buNone/>
              </a:pPr>
              <a:t>236</a:t>
            </a:fld>
            <a:endParaRPr lang="en-US" altLang="en-US" sz="1000"/>
          </a:p>
        </p:txBody>
      </p:sp>
      <p:sp>
        <p:nvSpPr>
          <p:cNvPr id="297989" name="Rectangle 3"/>
          <p:cNvSpPr>
            <a:spLocks noGrp="1" noChangeArrowheads="1"/>
          </p:cNvSpPr>
          <p:nvPr>
            <p:ph type="title"/>
          </p:nvPr>
        </p:nvSpPr>
        <p:spPr/>
        <p:txBody>
          <a:bodyPr/>
          <a:lstStyle/>
          <a:p>
            <a:r>
              <a:rPr lang="en-US" altLang="en-US"/>
              <a:t>Level-2 Model</a:t>
            </a:r>
          </a:p>
        </p:txBody>
      </p:sp>
      <p:sp>
        <p:nvSpPr>
          <p:cNvPr id="297990" name="Rectangle 4"/>
          <p:cNvSpPr>
            <a:spLocks noGrp="1" noChangeArrowheads="1"/>
          </p:cNvSpPr>
          <p:nvPr>
            <p:ph type="body" idx="1"/>
          </p:nvPr>
        </p:nvSpPr>
        <p:spPr/>
        <p:txBody>
          <a:bodyPr/>
          <a:lstStyle/>
          <a:p>
            <a:r>
              <a:rPr lang="en-US" altLang="en-US" dirty="0"/>
              <a:t>In Level-2 (Individual) we can now predict</a:t>
            </a:r>
          </a:p>
          <a:p>
            <a:pPr lvl="1"/>
            <a:r>
              <a:rPr lang="en-US" altLang="en-US" dirty="0"/>
              <a:t>Intercept Differences (why mean satisfaction differs)</a:t>
            </a:r>
          </a:p>
          <a:p>
            <a:pPr lvl="1"/>
            <a:r>
              <a:rPr lang="en-US" altLang="en-US" dirty="0"/>
              <a:t>Slope Differences (why growth patterns differ)</a:t>
            </a:r>
          </a:p>
          <a:p>
            <a:endParaRPr lang="en-US" altLang="en-US" sz="1800" dirty="0"/>
          </a:p>
          <a:p>
            <a:r>
              <a:rPr lang="en-US" altLang="en-US" dirty="0"/>
              <a:t>Intercept Differences</a:t>
            </a:r>
          </a:p>
          <a:p>
            <a:pPr lvl="1"/>
            <a:endParaRPr lang="en-US" altLang="en-US" dirty="0"/>
          </a:p>
        </p:txBody>
      </p:sp>
      <p:sp>
        <p:nvSpPr>
          <p:cNvPr id="297991" name="Text Box 2"/>
          <p:cNvSpPr txBox="1">
            <a:spLocks noChangeArrowheads="1"/>
          </p:cNvSpPr>
          <p:nvPr/>
        </p:nvSpPr>
        <p:spPr bwMode="auto">
          <a:xfrm>
            <a:off x="2784089" y="3371619"/>
            <a:ext cx="6902605" cy="286232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lev2mod1&lt;-</a:t>
            </a:r>
            <a:r>
              <a:rPr lang="en-US" altLang="en-US" sz="1800" dirty="0" err="1">
                <a:latin typeface="Courier New" pitchFamily="49" charset="0"/>
              </a:rPr>
              <a:t>lme</a:t>
            </a:r>
            <a:r>
              <a:rPr lang="en-US" altLang="en-US" sz="1800" dirty="0">
                <a:latin typeface="Courier New" pitchFamily="49" charset="0"/>
              </a:rPr>
              <a:t>(MULTDV~TIME+AGE,</a:t>
            </a:r>
          </a:p>
          <a:p>
            <a:pPr>
              <a:spcBef>
                <a:spcPct val="0"/>
              </a:spcBef>
              <a:buFontTx/>
              <a:buNone/>
            </a:pPr>
            <a:r>
              <a:rPr lang="en-US" altLang="en-US" sz="1800" dirty="0">
                <a:latin typeface="Courier New" pitchFamily="49" charset="0"/>
              </a:rPr>
              <a:t>random=~</a:t>
            </a:r>
            <a:r>
              <a:rPr lang="en-US" altLang="en-US" sz="1800" dirty="0" err="1">
                <a:latin typeface="Courier New" pitchFamily="49" charset="0"/>
              </a:rPr>
              <a:t>TIME|SUBNUM,data</a:t>
            </a:r>
            <a:r>
              <a:rPr lang="en-US" altLang="en-US" sz="1800" dirty="0">
                <a:latin typeface="Courier New" pitchFamily="49" charset="0"/>
              </a:rPr>
              <a:t>=GROWSAT.UNIV,</a:t>
            </a:r>
          </a:p>
          <a:p>
            <a:pPr>
              <a:spcBef>
                <a:spcPct val="0"/>
              </a:spcBef>
              <a:buFontTx/>
              <a:buNone/>
            </a:pPr>
            <a:r>
              <a:rPr lang="en-US" altLang="en-US" sz="1800" dirty="0">
                <a:latin typeface="Courier New" pitchFamily="49" charset="0"/>
              </a:rPr>
              <a:t>correlation=corAR1(form=~1|SUBNUM),</a:t>
            </a:r>
          </a:p>
          <a:p>
            <a:pPr>
              <a:spcBef>
                <a:spcPct val="0"/>
              </a:spcBef>
              <a:buFontTx/>
              <a:buNone/>
            </a:pPr>
            <a:r>
              <a:rPr lang="en-US" altLang="en-US" sz="1800" dirty="0" err="1">
                <a:latin typeface="Courier New" pitchFamily="49" charset="0"/>
              </a:rPr>
              <a:t>na.action</a:t>
            </a:r>
            <a:r>
              <a:rPr lang="en-US" altLang="en-US" sz="1800" dirty="0">
                <a:latin typeface="Courier New" pitchFamily="49" charset="0"/>
              </a:rPr>
              <a:t>=</a:t>
            </a:r>
            <a:r>
              <a:rPr lang="en-US" altLang="en-US" sz="1800" dirty="0" err="1">
                <a:latin typeface="Courier New" pitchFamily="49" charset="0"/>
              </a:rPr>
              <a:t>na.omit</a:t>
            </a: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round(summary(lev2mod1)$</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2.347     0.146 897  16.086   0.000</a:t>
            </a:r>
          </a:p>
          <a:p>
            <a:pPr>
              <a:spcBef>
                <a:spcPct val="0"/>
              </a:spcBef>
              <a:buFontTx/>
              <a:buNone/>
            </a:pPr>
            <a:r>
              <a:rPr lang="en-US" altLang="en-US" sz="1800" dirty="0">
                <a:latin typeface="Courier New" pitchFamily="49" charset="0"/>
              </a:rPr>
              <a:t>TIME        0.053     0.024 897   2.205   0.028</a:t>
            </a:r>
          </a:p>
          <a:p>
            <a:pPr>
              <a:spcBef>
                <a:spcPct val="0"/>
              </a:spcBef>
              <a:buFontTx/>
              <a:buNone/>
            </a:pPr>
            <a:r>
              <a:rPr lang="en-US" altLang="en-US" sz="1800" dirty="0">
                <a:latin typeface="Courier New" pitchFamily="49" charset="0"/>
              </a:rPr>
              <a:t>AGE         0.034     0.005 486   6.241   0.000</a:t>
            </a:r>
          </a:p>
        </p:txBody>
      </p:sp>
    </p:spTree>
    <p:extLst>
      <p:ext uri="{BB962C8B-B14F-4D97-AF65-F5344CB8AC3E}">
        <p14:creationId xmlns:p14="http://schemas.microsoft.com/office/powerpoint/2010/main" val="13228691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7" name="Rectangle 2"/>
          <p:cNvSpPr>
            <a:spLocks noGrp="1" noChangeArrowheads="1"/>
          </p:cNvSpPr>
          <p:nvPr>
            <p:ph type="title"/>
          </p:nvPr>
        </p:nvSpPr>
        <p:spPr/>
        <p:txBody>
          <a:bodyPr/>
          <a:lstStyle/>
          <a:p>
            <a:r>
              <a:rPr lang="en-US" altLang="en-US"/>
              <a:t>Level-2 Model</a:t>
            </a:r>
          </a:p>
        </p:txBody>
      </p:sp>
      <p:sp>
        <p:nvSpPr>
          <p:cNvPr id="300038" name="Rectangle 3"/>
          <p:cNvSpPr>
            <a:spLocks noGrp="1" noChangeArrowheads="1"/>
          </p:cNvSpPr>
          <p:nvPr>
            <p:ph idx="1"/>
          </p:nvPr>
        </p:nvSpPr>
        <p:spPr/>
        <p:txBody>
          <a:bodyPr/>
          <a:lstStyle/>
          <a:p>
            <a:pPr>
              <a:lnSpc>
                <a:spcPct val="90000"/>
              </a:lnSpc>
            </a:pPr>
            <a:r>
              <a:rPr lang="en-US" altLang="en-US">
                <a:cs typeface="Times New Roman" pitchFamily="18" charset="0"/>
              </a:rPr>
              <a:t>Slope Differences</a:t>
            </a:r>
          </a:p>
          <a:p>
            <a:pPr lvl="1">
              <a:lnSpc>
                <a:spcPct val="90000"/>
              </a:lnSpc>
            </a:pPr>
            <a:endParaRPr lang="en-US" altLang="en-US" sz="2000" b="1">
              <a:latin typeface="Courier New" pitchFamily="49" charset="0"/>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3000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38128B-80AD-4553-8A94-A39B5E578105}" type="slidenum">
              <a:rPr lang="en-US" altLang="en-US" sz="1000"/>
              <a:pPr>
                <a:spcBef>
                  <a:spcPct val="0"/>
                </a:spcBef>
                <a:buFontTx/>
                <a:buNone/>
              </a:pPr>
              <a:t>237</a:t>
            </a:fld>
            <a:endParaRPr lang="en-US" altLang="en-US" sz="1000"/>
          </a:p>
        </p:txBody>
      </p:sp>
      <p:sp>
        <p:nvSpPr>
          <p:cNvPr id="300039" name="Text Box 4"/>
          <p:cNvSpPr txBox="1">
            <a:spLocks noChangeArrowheads="1"/>
          </p:cNvSpPr>
          <p:nvPr/>
        </p:nvSpPr>
        <p:spPr bwMode="auto">
          <a:xfrm>
            <a:off x="2660651" y="2116301"/>
            <a:ext cx="6786563" cy="20272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lev2mod2&lt;-update(lev2mod1,MULTDV~TIME*AGE)</a:t>
            </a:r>
          </a:p>
          <a:p>
            <a:pPr>
              <a:spcBef>
                <a:spcPct val="0"/>
              </a:spcBef>
              <a:buFontTx/>
              <a:buNone/>
            </a:pPr>
            <a:r>
              <a:rPr lang="en-US" altLang="en-US" sz="1800" dirty="0">
                <a:latin typeface="Courier New" pitchFamily="49" charset="0"/>
              </a:rPr>
              <a:t>&gt; round(summary(lev2mod2)$</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2.098     0.186 896  11.264   0.000</a:t>
            </a:r>
          </a:p>
          <a:p>
            <a:pPr>
              <a:spcBef>
                <a:spcPct val="0"/>
              </a:spcBef>
              <a:buFontTx/>
              <a:buNone/>
            </a:pPr>
            <a:r>
              <a:rPr lang="en-US" altLang="en-US" sz="1800" dirty="0">
                <a:latin typeface="Courier New" pitchFamily="49" charset="0"/>
              </a:rPr>
              <a:t>TIME         0.271     0.104 896   2.608   0.009</a:t>
            </a:r>
          </a:p>
          <a:p>
            <a:pPr>
              <a:spcBef>
                <a:spcPct val="0"/>
              </a:spcBef>
              <a:buFontTx/>
              <a:buNone/>
            </a:pPr>
            <a:r>
              <a:rPr lang="en-US" altLang="en-US" sz="1800" dirty="0">
                <a:latin typeface="Courier New" pitchFamily="49" charset="0"/>
              </a:rPr>
              <a:t>AGE          0.043     0.007 486   6.180   0.000</a:t>
            </a:r>
          </a:p>
          <a:p>
            <a:pPr>
              <a:spcBef>
                <a:spcPct val="0"/>
              </a:spcBef>
              <a:buFontTx/>
              <a:buNone/>
            </a:pPr>
            <a:r>
              <a:rPr lang="en-US" altLang="en-US" sz="1800" dirty="0">
                <a:latin typeface="Courier New" pitchFamily="49" charset="0"/>
              </a:rPr>
              <a:t>TIME:AGE    -0.008     0.004 896  -2.153   0.032</a:t>
            </a:r>
          </a:p>
        </p:txBody>
      </p:sp>
    </p:spTree>
    <p:extLst>
      <p:ext uri="{BB962C8B-B14F-4D97-AF65-F5344CB8AC3E}">
        <p14:creationId xmlns:p14="http://schemas.microsoft.com/office/powerpoint/2010/main" val="19392579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1026"/>
          <p:cNvSpPr>
            <a:spLocks noGrp="1" noChangeArrowheads="1"/>
          </p:cNvSpPr>
          <p:nvPr>
            <p:ph type="title"/>
          </p:nvPr>
        </p:nvSpPr>
        <p:spPr/>
        <p:txBody>
          <a:bodyPr/>
          <a:lstStyle/>
          <a:p>
            <a:r>
              <a:rPr lang="en-US" altLang="en-US"/>
              <a:t>Level-2 Model</a:t>
            </a:r>
          </a:p>
        </p:txBody>
      </p:sp>
      <p:sp>
        <p:nvSpPr>
          <p:cNvPr id="302086" name="Rectangle 1027"/>
          <p:cNvSpPr>
            <a:spLocks noGrp="1" noChangeArrowheads="1"/>
          </p:cNvSpPr>
          <p:nvPr>
            <p:ph idx="1"/>
          </p:nvPr>
        </p:nvSpPr>
        <p:spPr/>
        <p:txBody>
          <a:bodyPr/>
          <a:lstStyle/>
          <a:p>
            <a:pPr>
              <a:lnSpc>
                <a:spcPct val="90000"/>
              </a:lnSpc>
            </a:pPr>
            <a:r>
              <a:rPr lang="en-US" altLang="en-US">
                <a:cs typeface="Times New Roman" pitchFamily="18" charset="0"/>
              </a:rPr>
              <a:t>Plotting the Interaction by predicting four values</a:t>
            </a:r>
          </a:p>
        </p:txBody>
      </p:sp>
      <p:sp>
        <p:nvSpPr>
          <p:cNvPr id="6" name="Footer Placeholder 4"/>
          <p:cNvSpPr>
            <a:spLocks noGrp="1"/>
          </p:cNvSpPr>
          <p:nvPr>
            <p:ph type="ftr" sz="quarter" idx="11"/>
          </p:nvPr>
        </p:nvSpPr>
        <p:spPr/>
        <p:txBody>
          <a:bodyPr/>
          <a:lstStyle/>
          <a:p>
            <a:pPr>
              <a:defRPr/>
            </a:pPr>
            <a:r>
              <a:rPr lang="en-US"/>
              <a:t>Bliese Slides</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238</a:t>
            </a:fld>
            <a:endParaRPr lang="en-US" altLang="en-US" sz="1000"/>
          </a:p>
        </p:txBody>
      </p:sp>
      <p:sp>
        <p:nvSpPr>
          <p:cNvPr id="302087" name="Text Box 1028"/>
          <p:cNvSpPr txBox="1">
            <a:spLocks noChangeArrowheads="1"/>
          </p:cNvSpPr>
          <p:nvPr/>
        </p:nvSpPr>
        <p:spPr bwMode="auto">
          <a:xfrm>
            <a:off x="2289176" y="2035048"/>
            <a:ext cx="7699375" cy="369331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TDAT</a:t>
            </a:r>
          </a:p>
          <a:p>
            <a:pPr>
              <a:spcBef>
                <a:spcPct val="0"/>
              </a:spcBef>
              <a:buFontTx/>
              <a:buNone/>
            </a:pPr>
            <a:r>
              <a:rPr lang="en-US" altLang="en-US" sz="1800" dirty="0">
                <a:latin typeface="Courier New" pitchFamily="49" charset="0"/>
              </a:rPr>
              <a:t>  TIME AGE </a:t>
            </a:r>
          </a:p>
          <a:p>
            <a:pPr>
              <a:spcBef>
                <a:spcPct val="0"/>
              </a:spcBef>
              <a:buFontTx/>
              <a:buNone/>
            </a:pPr>
            <a:r>
              <a:rPr lang="en-US" altLang="en-US" sz="1800" dirty="0">
                <a:latin typeface="Courier New" pitchFamily="49" charset="0"/>
              </a:rPr>
              <a:t>1    0  21 </a:t>
            </a:r>
          </a:p>
          <a:p>
            <a:pPr>
              <a:spcBef>
                <a:spcPct val="0"/>
              </a:spcBef>
              <a:buFontTx/>
              <a:buNone/>
            </a:pPr>
            <a:r>
              <a:rPr lang="en-US" altLang="en-US" sz="1800" dirty="0">
                <a:latin typeface="Courier New" pitchFamily="49" charset="0"/>
              </a:rPr>
              <a:t>2    0  31 </a:t>
            </a:r>
          </a:p>
          <a:p>
            <a:pPr>
              <a:spcBef>
                <a:spcPct val="0"/>
              </a:spcBef>
              <a:buFontTx/>
              <a:buNone/>
            </a:pPr>
            <a:r>
              <a:rPr lang="en-US" altLang="en-US" sz="1800" dirty="0">
                <a:latin typeface="Courier New" pitchFamily="49" charset="0"/>
              </a:rPr>
              <a:t>3    2  21 </a:t>
            </a:r>
          </a:p>
          <a:p>
            <a:pPr>
              <a:spcBef>
                <a:spcPct val="0"/>
              </a:spcBef>
              <a:buFontTx/>
              <a:buNone/>
            </a:pPr>
            <a:r>
              <a:rPr lang="en-US" altLang="en-US" sz="1800" dirty="0">
                <a:latin typeface="Courier New" pitchFamily="49" charset="0"/>
              </a:rPr>
              <a:t>4    2  31 </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predict(lev2mod2,TDAT,level=0)</a:t>
            </a:r>
          </a:p>
          <a:p>
            <a:pPr>
              <a:spcBef>
                <a:spcPct val="0"/>
              </a:spcBef>
              <a:buFontTx/>
              <a:buNone/>
            </a:pPr>
            <a:r>
              <a:rPr lang="en-US" altLang="en-US" sz="1800" dirty="0">
                <a:latin typeface="Courier New" pitchFamily="49" charset="0"/>
              </a:rPr>
              <a:t>[1] 3.010151 3.444641 3.198073 3.463921</a:t>
            </a:r>
          </a:p>
          <a:p>
            <a:pPr>
              <a:spcBef>
                <a:spcPct val="0"/>
              </a:spcBef>
              <a:buFontTx/>
              <a:buNone/>
            </a:pPr>
            <a:r>
              <a:rPr lang="en-US" altLang="en-US" sz="1800" dirty="0" err="1">
                <a:latin typeface="Courier New" pitchFamily="49" charset="0"/>
              </a:rPr>
              <a:t>attr</a:t>
            </a:r>
            <a:r>
              <a:rPr lang="en-US" altLang="en-US" sz="1800" dirty="0">
                <a:latin typeface="Courier New" pitchFamily="49" charset="0"/>
              </a:rPr>
              <a:t>(,"label")</a:t>
            </a:r>
          </a:p>
          <a:p>
            <a:pPr>
              <a:spcBef>
                <a:spcPct val="0"/>
              </a:spcBef>
              <a:buFontTx/>
              <a:buNone/>
            </a:pPr>
            <a:r>
              <a:rPr lang="en-US" altLang="en-US" sz="1800" dirty="0">
                <a:latin typeface="Courier New" pitchFamily="49" charset="0"/>
              </a:rPr>
              <a:t>[1] "Predicted values"</a:t>
            </a:r>
          </a:p>
        </p:txBody>
      </p:sp>
    </p:spTree>
    <p:extLst>
      <p:ext uri="{BB962C8B-B14F-4D97-AF65-F5344CB8AC3E}">
        <p14:creationId xmlns:p14="http://schemas.microsoft.com/office/powerpoint/2010/main" val="19212818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2"/>
          <p:cNvSpPr>
            <a:spLocks noGrp="1" noChangeArrowheads="1"/>
          </p:cNvSpPr>
          <p:nvPr>
            <p:ph type="title"/>
          </p:nvPr>
        </p:nvSpPr>
        <p:spPr/>
        <p:txBody>
          <a:bodyPr/>
          <a:lstStyle/>
          <a:p>
            <a:r>
              <a:rPr lang="en-US" altLang="en-US"/>
              <a:t>Level-2 Model</a:t>
            </a:r>
          </a:p>
        </p:txBody>
      </p:sp>
      <p:sp>
        <p:nvSpPr>
          <p:cNvPr id="304134" name="Rectangle 3"/>
          <p:cNvSpPr>
            <a:spLocks noGrp="1" noChangeArrowheads="1"/>
          </p:cNvSpPr>
          <p:nvPr>
            <p:ph idx="1"/>
          </p:nvPr>
        </p:nvSpPr>
        <p:spPr/>
        <p:txBody>
          <a:bodyPr/>
          <a:lstStyle/>
          <a:p>
            <a:pPr>
              <a:lnSpc>
                <a:spcPct val="90000"/>
              </a:lnSpc>
            </a:pPr>
            <a:r>
              <a:rPr lang="en-US" altLang="en-US">
                <a:cs typeface="Times New Roman" pitchFamily="18" charset="0"/>
              </a:rPr>
              <a:t>Plotting the Total Sample Interaction</a:t>
            </a:r>
          </a:p>
        </p:txBody>
      </p:sp>
      <p:sp>
        <p:nvSpPr>
          <p:cNvPr id="7" name="Footer Placeholder 4"/>
          <p:cNvSpPr>
            <a:spLocks noGrp="1"/>
          </p:cNvSpPr>
          <p:nvPr>
            <p:ph type="ftr" sz="quarter" idx="11"/>
          </p:nvPr>
        </p:nvSpPr>
        <p:spPr/>
        <p:txBody>
          <a:bodyPr/>
          <a:lstStyle/>
          <a:p>
            <a:pPr>
              <a:defRPr/>
            </a:pPr>
            <a:r>
              <a:rPr lang="en-US"/>
              <a:t>Bliese Slides</a:t>
            </a:r>
          </a:p>
        </p:txBody>
      </p:sp>
      <p:sp>
        <p:nvSpPr>
          <p:cNvPr id="3041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F0722D4-319A-4B0F-B906-084FBCC55F2D}" type="slidenum">
              <a:rPr lang="en-US" altLang="en-US" sz="1000"/>
              <a:pPr>
                <a:spcBef>
                  <a:spcPct val="0"/>
                </a:spcBef>
                <a:buFontTx/>
                <a:buNone/>
              </a:pPr>
              <a:t>239</a:t>
            </a:fld>
            <a:endParaRPr lang="en-US" altLang="en-US" sz="1000"/>
          </a:p>
        </p:txBody>
      </p:sp>
      <p:graphicFrame>
        <p:nvGraphicFramePr>
          <p:cNvPr id="304135" name="Object 4"/>
          <p:cNvGraphicFramePr>
            <a:graphicFrameLocks noChangeAspect="1"/>
          </p:cNvGraphicFramePr>
          <p:nvPr>
            <p:extLst>
              <p:ext uri="{D42A27DB-BD31-4B8C-83A1-F6EECF244321}">
                <p14:modId xmlns:p14="http://schemas.microsoft.com/office/powerpoint/2010/main" val="3210144737"/>
              </p:ext>
            </p:extLst>
          </p:nvPr>
        </p:nvGraphicFramePr>
        <p:xfrm>
          <a:off x="5669989" y="1333398"/>
          <a:ext cx="5565998" cy="4854133"/>
        </p:xfrm>
        <a:graphic>
          <a:graphicData uri="http://schemas.openxmlformats.org/presentationml/2006/ole">
            <mc:AlternateContent xmlns:mc="http://schemas.openxmlformats.org/markup-compatibility/2006">
              <mc:Choice xmlns:v="urn:schemas-microsoft-com:vml" Requires="v">
                <p:oleObj name="Chart" r:id="rId3" imgW="4686492" imgH="4067025" progId="MSGraph.Chart.8">
                  <p:embed followColorScheme="full"/>
                </p:oleObj>
              </mc:Choice>
              <mc:Fallback>
                <p:oleObj name="Chart" r:id="rId3" imgW="4686492" imgH="4067025" progId="MSGraph.Chart.8">
                  <p:embed followColorScheme="full"/>
                  <p:pic>
                    <p:nvPicPr>
                      <p:cNvPr id="304135" name="Object 4"/>
                      <p:cNvPicPr>
                        <a:picLocks noChangeAspect="1" noChangeArrowheads="1"/>
                      </p:cNvPicPr>
                      <p:nvPr/>
                    </p:nvPicPr>
                    <p:blipFill>
                      <a:blip r:embed="rId4"/>
                      <a:srcRect/>
                      <a:stretch>
                        <a:fillRect/>
                      </a:stretch>
                    </p:blipFill>
                    <p:spPr bwMode="auto">
                      <a:xfrm>
                        <a:off x="5669989" y="1333398"/>
                        <a:ext cx="5565998" cy="4854133"/>
                      </a:xfrm>
                      <a:prstGeom prst="rect">
                        <a:avLst/>
                      </a:prstGeom>
                      <a:noFill/>
                      <a:ln>
                        <a:noFill/>
                      </a:ln>
                      <a:effectLst/>
                    </p:spPr>
                  </p:pic>
                </p:oleObj>
              </mc:Fallback>
            </mc:AlternateContent>
          </a:graphicData>
        </a:graphic>
      </p:graphicFrame>
      <p:sp>
        <p:nvSpPr>
          <p:cNvPr id="304136" name="Text Box 5"/>
          <p:cNvSpPr txBox="1">
            <a:spLocks noChangeArrowheads="1"/>
          </p:cNvSpPr>
          <p:nvPr/>
        </p:nvSpPr>
        <p:spPr bwMode="auto">
          <a:xfrm>
            <a:off x="201257" y="2985603"/>
            <a:ext cx="5584825" cy="1200329"/>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predict(lev2mod2,TDAT,level=0)</a:t>
            </a:r>
          </a:p>
          <a:p>
            <a:pPr>
              <a:spcBef>
                <a:spcPct val="0"/>
              </a:spcBef>
              <a:buFontTx/>
              <a:buNone/>
            </a:pPr>
            <a:r>
              <a:rPr lang="en-US" altLang="en-US" sz="1800" dirty="0">
                <a:latin typeface="Courier New" pitchFamily="49" charset="0"/>
              </a:rPr>
              <a:t>[1] 3.010151 3.444641 3.198073 3.463921 </a:t>
            </a:r>
            <a:r>
              <a:rPr lang="en-US" altLang="en-US" sz="1800" dirty="0" err="1">
                <a:latin typeface="Courier New" pitchFamily="49" charset="0"/>
              </a:rPr>
              <a:t>attr</a:t>
            </a:r>
            <a:r>
              <a:rPr lang="en-US" altLang="en-US" sz="1800" dirty="0">
                <a:latin typeface="Courier New" pitchFamily="49" charset="0"/>
              </a:rPr>
              <a:t>(,"label")</a:t>
            </a:r>
          </a:p>
          <a:p>
            <a:pPr>
              <a:spcBef>
                <a:spcPct val="0"/>
              </a:spcBef>
              <a:buFontTx/>
              <a:buNone/>
            </a:pPr>
            <a:r>
              <a:rPr lang="en-US" altLang="en-US" sz="1800" dirty="0">
                <a:latin typeface="Courier New" pitchFamily="49" charset="0"/>
              </a:rPr>
              <a:t>[1] "Predicted values"</a:t>
            </a:r>
          </a:p>
        </p:txBody>
      </p:sp>
    </p:spTree>
    <p:extLst>
      <p:ext uri="{BB962C8B-B14F-4D97-AF65-F5344CB8AC3E}">
        <p14:creationId xmlns:p14="http://schemas.microsoft.com/office/powerpoint/2010/main" val="234660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3BED-A4DA-405A-76D8-047EE530DAB8}"/>
              </a:ext>
            </a:extLst>
          </p:cNvPr>
          <p:cNvSpPr>
            <a:spLocks noGrp="1"/>
          </p:cNvSpPr>
          <p:nvPr>
            <p:ph type="title"/>
          </p:nvPr>
        </p:nvSpPr>
        <p:spPr/>
        <p:txBody>
          <a:bodyPr/>
          <a:lstStyle/>
          <a:p>
            <a:r>
              <a:rPr lang="en-US" dirty="0"/>
              <a:t>Multilevel Analysis - Alignment</a:t>
            </a:r>
          </a:p>
        </p:txBody>
      </p:sp>
      <p:sp>
        <p:nvSpPr>
          <p:cNvPr id="3" name="Content Placeholder 2">
            <a:extLst>
              <a:ext uri="{FF2B5EF4-FFF2-40B4-BE49-F238E27FC236}">
                <a16:creationId xmlns:a16="http://schemas.microsoft.com/office/drawing/2014/main" id="{75B54E45-431E-9A55-934D-F5F218A7E9E2}"/>
              </a:ext>
            </a:extLst>
          </p:cNvPr>
          <p:cNvSpPr>
            <a:spLocks noGrp="1"/>
          </p:cNvSpPr>
          <p:nvPr>
            <p:ph idx="1"/>
          </p:nvPr>
        </p:nvSpPr>
        <p:spPr/>
        <p:txBody>
          <a:bodyPr/>
          <a:lstStyle/>
          <a:p>
            <a:r>
              <a:rPr lang="en-US" dirty="0"/>
              <a:t>Summary of Key Points</a:t>
            </a:r>
          </a:p>
          <a:p>
            <a:pPr marL="342900" indent="-342900">
              <a:buFont typeface="Arial" panose="020B0604020202020204" pitchFamily="34" charset="0"/>
              <a:buChar char="•"/>
            </a:pPr>
            <a:r>
              <a:rPr lang="en-US" dirty="0"/>
              <a:t>Why is it important to consider clustering of nested data from groups?</a:t>
            </a:r>
          </a:p>
          <a:p>
            <a:pPr marL="857250" lvl="1" indent="-342900"/>
            <a:r>
              <a:rPr lang="en-US" dirty="0"/>
              <a:t>To ensure analyses and theory are aligned</a:t>
            </a:r>
          </a:p>
          <a:p>
            <a:pPr marL="857250" lvl="1" indent="-342900"/>
            <a:r>
              <a:rPr lang="en-US" dirty="0"/>
              <a:t>To avoid inferential fallacies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analytic points raised</a:t>
            </a:r>
          </a:p>
          <a:p>
            <a:pPr marL="857250" lvl="1" indent="-342900"/>
            <a:r>
              <a:rPr lang="en-US" dirty="0"/>
              <a:t>Need to clearly understand what models are testing</a:t>
            </a:r>
          </a:p>
          <a:p>
            <a:pPr marL="857250" lvl="1" indent="-342900"/>
            <a:r>
              <a:rPr lang="en-US" dirty="0"/>
              <a:t>Need to specify aggregation model to consider how lower and aggregate variables are related</a:t>
            </a:r>
          </a:p>
        </p:txBody>
      </p:sp>
      <p:sp>
        <p:nvSpPr>
          <p:cNvPr id="4" name="Slide Number Placeholder 3">
            <a:extLst>
              <a:ext uri="{FF2B5EF4-FFF2-40B4-BE49-F238E27FC236}">
                <a16:creationId xmlns:a16="http://schemas.microsoft.com/office/drawing/2014/main" id="{C6886E33-339C-9AC8-B439-C2825653084C}"/>
              </a:ext>
            </a:extLst>
          </p:cNvPr>
          <p:cNvSpPr>
            <a:spLocks noGrp="1"/>
          </p:cNvSpPr>
          <p:nvPr>
            <p:ph type="sldNum" sz="quarter" idx="12"/>
          </p:nvPr>
        </p:nvSpPr>
        <p:spPr/>
        <p:txBody>
          <a:bodyPr/>
          <a:lstStyle/>
          <a:p>
            <a:fld id="{C68DACDF-E1A9-A04C-A5FF-FC2443684BF5}" type="slidenum">
              <a:rPr lang="en-US" smtClean="0"/>
              <a:pPr/>
              <a:t>24</a:t>
            </a:fld>
            <a:endParaRPr lang="en-US" dirty="0"/>
          </a:p>
        </p:txBody>
      </p:sp>
      <p:sp>
        <p:nvSpPr>
          <p:cNvPr id="5" name="Footer Placeholder 4">
            <a:extLst>
              <a:ext uri="{FF2B5EF4-FFF2-40B4-BE49-F238E27FC236}">
                <a16:creationId xmlns:a16="http://schemas.microsoft.com/office/drawing/2014/main" id="{900CE562-F529-4776-7E7C-460F396C0610}"/>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7015489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1026"/>
          <p:cNvSpPr>
            <a:spLocks noGrp="1" noChangeArrowheads="1"/>
          </p:cNvSpPr>
          <p:nvPr>
            <p:ph type="title"/>
          </p:nvPr>
        </p:nvSpPr>
        <p:spPr/>
        <p:txBody>
          <a:bodyPr/>
          <a:lstStyle/>
          <a:p>
            <a:r>
              <a:rPr lang="en-US" altLang="en-US"/>
              <a:t>Level-2 Model</a:t>
            </a:r>
          </a:p>
        </p:txBody>
      </p:sp>
      <p:sp>
        <p:nvSpPr>
          <p:cNvPr id="302086" name="Rectangle 1027"/>
          <p:cNvSpPr>
            <a:spLocks noGrp="1" noChangeArrowheads="1"/>
          </p:cNvSpPr>
          <p:nvPr>
            <p:ph idx="1"/>
          </p:nvPr>
        </p:nvSpPr>
        <p:spPr/>
        <p:txBody>
          <a:bodyPr/>
          <a:lstStyle/>
          <a:p>
            <a:pPr>
              <a:lnSpc>
                <a:spcPct val="90000"/>
              </a:lnSpc>
            </a:pPr>
            <a:r>
              <a:rPr lang="en-US" altLang="en-US" dirty="0">
                <a:cs typeface="Times New Roman" pitchFamily="18" charset="0"/>
              </a:rPr>
              <a:t>Plotting in R for quick visualization</a:t>
            </a:r>
          </a:p>
        </p:txBody>
      </p:sp>
      <p:sp>
        <p:nvSpPr>
          <p:cNvPr id="6" name="Footer Placeholder 4"/>
          <p:cNvSpPr>
            <a:spLocks noGrp="1"/>
          </p:cNvSpPr>
          <p:nvPr>
            <p:ph type="ftr" sz="quarter" idx="11"/>
          </p:nvPr>
        </p:nvSpPr>
        <p:spPr/>
        <p:txBody>
          <a:bodyPr/>
          <a:lstStyle/>
          <a:p>
            <a:pPr>
              <a:defRPr/>
            </a:pPr>
            <a:r>
              <a:rPr lang="en-US"/>
              <a:t>Bliese Slides</a:t>
            </a:r>
          </a:p>
        </p:txBody>
      </p:sp>
      <p:sp>
        <p:nvSpPr>
          <p:cNvPr id="302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527D4E2-4E97-4FAD-A7CE-DF6B30C50096}" type="slidenum">
              <a:rPr lang="en-US" altLang="en-US" sz="1000"/>
              <a:pPr>
                <a:spcBef>
                  <a:spcPct val="0"/>
                </a:spcBef>
                <a:buFontTx/>
                <a:buNone/>
              </a:pPr>
              <a:t>240</a:t>
            </a:fld>
            <a:endParaRPr lang="en-US" altLang="en-US" sz="1000"/>
          </a:p>
        </p:txBody>
      </p:sp>
      <p:sp>
        <p:nvSpPr>
          <p:cNvPr id="302087" name="Text Box 1028"/>
          <p:cNvSpPr txBox="1">
            <a:spLocks noChangeArrowheads="1"/>
          </p:cNvSpPr>
          <p:nvPr/>
        </p:nvSpPr>
        <p:spPr bwMode="auto">
          <a:xfrm>
            <a:off x="2289176" y="1876425"/>
            <a:ext cx="7865869" cy="92333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TDAT&lt;-</a:t>
            </a:r>
            <a:r>
              <a:rPr lang="en-US" altLang="en-US" sz="1800" dirty="0" err="1">
                <a:latin typeface="Courier New" pitchFamily="49" charset="0"/>
              </a:rPr>
              <a:t>data.frame</a:t>
            </a:r>
            <a:r>
              <a:rPr lang="en-US" altLang="en-US" sz="1800" dirty="0">
                <a:latin typeface="Courier New" pitchFamily="49" charset="0"/>
              </a:rPr>
              <a:t>(TIME=c(0,0,2,2),AGE=c(21,31,21,31))</a:t>
            </a:r>
          </a:p>
          <a:p>
            <a:pPr>
              <a:spcBef>
                <a:spcPct val="0"/>
              </a:spcBef>
              <a:buFontTx/>
              <a:buNone/>
            </a:pPr>
            <a:r>
              <a:rPr lang="en-US" altLang="en-US" sz="1800" dirty="0">
                <a:latin typeface="Courier New" pitchFamily="49" charset="0"/>
              </a:rPr>
              <a:t>&gt; TDAT$JSAT&lt;-predict(lev2mod2,TDAT,level=0)</a:t>
            </a:r>
          </a:p>
          <a:p>
            <a:pPr>
              <a:spcBef>
                <a:spcPct val="0"/>
              </a:spcBef>
              <a:buFontTx/>
              <a:buNone/>
            </a:pPr>
            <a:r>
              <a:rPr lang="en-US" altLang="en-US" sz="1800" dirty="0">
                <a:latin typeface="Courier New" pitchFamily="49" charset="0"/>
              </a:rPr>
              <a:t>&gt; with(</a:t>
            </a:r>
            <a:r>
              <a:rPr lang="en-US" altLang="en-US" sz="1800" dirty="0" err="1">
                <a:latin typeface="Courier New" pitchFamily="49" charset="0"/>
              </a:rPr>
              <a:t>TDAT,interaction.plot</a:t>
            </a:r>
            <a:r>
              <a:rPr lang="en-US" altLang="en-US" sz="1800" dirty="0">
                <a:latin typeface="Courier New" pitchFamily="49" charset="0"/>
              </a:rPr>
              <a:t>(</a:t>
            </a:r>
            <a:r>
              <a:rPr lang="en-US" altLang="en-US" sz="1800" dirty="0" err="1">
                <a:latin typeface="Courier New" pitchFamily="49" charset="0"/>
              </a:rPr>
              <a:t>TIME,AGE,JSAT,ylim</a:t>
            </a:r>
            <a:r>
              <a:rPr lang="en-US" altLang="en-US" sz="1800" dirty="0">
                <a:latin typeface="Courier New" pitchFamily="49" charset="0"/>
              </a:rPr>
              <a:t>=c(2,4)))</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4623" b="35415"/>
          <a:stretch/>
        </p:blipFill>
        <p:spPr>
          <a:xfrm>
            <a:off x="3975412" y="2308307"/>
            <a:ext cx="3995023" cy="3940834"/>
          </a:xfrm>
          <a:prstGeom prst="rect">
            <a:avLst/>
          </a:prstGeom>
        </p:spPr>
      </p:pic>
    </p:spTree>
    <p:extLst>
      <p:ext uri="{BB962C8B-B14F-4D97-AF65-F5344CB8AC3E}">
        <p14:creationId xmlns:p14="http://schemas.microsoft.com/office/powerpoint/2010/main" val="35848849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a:t>Bliese Slides</a:t>
            </a:r>
          </a:p>
        </p:txBody>
      </p:sp>
      <p:sp>
        <p:nvSpPr>
          <p:cNvPr id="3102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157C281F-8B45-42EB-B58B-F2B40422E356}" type="slidenum">
              <a:rPr lang="en-US" altLang="en-US" sz="1000"/>
              <a:pPr>
                <a:spcBef>
                  <a:spcPct val="0"/>
                </a:spcBef>
                <a:buFontTx/>
                <a:buNone/>
              </a:pPr>
              <a:t>241</a:t>
            </a:fld>
            <a:endParaRPr lang="en-US" altLang="en-US" sz="1000"/>
          </a:p>
        </p:txBody>
      </p:sp>
      <p:sp>
        <p:nvSpPr>
          <p:cNvPr id="310277" name="Rectangle 2"/>
          <p:cNvSpPr>
            <a:spLocks noGrp="1" noChangeArrowheads="1"/>
          </p:cNvSpPr>
          <p:nvPr>
            <p:ph type="title"/>
          </p:nvPr>
        </p:nvSpPr>
        <p:spPr/>
        <p:txBody>
          <a:bodyPr/>
          <a:lstStyle/>
          <a:p>
            <a:r>
              <a:rPr lang="en-US" altLang="en-US"/>
              <a:t>Step Summary (part 1)</a:t>
            </a:r>
          </a:p>
        </p:txBody>
      </p:sp>
      <p:pic>
        <p:nvPicPr>
          <p:cNvPr id="310278" name="Picture 71"/>
          <p:cNvPicPr>
            <a:picLocks noChangeAspect="1" noChangeArrowheads="1"/>
          </p:cNvPicPr>
          <p:nvPr/>
        </p:nvPicPr>
        <p:blipFill>
          <a:blip r:embed="rId2" cstate="print">
            <a:extLst>
              <a:ext uri="{28A0092B-C50C-407E-A947-70E740481C1C}">
                <a14:useLocalDpi xmlns:a14="http://schemas.microsoft.com/office/drawing/2010/main" val="0"/>
              </a:ext>
            </a:extLst>
          </a:blip>
          <a:srcRect t="4483"/>
          <a:stretch>
            <a:fillRect/>
          </a:stretch>
        </p:blipFill>
        <p:spPr bwMode="auto">
          <a:xfrm>
            <a:off x="2489201" y="1092200"/>
            <a:ext cx="6970713"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5615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1"/>
          </p:nvPr>
        </p:nvSpPr>
        <p:spPr/>
        <p:txBody>
          <a:bodyPr/>
          <a:lstStyle/>
          <a:p>
            <a:pPr>
              <a:defRPr/>
            </a:pPr>
            <a:r>
              <a:rPr lang="en-US"/>
              <a:t>Bliese Slides</a:t>
            </a:r>
          </a:p>
        </p:txBody>
      </p:sp>
      <p:sp>
        <p:nvSpPr>
          <p:cNvPr id="3113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361CB72-25F1-4879-9B93-56C72546462A}" type="slidenum">
              <a:rPr lang="en-US" altLang="en-US" sz="1000"/>
              <a:pPr>
                <a:spcBef>
                  <a:spcPct val="0"/>
                </a:spcBef>
                <a:buFontTx/>
                <a:buNone/>
              </a:pPr>
              <a:t>242</a:t>
            </a:fld>
            <a:endParaRPr lang="en-US" altLang="en-US" sz="1000"/>
          </a:p>
        </p:txBody>
      </p:sp>
      <p:sp>
        <p:nvSpPr>
          <p:cNvPr id="311301" name="Rectangle 2"/>
          <p:cNvSpPr>
            <a:spLocks noGrp="1" noChangeArrowheads="1"/>
          </p:cNvSpPr>
          <p:nvPr>
            <p:ph type="title"/>
          </p:nvPr>
        </p:nvSpPr>
        <p:spPr/>
        <p:txBody>
          <a:bodyPr/>
          <a:lstStyle/>
          <a:p>
            <a:r>
              <a:rPr lang="en-US" altLang="en-US"/>
              <a:t>Step Summary (part 2)</a:t>
            </a:r>
          </a:p>
        </p:txBody>
      </p:sp>
      <p:pic>
        <p:nvPicPr>
          <p:cNvPr id="31130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8113" y="1358900"/>
            <a:ext cx="696436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8923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31232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9FF44B6-39C7-4EBD-8BC8-24DE88DB268E}" type="slidenum">
              <a:rPr lang="en-US" altLang="en-US" sz="1000"/>
              <a:pPr>
                <a:spcBef>
                  <a:spcPct val="0"/>
                </a:spcBef>
                <a:buFontTx/>
                <a:buNone/>
              </a:pPr>
              <a:t>243</a:t>
            </a:fld>
            <a:endParaRPr lang="en-US" altLang="en-US" sz="1000"/>
          </a:p>
        </p:txBody>
      </p:sp>
      <p:sp>
        <p:nvSpPr>
          <p:cNvPr id="312325" name="Rectangle 2"/>
          <p:cNvSpPr>
            <a:spLocks noGrp="1" noChangeArrowheads="1"/>
          </p:cNvSpPr>
          <p:nvPr>
            <p:ph type="title"/>
          </p:nvPr>
        </p:nvSpPr>
        <p:spPr/>
        <p:txBody>
          <a:bodyPr/>
          <a:lstStyle/>
          <a:p>
            <a:r>
              <a:rPr lang="en-US" altLang="en-US"/>
              <a:t>Growth Modeling</a:t>
            </a:r>
          </a:p>
        </p:txBody>
      </p:sp>
      <p:sp>
        <p:nvSpPr>
          <p:cNvPr id="312326" name="Rectangle 3"/>
          <p:cNvSpPr>
            <a:spLocks noGrp="1" noChangeArrowheads="1"/>
          </p:cNvSpPr>
          <p:nvPr>
            <p:ph type="body" idx="1"/>
          </p:nvPr>
        </p:nvSpPr>
        <p:spPr/>
        <p:txBody>
          <a:bodyPr/>
          <a:lstStyle/>
          <a:p>
            <a:r>
              <a:rPr lang="en-US" altLang="en-US" dirty="0"/>
              <a:t>Exercise 11:  Conduct a growth modeling analysis.</a:t>
            </a:r>
          </a:p>
          <a:p>
            <a:pPr lvl="1"/>
            <a:r>
              <a:rPr lang="en-US" altLang="en-US" dirty="0"/>
              <a:t>If time permits, show how to combine two DVs into one analysis (see notes below)</a:t>
            </a:r>
          </a:p>
        </p:txBody>
      </p:sp>
    </p:spTree>
    <p:extLst>
      <p:ext uri="{BB962C8B-B14F-4D97-AF65-F5344CB8AC3E}">
        <p14:creationId xmlns:p14="http://schemas.microsoft.com/office/powerpoint/2010/main" val="33393521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74B5CEF-FA8C-47C0-99F3-FBC34D0F3418}" type="slidenum">
              <a:rPr lang="en-US" altLang="en-US">
                <a:latin typeface="Arial" panose="020B0604020202020204" pitchFamily="34" charset="0"/>
              </a:rPr>
              <a:pPr/>
              <a:t>244</a:t>
            </a:fld>
            <a:endParaRPr lang="en-US" altLang="en-US">
              <a:latin typeface="Arial" panose="020B0604020202020204" pitchFamily="34" charset="0"/>
            </a:endParaRPr>
          </a:p>
        </p:txBody>
      </p:sp>
      <p:sp>
        <p:nvSpPr>
          <p:cNvPr id="5125" name="Rectangle 1028"/>
          <p:cNvSpPr>
            <a:spLocks noGrp="1" noChangeArrowheads="1"/>
          </p:cNvSpPr>
          <p:nvPr>
            <p:ph type="title"/>
          </p:nvPr>
        </p:nvSpPr>
        <p:spPr/>
        <p:txBody>
          <a:bodyPr/>
          <a:lstStyle/>
          <a:p>
            <a:r>
              <a:rPr lang="en-US" altLang="en-US"/>
              <a:t>Course Outline</a:t>
            </a:r>
          </a:p>
        </p:txBody>
      </p:sp>
      <p:sp>
        <p:nvSpPr>
          <p:cNvPr id="5126" name="Rectangle 1029"/>
          <p:cNvSpPr>
            <a:spLocks noGrp="1" noChangeArrowheads="1"/>
          </p:cNvSpPr>
          <p:nvPr>
            <p:ph type="body" idx="1"/>
          </p:nvPr>
        </p:nvSpPr>
        <p:spPr/>
        <p:txBody>
          <a:bodyPr/>
          <a:lstStyle/>
          <a:p>
            <a:r>
              <a:rPr lang="en-US" altLang="en-US" dirty="0"/>
              <a:t>Levels Introduction</a:t>
            </a:r>
          </a:p>
          <a:p>
            <a:r>
              <a:rPr lang="en-US" altLang="en-US" dirty="0"/>
              <a:t>Introduction to R</a:t>
            </a:r>
          </a:p>
          <a:p>
            <a:r>
              <a:rPr lang="en-US" altLang="en-US" dirty="0"/>
              <a:t>Estimating Multilevel Models in R</a:t>
            </a:r>
          </a:p>
          <a:p>
            <a:pPr lvl="1"/>
            <a:r>
              <a:rPr lang="en-US" altLang="en-US" dirty="0"/>
              <a:t>Aggregation: Agreement and Reliability </a:t>
            </a:r>
          </a:p>
          <a:p>
            <a:pPr lvl="1"/>
            <a:r>
              <a:rPr lang="en-US" altLang="en-US" dirty="0"/>
              <a:t>OLS Fixed-Effects and Contextual Analysis</a:t>
            </a:r>
          </a:p>
          <a:p>
            <a:pPr lvl="1"/>
            <a:r>
              <a:rPr lang="en-US" altLang="en-US" dirty="0"/>
              <a:t>Mixed Effects Models (e.g., random effects, HLM)</a:t>
            </a:r>
          </a:p>
          <a:p>
            <a:pPr lvl="1"/>
            <a:r>
              <a:rPr lang="en-US" altLang="en-US" dirty="0"/>
              <a:t>Growth Modeling</a:t>
            </a:r>
          </a:p>
          <a:p>
            <a:r>
              <a:rPr lang="en-US" altLang="en-US" dirty="0"/>
              <a:t>Optional</a:t>
            </a:r>
          </a:p>
          <a:p>
            <a:pPr lvl="1"/>
            <a:r>
              <a:rPr lang="en-US" altLang="en-US" dirty="0"/>
              <a:t>Discontinuous Growth Modeling</a:t>
            </a:r>
          </a:p>
          <a:p>
            <a:pPr lvl="1"/>
            <a:r>
              <a:rPr lang="en-US" altLang="en-US" dirty="0"/>
              <a:t>Emergence</a:t>
            </a:r>
          </a:p>
        </p:txBody>
      </p:sp>
    </p:spTree>
    <p:extLst>
      <p:ext uri="{BB962C8B-B14F-4D97-AF65-F5344CB8AC3E}">
        <p14:creationId xmlns:p14="http://schemas.microsoft.com/office/powerpoint/2010/main" val="40037981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bwMode="auto">
          <a:xfrm>
            <a:off x="4038600" y="6356350"/>
            <a:ext cx="411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p>
        </p:txBody>
      </p:sp>
      <p:sp>
        <p:nvSpPr>
          <p:cNvPr id="6" name="Slide Number Placeholder 5"/>
          <p:cNvSpPr>
            <a:spLocks noGrp="1"/>
          </p:cNvSpPr>
          <p:nvPr>
            <p:ph type="sldNum" sz="quarter" idx="12"/>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BFA00B8-F5B5-4048-A574-3535B8E2B651}" type="slidenum">
              <a:rPr lang="en-US" smtClean="0"/>
              <a:pPr/>
              <a:t>245</a:t>
            </a:fld>
            <a:endParaRPr lang="en-US" altLang="en-US">
              <a:latin typeface="Arial" panose="020B0604020202020204" pitchFamily="34" charset="0"/>
            </a:endParaRPr>
          </a:p>
        </p:txBody>
      </p:sp>
      <p:sp>
        <p:nvSpPr>
          <p:cNvPr id="202757" name="Rectangle 2"/>
          <p:cNvSpPr>
            <a:spLocks noGrp="1" noChangeArrowheads="1"/>
          </p:cNvSpPr>
          <p:nvPr>
            <p:ph type="ctrTitle"/>
          </p:nvPr>
        </p:nvSpPr>
        <p:spPr>
          <a:xfrm>
            <a:off x="2209800" y="2286000"/>
            <a:ext cx="7772400" cy="1143000"/>
          </a:xfrm>
        </p:spPr>
        <p:txBody>
          <a:bodyPr/>
          <a:lstStyle/>
          <a:p>
            <a:r>
              <a:rPr lang="en-US" altLang="en-US" dirty="0"/>
              <a:t>Discontinuous Growth Models</a:t>
            </a:r>
          </a:p>
        </p:txBody>
      </p:sp>
      <p:sp>
        <p:nvSpPr>
          <p:cNvPr id="202758" name="Rectangle 3"/>
          <p:cNvSpPr>
            <a:spLocks noGrp="1" noChangeArrowheads="1"/>
          </p:cNvSpPr>
          <p:nvPr>
            <p:ph type="subTitle" idx="1"/>
          </p:nvPr>
        </p:nvSpPr>
        <p:spPr/>
        <p:txBody>
          <a:bodyPr/>
          <a:lstStyle/>
          <a:p>
            <a:endParaRPr lang="en-US" altLang="en-US" dirty="0"/>
          </a:p>
        </p:txBody>
      </p:sp>
    </p:spTree>
    <p:extLst>
      <p:ext uri="{BB962C8B-B14F-4D97-AF65-F5344CB8AC3E}">
        <p14:creationId xmlns:p14="http://schemas.microsoft.com/office/powerpoint/2010/main" val="2189833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20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E6BBA0C-70BB-45F4-AA28-38991B93494A}" type="slidenum">
              <a:rPr lang="en-US" altLang="en-US" sz="1000"/>
              <a:pPr>
                <a:spcBef>
                  <a:spcPct val="0"/>
                </a:spcBef>
                <a:buFontTx/>
                <a:buNone/>
              </a:pPr>
              <a:t>246</a:t>
            </a:fld>
            <a:endParaRPr lang="en-US" altLang="en-US" sz="1000"/>
          </a:p>
        </p:txBody>
      </p:sp>
      <p:sp>
        <p:nvSpPr>
          <p:cNvPr id="20485" name="Rectangle 4"/>
          <p:cNvSpPr>
            <a:spLocks noGrp="1" noChangeArrowheads="1"/>
          </p:cNvSpPr>
          <p:nvPr>
            <p:ph type="title"/>
          </p:nvPr>
        </p:nvSpPr>
        <p:spPr/>
        <p:txBody>
          <a:bodyPr/>
          <a:lstStyle/>
          <a:p>
            <a:r>
              <a:rPr lang="en-US" altLang="en-US"/>
              <a:t>Discontinuous Growth Models</a:t>
            </a:r>
          </a:p>
        </p:txBody>
      </p:sp>
      <p:sp>
        <p:nvSpPr>
          <p:cNvPr id="20486" name="Rectangle 5"/>
          <p:cNvSpPr>
            <a:spLocks noGrp="1" noChangeArrowheads="1"/>
          </p:cNvSpPr>
          <p:nvPr>
            <p:ph type="body" idx="1"/>
          </p:nvPr>
        </p:nvSpPr>
        <p:spPr/>
        <p:txBody>
          <a:bodyPr/>
          <a:lstStyle/>
          <a:p>
            <a:r>
              <a:rPr lang="en-US" altLang="en-US"/>
              <a:t>Allows one to build upon traditional growth models to incorporate events associated with abrupt changes</a:t>
            </a:r>
          </a:p>
          <a:p>
            <a:pPr lvl="1"/>
            <a:r>
              <a:rPr lang="en-US" altLang="en-US"/>
              <a:t>Unanticipated events such as financial shocks (State-level GDP and the Great Recession)</a:t>
            </a:r>
          </a:p>
          <a:p>
            <a:pPr lvl="1"/>
            <a:r>
              <a:rPr lang="en-US" altLang="en-US"/>
              <a:t>Anticipated events in field data collections (measuring sleep in different settings)</a:t>
            </a:r>
          </a:p>
          <a:p>
            <a:pPr lvl="1"/>
            <a:r>
              <a:rPr lang="en-US" altLang="en-US"/>
              <a:t>Anticipated events in laboratory experiments (adaptability and the task-change paradigm)</a:t>
            </a:r>
          </a:p>
          <a:p>
            <a:pPr lvl="1"/>
            <a:endParaRPr lang="en-US" altLang="en-US"/>
          </a:p>
          <a:p>
            <a:pPr lvl="1"/>
            <a:endParaRPr lang="en-US" altLang="en-US"/>
          </a:p>
        </p:txBody>
      </p:sp>
    </p:spTree>
    <p:extLst>
      <p:ext uri="{BB962C8B-B14F-4D97-AF65-F5344CB8AC3E}">
        <p14:creationId xmlns:p14="http://schemas.microsoft.com/office/powerpoint/2010/main" val="25079613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Resources</a:t>
            </a:r>
          </a:p>
        </p:txBody>
      </p:sp>
      <p:sp>
        <p:nvSpPr>
          <p:cNvPr id="3" name="Content Placeholder 2"/>
          <p:cNvSpPr>
            <a:spLocks noGrp="1"/>
          </p:cNvSpPr>
          <p:nvPr>
            <p:ph idx="1"/>
          </p:nvPr>
        </p:nvSpPr>
        <p:spPr/>
        <p:txBody>
          <a:bodyPr/>
          <a:lstStyle/>
          <a:p>
            <a:r>
              <a:rPr lang="en-US" sz="2000" dirty="0"/>
              <a:t>Coding Discontinuous Growth Models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 name="Slide Number Placeholder 4"/>
          <p:cNvSpPr>
            <a:spLocks noGrp="1"/>
          </p:cNvSpPr>
          <p:nvPr>
            <p:ph type="sldNum" sz="quarter" idx="12"/>
          </p:nvPr>
        </p:nvSpPr>
        <p:spPr/>
        <p:txBody>
          <a:bodyPr/>
          <a:lstStyle/>
          <a:p>
            <a:fld id="{EA1C9E81-E361-48F9-B483-4DDE5D38920F}" type="slidenum">
              <a:rPr lang="en-US" altLang="en-US" smtClean="0"/>
              <a:pPr/>
              <a:t>247</a:t>
            </a:fld>
            <a:endParaRPr lang="en-US" altLang="en-US"/>
          </a:p>
        </p:txBody>
      </p:sp>
      <p:pic>
        <p:nvPicPr>
          <p:cNvPr id="8" name="Picture 7"/>
          <p:cNvPicPr>
            <a:picLocks noChangeAspect="1"/>
          </p:cNvPicPr>
          <p:nvPr/>
        </p:nvPicPr>
        <p:blipFill rotWithShape="1">
          <a:blip r:embed="rId2"/>
          <a:srcRect l="20523" t="20619" r="31194" b="4709"/>
          <a:stretch/>
        </p:blipFill>
        <p:spPr>
          <a:xfrm>
            <a:off x="3343427" y="1635085"/>
            <a:ext cx="5505146" cy="4611729"/>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79458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ltLang="en-US"/>
              <a:t>State-Level GDP Change</a:t>
            </a:r>
          </a:p>
        </p:txBody>
      </p:sp>
      <p:sp>
        <p:nvSpPr>
          <p:cNvPr id="5" name="Footer Placeholder 4"/>
          <p:cNvSpPr>
            <a:spLocks noGrp="1"/>
          </p:cNvSpPr>
          <p:nvPr>
            <p:ph type="ftr" sz="quarter" idx="11"/>
          </p:nvPr>
        </p:nvSpPr>
        <p:spPr/>
        <p:txBody>
          <a:bodyPr/>
          <a:lstStyle/>
          <a:p>
            <a:pPr>
              <a:defRPr/>
            </a:pPr>
            <a:r>
              <a:rPr lang="en-US"/>
              <a:t>Bliese Slides</a:t>
            </a:r>
          </a:p>
        </p:txBody>
      </p:sp>
      <p:sp>
        <p:nvSpPr>
          <p:cNvPr id="2150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94DB254-79FF-42A3-BD52-3E715F007BB7}" type="slidenum">
              <a:rPr lang="en-US" altLang="en-US" sz="1000"/>
              <a:pPr>
                <a:spcBef>
                  <a:spcPct val="0"/>
                </a:spcBef>
                <a:buFontTx/>
                <a:buNone/>
              </a:pPr>
              <a:t>248</a:t>
            </a:fld>
            <a:endParaRPr lang="en-US" altLang="en-US" sz="1000"/>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016" y="1020762"/>
            <a:ext cx="7585700" cy="5348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2325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p:txBody>
          <a:bodyPr/>
          <a:lstStyle/>
          <a:p>
            <a:r>
              <a:rPr lang="en-US" altLang="en-US"/>
              <a:t>State-Level GDP Change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249</a:t>
            </a:fld>
            <a:endParaRPr lang="en-US"/>
          </a:p>
        </p:txBody>
      </p:sp>
    </p:spTree>
    <p:extLst>
      <p:ext uri="{BB962C8B-B14F-4D97-AF65-F5344CB8AC3E}">
        <p14:creationId xmlns:p14="http://schemas.microsoft.com/office/powerpoint/2010/main" val="1282054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Modeling Context</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25</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3726769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235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Grp="1" noChangeArrowheads="1"/>
          </p:cNvSpPr>
          <p:nvPr>
            <p:ph type="title"/>
          </p:nvPr>
        </p:nvSpPr>
        <p:spPr/>
        <p:txBody>
          <a:bodyPr/>
          <a:lstStyle/>
          <a:p>
            <a:r>
              <a:rPr lang="en-US" altLang="en-US"/>
              <a:t>State-Level GDP Change</a:t>
            </a:r>
          </a:p>
        </p:txBody>
      </p:sp>
      <p:cxnSp>
        <p:nvCxnSpPr>
          <p:cNvPr id="23556" name="Straight Connector 3"/>
          <p:cNvCxnSpPr>
            <a:cxnSpLocks noChangeShapeType="1"/>
          </p:cNvCxnSpPr>
          <p:nvPr/>
        </p:nvCxnSpPr>
        <p:spPr bwMode="auto">
          <a:xfrm flipV="1">
            <a:off x="4465639" y="2522539"/>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7" name="Right Arrow 6"/>
          <p:cNvSpPr/>
          <p:nvPr/>
        </p:nvSpPr>
        <p:spPr bwMode="auto">
          <a:xfrm rot="16200000">
            <a:off x="8319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10800000">
            <a:off x="7804150" y="3087689"/>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250</a:t>
            </a:fld>
            <a:endParaRPr lang="en-US"/>
          </a:p>
        </p:txBody>
      </p:sp>
    </p:spTree>
    <p:extLst>
      <p:ext uri="{BB962C8B-B14F-4D97-AF65-F5344CB8AC3E}">
        <p14:creationId xmlns:p14="http://schemas.microsoft.com/office/powerpoint/2010/main" val="4851562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9" name="Rectangle 3"/>
          <p:cNvSpPr>
            <a:spLocks noGrp="1" noChangeArrowheads="1"/>
          </p:cNvSpPr>
          <p:nvPr>
            <p:ph type="title"/>
          </p:nvPr>
        </p:nvSpPr>
        <p:spPr/>
        <p:txBody>
          <a:bodyPr/>
          <a:lstStyle/>
          <a:p>
            <a:r>
              <a:rPr lang="en-US" altLang="en-US"/>
              <a:t>State-Level GDP Change</a:t>
            </a:r>
          </a:p>
        </p:txBody>
      </p:sp>
      <p:cxnSp>
        <p:nvCxnSpPr>
          <p:cNvPr id="24580" name="Straight Connector 3"/>
          <p:cNvCxnSpPr>
            <a:cxnSpLocks noChangeShapeType="1"/>
          </p:cNvCxnSpPr>
          <p:nvPr/>
        </p:nvCxnSpPr>
        <p:spPr bwMode="auto">
          <a:xfrm flipV="1">
            <a:off x="4465639" y="2522539"/>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7" name="Right Arrow 6"/>
          <p:cNvSpPr/>
          <p:nvPr/>
        </p:nvSpPr>
        <p:spPr bwMode="auto">
          <a:xfrm rot="16200000">
            <a:off x="8319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10800000">
            <a:off x="7804150" y="3087689"/>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24584" name="Rectangle 2"/>
          <p:cNvSpPr>
            <a:spLocks noChangeArrowheads="1"/>
          </p:cNvSpPr>
          <p:nvPr/>
        </p:nvSpPr>
        <p:spPr bwMode="auto">
          <a:xfrm>
            <a:off x="1824038" y="1041401"/>
            <a:ext cx="5522912" cy="2892425"/>
          </a:xfrm>
          <a:prstGeom prst="rect">
            <a:avLst/>
          </a:prstGeom>
          <a:solidFill>
            <a:schemeClr val="bg1">
              <a:alpha val="9803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8D051C"/>
                </a:solidFill>
              </a:rPr>
              <a:t>Questions we can ask</a:t>
            </a:r>
          </a:p>
          <a:p>
            <a:pPr eaLnBrk="1" hangingPunct="1">
              <a:spcBef>
                <a:spcPct val="0"/>
              </a:spcBef>
              <a:buFontTx/>
              <a:buNone/>
            </a:pPr>
            <a:endParaRPr lang="en-US" altLang="en-US" sz="1800">
              <a:solidFill>
                <a:srgbClr val="8D051C"/>
              </a:solidFill>
            </a:endParaRPr>
          </a:p>
          <a:p>
            <a:pPr eaLnBrk="1" hangingPunct="1">
              <a:spcBef>
                <a:spcPct val="0"/>
              </a:spcBef>
              <a:buFontTx/>
              <a:buNone/>
            </a:pPr>
            <a:r>
              <a:rPr lang="en-US" altLang="en-US" sz="1800">
                <a:solidFill>
                  <a:srgbClr val="8D051C"/>
                </a:solidFill>
              </a:rPr>
              <a:t>1.  What is the overall pattern (pre-transition slope, transition change, post-transition slope) over time?</a:t>
            </a:r>
          </a:p>
          <a:p>
            <a:pPr eaLnBrk="1" hangingPunct="1">
              <a:spcBef>
                <a:spcPct val="0"/>
              </a:spcBef>
              <a:buFontTx/>
              <a:buNone/>
            </a:pPr>
            <a:r>
              <a:rPr lang="en-US" altLang="en-US" sz="1800">
                <a:solidFill>
                  <a:srgbClr val="8D051C"/>
                </a:solidFill>
              </a:rPr>
              <a:t>2.  Are there differences in overall levels of GDP (intercept)?</a:t>
            </a:r>
          </a:p>
          <a:p>
            <a:pPr eaLnBrk="1" hangingPunct="1">
              <a:spcBef>
                <a:spcPct val="0"/>
              </a:spcBef>
              <a:buFontTx/>
              <a:buNone/>
            </a:pPr>
            <a:r>
              <a:rPr lang="en-US" altLang="en-US" sz="1800">
                <a:solidFill>
                  <a:srgbClr val="8D051C"/>
                </a:solidFill>
              </a:rPr>
              <a:t>3.  Do States differ on pre-transition slopes, transition change, post-transition slopes?</a:t>
            </a:r>
          </a:p>
          <a:p>
            <a:pPr eaLnBrk="1" hangingPunct="1">
              <a:spcBef>
                <a:spcPct val="0"/>
              </a:spcBef>
              <a:buFontTx/>
              <a:buNone/>
            </a:pPr>
            <a:r>
              <a:rPr lang="en-US" altLang="en-US" sz="1800">
                <a:solidFill>
                  <a:srgbClr val="8D051C"/>
                </a:solidFill>
              </a:rPr>
              <a:t>4.  What State-level variables predict pre-transition slope, transition change, post-transition slope?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251</a:t>
            </a:fld>
            <a:endParaRPr lang="en-US"/>
          </a:p>
        </p:txBody>
      </p:sp>
    </p:spTree>
    <p:extLst>
      <p:ext uri="{BB962C8B-B14F-4D97-AF65-F5344CB8AC3E}">
        <p14:creationId xmlns:p14="http://schemas.microsoft.com/office/powerpoint/2010/main" val="9304946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256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1E9F625-C3D0-41E4-B7B1-71DECC849F6E}" type="slidenum">
              <a:rPr lang="en-US" altLang="en-US" sz="1000"/>
              <a:pPr>
                <a:spcBef>
                  <a:spcPct val="0"/>
                </a:spcBef>
                <a:buFontTx/>
                <a:buNone/>
              </a:pPr>
              <a:t>252</a:t>
            </a:fld>
            <a:endParaRPr lang="en-US" altLang="en-US" sz="1000"/>
          </a:p>
        </p:txBody>
      </p:sp>
      <p:sp>
        <p:nvSpPr>
          <p:cNvPr id="25605" name="Rectangle 2"/>
          <p:cNvSpPr>
            <a:spLocks noGrp="1" noChangeArrowheads="1"/>
          </p:cNvSpPr>
          <p:nvPr>
            <p:ph type="title"/>
          </p:nvPr>
        </p:nvSpPr>
        <p:spPr/>
        <p:txBody>
          <a:bodyPr/>
          <a:lstStyle/>
          <a:p>
            <a:r>
              <a:rPr lang="en-US" altLang="en-US"/>
              <a:t>Sleep Example</a:t>
            </a:r>
          </a:p>
        </p:txBody>
      </p:sp>
      <p:graphicFrame>
        <p:nvGraphicFramePr>
          <p:cNvPr id="25606" name="Object 11"/>
          <p:cNvGraphicFramePr>
            <a:graphicFrameLocks noGrp="1" noChangeAspect="1"/>
          </p:cNvGraphicFramePr>
          <p:nvPr>
            <p:ph idx="1"/>
          </p:nvPr>
        </p:nvGraphicFramePr>
        <p:xfrm>
          <a:off x="2625726" y="1087438"/>
          <a:ext cx="6962775" cy="4826000"/>
        </p:xfrm>
        <a:graphic>
          <a:graphicData uri="http://schemas.openxmlformats.org/presentationml/2006/ole">
            <mc:AlternateContent xmlns:mc="http://schemas.openxmlformats.org/markup-compatibility/2006">
              <mc:Choice xmlns:v="urn:schemas-microsoft-com:vml" Requires="v">
                <p:oleObj name="Chart" r:id="rId2" imgW="7448499" imgH="5162378" progId="MSGraph.Chart.8">
                  <p:embed/>
                </p:oleObj>
              </mc:Choice>
              <mc:Fallback>
                <p:oleObj name="Chart" r:id="rId2" imgW="7448499" imgH="5162378" progId="MSGraph.Chart.8">
                  <p:embed/>
                  <p:pic>
                    <p:nvPicPr>
                      <p:cNvPr id="25606" name="Object 1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26" y="1087438"/>
                        <a:ext cx="6962775" cy="482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12"/>
          <p:cNvSpPr>
            <a:spLocks noChangeArrowheads="1"/>
          </p:cNvSpPr>
          <p:nvPr/>
        </p:nvSpPr>
        <p:spPr bwMode="auto">
          <a:xfrm>
            <a:off x="3621088" y="5883276"/>
            <a:ext cx="558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buFontTx/>
              <a:buNone/>
            </a:pPr>
            <a:r>
              <a:rPr lang="en-US" altLang="en-US" sz="1800"/>
              <a:t>Bliese, McGurk, Thomas, Balkin &amp; Wesensten (2007)</a:t>
            </a:r>
          </a:p>
        </p:txBody>
      </p:sp>
    </p:spTree>
    <p:extLst>
      <p:ext uri="{BB962C8B-B14F-4D97-AF65-F5344CB8AC3E}">
        <p14:creationId xmlns:p14="http://schemas.microsoft.com/office/powerpoint/2010/main" val="31241976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2662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148C357-6298-4D81-A4D7-1DE9FEDE1DD9}" type="slidenum">
              <a:rPr lang="en-US" altLang="en-US" sz="1000"/>
              <a:pPr>
                <a:spcBef>
                  <a:spcPct val="0"/>
                </a:spcBef>
                <a:buFontTx/>
                <a:buNone/>
              </a:pPr>
              <a:t>253</a:t>
            </a:fld>
            <a:endParaRPr lang="en-US" altLang="en-US" sz="1000"/>
          </a:p>
        </p:txBody>
      </p:sp>
      <p:sp>
        <p:nvSpPr>
          <p:cNvPr id="26630" name="Rectangle 3"/>
          <p:cNvSpPr>
            <a:spLocks noGrp="1" noChangeArrowheads="1"/>
          </p:cNvSpPr>
          <p:nvPr>
            <p:ph type="title"/>
          </p:nvPr>
        </p:nvSpPr>
        <p:spPr/>
        <p:txBody>
          <a:bodyPr/>
          <a:lstStyle/>
          <a:p>
            <a:r>
              <a:rPr lang="en-US" altLang="en-US"/>
              <a:t>Adaptability &amp; Task-Change Paradigm</a:t>
            </a:r>
          </a:p>
        </p:txBody>
      </p:sp>
      <p:sp>
        <p:nvSpPr>
          <p:cNvPr id="26631" name="Rectangle 4"/>
          <p:cNvSpPr>
            <a:spLocks noChangeArrowheads="1"/>
          </p:cNvSpPr>
          <p:nvPr/>
        </p:nvSpPr>
        <p:spPr bwMode="auto">
          <a:xfrm>
            <a:off x="5289550" y="5851526"/>
            <a:ext cx="2317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Lang &amp; Bliese (2009)</a:t>
            </a:r>
          </a:p>
        </p:txBody>
      </p:sp>
      <p:graphicFrame>
        <p:nvGraphicFramePr>
          <p:cNvPr id="9" name="Object 2"/>
          <p:cNvGraphicFramePr>
            <a:graphicFrameLocks noChangeAspect="1"/>
          </p:cNvGraphicFramePr>
          <p:nvPr/>
        </p:nvGraphicFramePr>
        <p:xfrm>
          <a:off x="2891126" y="1414463"/>
          <a:ext cx="6054725" cy="4043363"/>
        </p:xfrm>
        <a:graphic>
          <a:graphicData uri="http://schemas.openxmlformats.org/presentationml/2006/ole">
            <mc:AlternateContent xmlns:mc="http://schemas.openxmlformats.org/markup-compatibility/2006">
              <mc:Choice xmlns:v="urn:schemas-microsoft-com:vml" Requires="v">
                <p:oleObj name="Chart" r:id="rId3" imgW="5791072" imgH="3867064" progId="MSGraph.Chart.8">
                  <p:embed followColorScheme="full"/>
                </p:oleObj>
              </mc:Choice>
              <mc:Fallback>
                <p:oleObj name="Chart" r:id="rId3" imgW="5791072" imgH="3867064" progId="MSGraph.Chart.8">
                  <p:embed followColorScheme="full"/>
                  <p:pic>
                    <p:nvPicPr>
                      <p:cNvPr id="9" name="Object 2"/>
                      <p:cNvPicPr>
                        <a:picLocks noChangeAspect="1" noChangeArrowheads="1"/>
                      </p:cNvPicPr>
                      <p:nvPr/>
                    </p:nvPicPr>
                    <p:blipFill>
                      <a:blip r:embed="rId4"/>
                      <a:srcRect/>
                      <a:stretch>
                        <a:fillRect/>
                      </a:stretch>
                    </p:blipFill>
                    <p:spPr bwMode="auto">
                      <a:xfrm>
                        <a:off x="2891126" y="1414463"/>
                        <a:ext cx="605472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728473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2765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42BD12BA-2E72-4A8D-BBC7-D667E1DA0216}" type="slidenum">
              <a:rPr lang="en-US" altLang="en-US" sz="1000"/>
              <a:pPr>
                <a:spcBef>
                  <a:spcPct val="0"/>
                </a:spcBef>
                <a:buFontTx/>
                <a:buNone/>
              </a:pPr>
              <a:t>254</a:t>
            </a:fld>
            <a:endParaRPr lang="en-US" altLang="en-US" sz="1000"/>
          </a:p>
        </p:txBody>
      </p:sp>
      <p:sp>
        <p:nvSpPr>
          <p:cNvPr id="27653" name="Rectangle 4"/>
          <p:cNvSpPr>
            <a:spLocks noGrp="1" noChangeArrowheads="1"/>
          </p:cNvSpPr>
          <p:nvPr>
            <p:ph type="title"/>
          </p:nvPr>
        </p:nvSpPr>
        <p:spPr/>
        <p:txBody>
          <a:bodyPr/>
          <a:lstStyle/>
          <a:p>
            <a:r>
              <a:rPr lang="en-US" altLang="en-US"/>
              <a:t>Banking Sleep</a:t>
            </a:r>
          </a:p>
        </p:txBody>
      </p:sp>
      <p:pic>
        <p:nvPicPr>
          <p:cNvPr id="2765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864" y="1806575"/>
            <a:ext cx="63023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13"/>
          <p:cNvSpPr>
            <a:spLocks noChangeArrowheads="1"/>
          </p:cNvSpPr>
          <p:nvPr/>
        </p:nvSpPr>
        <p:spPr bwMode="auto">
          <a:xfrm>
            <a:off x="4249738" y="5900738"/>
            <a:ext cx="437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solidFill>
                  <a:schemeClr val="tx2"/>
                </a:solidFill>
              </a:rPr>
              <a:t>Rupp, Wesensten, Bliese &amp; Balkin (2009)</a:t>
            </a:r>
          </a:p>
        </p:txBody>
      </p:sp>
    </p:spTree>
    <p:extLst>
      <p:ext uri="{BB962C8B-B14F-4D97-AF65-F5344CB8AC3E}">
        <p14:creationId xmlns:p14="http://schemas.microsoft.com/office/powerpoint/2010/main" val="34044286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2867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BAC6C92-0945-4346-9945-8944868D83A2}" type="slidenum">
              <a:rPr lang="en-US" altLang="en-US" sz="1000"/>
              <a:pPr>
                <a:spcBef>
                  <a:spcPct val="0"/>
                </a:spcBef>
                <a:buFontTx/>
                <a:buNone/>
              </a:pPr>
              <a:t>255</a:t>
            </a:fld>
            <a:endParaRPr lang="en-US" altLang="en-US" sz="1000"/>
          </a:p>
        </p:txBody>
      </p:sp>
      <p:sp>
        <p:nvSpPr>
          <p:cNvPr id="28677" name="Rectangle 4"/>
          <p:cNvSpPr>
            <a:spLocks noGrp="1" noChangeArrowheads="1"/>
          </p:cNvSpPr>
          <p:nvPr>
            <p:ph type="title"/>
          </p:nvPr>
        </p:nvSpPr>
        <p:spPr/>
        <p:txBody>
          <a:bodyPr/>
          <a:lstStyle/>
          <a:p>
            <a:r>
              <a:rPr lang="en-US" altLang="en-US"/>
              <a:t>Firm Productivity: Great Recession</a:t>
            </a:r>
          </a:p>
        </p:txBody>
      </p:sp>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62213" y="1104900"/>
            <a:ext cx="7434262" cy="5018088"/>
          </a:xfrm>
          <a:prstGeom prst="rect">
            <a:avLst/>
          </a:prstGeom>
          <a:ln>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77358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p:txBody>
          <a:bodyPr/>
          <a:lstStyle/>
          <a:p>
            <a:pPr>
              <a:defRPr/>
            </a:pPr>
            <a:r>
              <a:rPr lang="en-US"/>
              <a:t>Bliese Slides</a:t>
            </a:r>
          </a:p>
        </p:txBody>
      </p:sp>
      <p:sp>
        <p:nvSpPr>
          <p:cNvPr id="297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631DADEE-AA8D-4943-BB08-468086A47479}" type="slidenum">
              <a:rPr lang="en-US" altLang="en-US" sz="1000"/>
              <a:pPr>
                <a:spcBef>
                  <a:spcPct val="0"/>
                </a:spcBef>
                <a:buFontTx/>
                <a:buNone/>
              </a:pPr>
              <a:t>256</a:t>
            </a:fld>
            <a:endParaRPr lang="en-US" altLang="en-US" sz="1000"/>
          </a:p>
        </p:txBody>
      </p:sp>
      <p:sp>
        <p:nvSpPr>
          <p:cNvPr id="29701" name="Rectangle 4"/>
          <p:cNvSpPr>
            <a:spLocks noGrp="1" noChangeArrowheads="1"/>
          </p:cNvSpPr>
          <p:nvPr>
            <p:ph type="title"/>
          </p:nvPr>
        </p:nvSpPr>
        <p:spPr/>
        <p:txBody>
          <a:bodyPr/>
          <a:lstStyle/>
          <a:p>
            <a:r>
              <a:rPr lang="en-US" altLang="en-US"/>
              <a:t>Firm Productivity: Great Recession</a:t>
            </a:r>
          </a:p>
        </p:txBody>
      </p:sp>
      <p:pic>
        <p:nvPicPr>
          <p:cNvPr id="297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7458" y="1620839"/>
            <a:ext cx="8645525" cy="3462337"/>
          </a:xfrm>
          <a:prstGeom prst="rect">
            <a:avLst/>
          </a:prstGeom>
          <a:ln>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06959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348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B795136-D5C7-4670-93D3-29E440D3F0EB}" type="slidenum">
              <a:rPr lang="en-US" altLang="en-US" sz="1000"/>
              <a:pPr>
                <a:spcBef>
                  <a:spcPct val="0"/>
                </a:spcBef>
                <a:buFontTx/>
                <a:buNone/>
              </a:pPr>
              <a:t>257</a:t>
            </a:fld>
            <a:endParaRPr lang="en-US" altLang="en-US" sz="1000"/>
          </a:p>
        </p:txBody>
      </p:sp>
      <p:sp>
        <p:nvSpPr>
          <p:cNvPr id="34821" name="Rectangle 2"/>
          <p:cNvSpPr>
            <a:spLocks noGrp="1" noChangeArrowheads="1"/>
          </p:cNvSpPr>
          <p:nvPr>
            <p:ph type="title"/>
          </p:nvPr>
        </p:nvSpPr>
        <p:spPr/>
        <p:txBody>
          <a:bodyPr/>
          <a:lstStyle/>
          <a:p>
            <a:r>
              <a:rPr lang="en-US" altLang="en-US"/>
              <a:t>GDP Example</a:t>
            </a:r>
          </a:p>
        </p:txBody>
      </p:sp>
      <p:sp>
        <p:nvSpPr>
          <p:cNvPr id="34822" name="Rectangle 3"/>
          <p:cNvSpPr>
            <a:spLocks noGrp="1" noChangeArrowheads="1"/>
          </p:cNvSpPr>
          <p:nvPr>
            <p:ph type="body" idx="1"/>
          </p:nvPr>
        </p:nvSpPr>
        <p:spPr/>
        <p:txBody>
          <a:bodyPr/>
          <a:lstStyle/>
          <a:p>
            <a:r>
              <a:rPr lang="en-US" altLang="en-US"/>
              <a:t>State-level GDP for 15 years (1997-2011)</a:t>
            </a:r>
          </a:p>
          <a:p>
            <a:r>
              <a:rPr lang="en-US" altLang="en-US"/>
              <a:t>In 1998, “Great Recession”</a:t>
            </a:r>
          </a:p>
          <a:p>
            <a:endParaRPr lang="en-US" altLang="en-US"/>
          </a:p>
          <a:p>
            <a:endParaRPr lang="en-US" altLang="en-US"/>
          </a:p>
        </p:txBody>
      </p:sp>
      <p:pic>
        <p:nvPicPr>
          <p:cNvPr id="348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9" y="2143125"/>
            <a:ext cx="6505575" cy="4065588"/>
          </a:xfrm>
          <a:prstGeom prst="rect">
            <a:avLst/>
          </a:prstGeom>
          <a:ln>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9071530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35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175E4D8-32AE-407D-B8EC-527F91570CF4}" type="slidenum">
              <a:rPr lang="en-US" altLang="en-US" sz="1000"/>
              <a:pPr>
                <a:spcBef>
                  <a:spcPct val="0"/>
                </a:spcBef>
                <a:buFontTx/>
                <a:buNone/>
              </a:pPr>
              <a:t>258</a:t>
            </a:fld>
            <a:endParaRPr lang="en-US" altLang="en-US" sz="1000"/>
          </a:p>
        </p:txBody>
      </p:sp>
      <p:sp>
        <p:nvSpPr>
          <p:cNvPr id="35845" name="Rectangle 2"/>
          <p:cNvSpPr>
            <a:spLocks noGrp="1" noChangeArrowheads="1"/>
          </p:cNvSpPr>
          <p:nvPr>
            <p:ph type="title"/>
          </p:nvPr>
        </p:nvSpPr>
        <p:spPr/>
        <p:txBody>
          <a:bodyPr/>
          <a:lstStyle/>
          <a:p>
            <a:r>
              <a:rPr lang="en-US" altLang="en-US"/>
              <a:t>Growth Modeling Setup</a:t>
            </a:r>
          </a:p>
        </p:txBody>
      </p:sp>
      <p:sp>
        <p:nvSpPr>
          <p:cNvPr id="35846" name="Rectangle 3"/>
          <p:cNvSpPr>
            <a:spLocks noGrp="1" noChangeArrowheads="1"/>
          </p:cNvSpPr>
          <p:nvPr>
            <p:ph type="body" idx="1"/>
          </p:nvPr>
        </p:nvSpPr>
        <p:spPr/>
        <p:txBody>
          <a:bodyPr/>
          <a:lstStyle/>
          <a:p>
            <a:r>
              <a:rPr lang="en-US" altLang="en-US" dirty="0"/>
              <a:t>Read data into R:</a:t>
            </a:r>
          </a:p>
          <a:p>
            <a:pPr lvl="1"/>
            <a:r>
              <a:rPr lang="en-US" altLang="en-US" dirty="0"/>
              <a:t>Copy data in EXCEL (Ctrl-C) “Discontinuous Growth State GDP 1997 to 2011.xlsx”</a:t>
            </a:r>
          </a:p>
          <a:p>
            <a:pPr lvl="1"/>
            <a:r>
              <a:rPr lang="en-US" altLang="en-US" dirty="0"/>
              <a:t>Paste into R with commands below</a:t>
            </a:r>
          </a:p>
          <a:p>
            <a:pPr lvl="1"/>
            <a:endParaRPr lang="en-US" altLang="en-US" dirty="0"/>
          </a:p>
        </p:txBody>
      </p:sp>
      <p:sp>
        <p:nvSpPr>
          <p:cNvPr id="35847" name="Text Box 4"/>
          <p:cNvSpPr txBox="1">
            <a:spLocks noChangeArrowheads="1"/>
          </p:cNvSpPr>
          <p:nvPr/>
        </p:nvSpPr>
        <p:spPr bwMode="auto">
          <a:xfrm>
            <a:off x="2019300" y="3184526"/>
            <a:ext cx="8153400" cy="28622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(file="clipboard",</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Courier New" pitchFamily="49" charset="0"/>
            </a:endParaRPr>
          </a:p>
          <a:p>
            <a:pPr>
              <a:spcBef>
                <a:spcPct val="0"/>
              </a:spcBef>
              <a:buFontTx/>
              <a:buNone/>
            </a:pPr>
            <a:r>
              <a:rPr lang="en-US" altLang="en-US" sz="1800" dirty="0">
                <a:latin typeface="Courier New" pitchFamily="49" charset="0"/>
                <a:cs typeface="Courier New" pitchFamily="49" charset="0"/>
              </a:rPr>
              <a:t>&gt; #For MAC users</a:t>
            </a:r>
          </a:p>
          <a:p>
            <a:pPr>
              <a:spcBef>
                <a:spcPct val="0"/>
              </a:spcBef>
              <a:buFontTx/>
              <a:buNone/>
            </a:pPr>
            <a:r>
              <a:rPr lang="en-US" altLang="en-US" sz="1800" dirty="0">
                <a:latin typeface="Courier New" pitchFamily="49" charset="0"/>
                <a:cs typeface="Courier New" pitchFamily="49" charset="0"/>
              </a:rPr>
              <a:t>&gt; </a:t>
            </a:r>
            <a:r>
              <a:rPr lang="en-US" altLang="en-US" sz="1800" dirty="0" err="1">
                <a:latin typeface="Courier New" pitchFamily="49" charset="0"/>
                <a:cs typeface="Courier New" pitchFamily="49" charset="0"/>
              </a:rPr>
              <a:t>gdpdata</a:t>
            </a:r>
            <a:r>
              <a:rPr lang="en-US" altLang="en-US" sz="1800" dirty="0">
                <a:latin typeface="Courier New" pitchFamily="49" charset="0"/>
                <a:cs typeface="Courier New" pitchFamily="49" charset="0"/>
              </a:rPr>
              <a:t>&lt;-</a:t>
            </a:r>
            <a:r>
              <a:rPr lang="en-US" altLang="en-US" sz="1800" dirty="0" err="1">
                <a:latin typeface="Courier New" pitchFamily="49" charset="0"/>
                <a:cs typeface="Courier New" pitchFamily="49" charset="0"/>
              </a:rPr>
              <a:t>read.table</a:t>
            </a:r>
            <a:r>
              <a:rPr lang="en-US" altLang="en-US" sz="1800" dirty="0">
                <a:latin typeface="Courier New" pitchFamily="49" charset="0"/>
                <a:cs typeface="Courier New" pitchFamily="49" charset="0"/>
              </a:rPr>
              <a:t>(pipe("</a:t>
            </a:r>
            <a:r>
              <a:rPr lang="en-US" altLang="en-US" sz="1800" dirty="0" err="1">
                <a:latin typeface="Courier New" pitchFamily="49" charset="0"/>
                <a:cs typeface="Courier New" pitchFamily="49" charset="0"/>
              </a:rPr>
              <a:t>pbpaste</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sep</a:t>
            </a:r>
            <a:r>
              <a:rPr lang="en-US" altLang="en-US" sz="1800" dirty="0">
                <a:latin typeface="Courier New" pitchFamily="49" charset="0"/>
                <a:cs typeface="Courier New" pitchFamily="49" charset="0"/>
              </a:rPr>
              <a:t>="\</a:t>
            </a:r>
            <a:r>
              <a:rPr lang="en-US" altLang="en-US" sz="1800" dirty="0" err="1">
                <a:latin typeface="Courier New" pitchFamily="49" charset="0"/>
                <a:cs typeface="Courier New" pitchFamily="49" charset="0"/>
              </a:rPr>
              <a:t>t",header</a:t>
            </a:r>
            <a:r>
              <a:rPr lang="en-US" altLang="en-US" sz="1800" dirty="0">
                <a:latin typeface="Courier New" pitchFamily="49" charset="0"/>
                <a:cs typeface="Courier New" pitchFamily="49" charset="0"/>
              </a:rPr>
              <a:t>=T) </a:t>
            </a:r>
          </a:p>
          <a:p>
            <a:pPr>
              <a:spcBef>
                <a:spcPct val="0"/>
              </a:spcBef>
              <a:buFontTx/>
              <a:buNone/>
            </a:pPr>
            <a:r>
              <a:rPr lang="en-US" altLang="en-US" sz="1800" dirty="0">
                <a:latin typeface="Courier New" pitchFamily="49" charset="0"/>
                <a:cs typeface="Courier New" pitchFamily="49" charset="0"/>
              </a:rPr>
              <a:t> </a:t>
            </a:r>
          </a:p>
        </p:txBody>
      </p:sp>
    </p:spTree>
    <p:extLst>
      <p:ext uri="{BB962C8B-B14F-4D97-AF65-F5344CB8AC3E}">
        <p14:creationId xmlns:p14="http://schemas.microsoft.com/office/powerpoint/2010/main" val="3871492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Convert Data to Univariate Form</a:t>
            </a:r>
          </a:p>
        </p:txBody>
      </p:sp>
      <p:sp>
        <p:nvSpPr>
          <p:cNvPr id="7" name="Footer Placeholder 4"/>
          <p:cNvSpPr>
            <a:spLocks noGrp="1"/>
          </p:cNvSpPr>
          <p:nvPr>
            <p:ph type="ftr" sz="quarter" idx="11"/>
          </p:nvPr>
        </p:nvSpPr>
        <p:spPr/>
        <p:txBody>
          <a:bodyPr/>
          <a:lstStyle/>
          <a:p>
            <a:pPr>
              <a:defRPr/>
            </a:pPr>
            <a:r>
              <a:rPr lang="en-US"/>
              <a:t>Bliese Slides</a:t>
            </a:r>
          </a:p>
        </p:txBody>
      </p:sp>
      <p:sp>
        <p:nvSpPr>
          <p:cNvPr id="3686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5556C4C-E62A-46B3-A6C4-6CD911C73455}" type="slidenum">
              <a:rPr lang="en-US" altLang="en-US" sz="1000"/>
              <a:pPr>
                <a:spcBef>
                  <a:spcPct val="0"/>
                </a:spcBef>
                <a:buFontTx/>
                <a:buNone/>
              </a:pPr>
              <a:t>259</a:t>
            </a:fld>
            <a:endParaRPr lang="en-US" altLang="en-US" sz="1000"/>
          </a:p>
        </p:txBody>
      </p:sp>
      <p:sp>
        <p:nvSpPr>
          <p:cNvPr id="36870" name="Rectangle 5"/>
          <p:cNvSpPr>
            <a:spLocks noChangeArrowheads="1"/>
          </p:cNvSpPr>
          <p:nvPr/>
        </p:nvSpPr>
        <p:spPr bwMode="auto">
          <a:xfrm>
            <a:off x="2133601" y="1271589"/>
            <a:ext cx="8029575" cy="25860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800" dirty="0">
                <a:latin typeface="Courier New" pitchFamily="49" charset="0"/>
                <a:cs typeface="Courier New" pitchFamily="49" charset="0"/>
              </a:rPr>
              <a:t>&gt; </a:t>
            </a:r>
            <a:r>
              <a:rPr lang="es-ES" altLang="en-US" sz="1800" dirty="0" err="1">
                <a:latin typeface="Courier New" pitchFamily="49" charset="0"/>
                <a:cs typeface="Courier New" pitchFamily="49" charset="0"/>
              </a:rPr>
              <a:t>names</a:t>
            </a:r>
            <a:r>
              <a:rPr lang="es-ES" altLang="en-US" sz="1800" dirty="0">
                <a:latin typeface="Courier New" pitchFamily="49" charset="0"/>
                <a:cs typeface="Courier New" pitchFamily="49" charset="0"/>
              </a:rPr>
              <a:t>(</a:t>
            </a:r>
            <a:r>
              <a:rPr lang="es-ES" altLang="en-US" sz="1800" dirty="0" err="1">
                <a:latin typeface="Courier New" pitchFamily="49" charset="0"/>
                <a:cs typeface="Courier New" pitchFamily="49" charset="0"/>
              </a:rPr>
              <a:t>gdpdata</a:t>
            </a:r>
            <a:r>
              <a:rPr lang="es-ES" altLang="en-US" sz="1800" dirty="0">
                <a:latin typeface="Courier New" pitchFamily="49" charset="0"/>
                <a:cs typeface="Courier New" pitchFamily="49" charset="0"/>
              </a:rPr>
              <a:t>)</a:t>
            </a:r>
          </a:p>
          <a:p>
            <a:pPr>
              <a:spcBef>
                <a:spcPct val="0"/>
              </a:spcBef>
              <a:buFontTx/>
              <a:buNone/>
            </a:pPr>
            <a:r>
              <a:rPr lang="es-ES" altLang="en-US" sz="1800" dirty="0">
                <a:latin typeface="Courier New" pitchFamily="49" charset="0"/>
                <a:cs typeface="Courier New" pitchFamily="49" charset="0"/>
              </a:rPr>
              <a:t> [1] "</a:t>
            </a:r>
            <a:r>
              <a:rPr lang="es-ES" altLang="en-US" sz="1800" dirty="0" err="1">
                <a:latin typeface="Courier New" pitchFamily="49" charset="0"/>
                <a:cs typeface="Courier New" pitchFamily="49" charset="0"/>
              </a:rPr>
              <a:t>state</a:t>
            </a:r>
            <a:r>
              <a:rPr lang="es-ES" altLang="en-US" sz="1800" dirty="0">
                <a:latin typeface="Courier New" pitchFamily="49" charset="0"/>
                <a:cs typeface="Courier New" pitchFamily="49" charset="0"/>
              </a:rPr>
              <a:t>"  "pinc08" "Y1997"  "Y1998"  "Y1999"  "Y2000" </a:t>
            </a:r>
          </a:p>
          <a:p>
            <a:pPr>
              <a:spcBef>
                <a:spcPct val="0"/>
              </a:spcBef>
              <a:buFontTx/>
              <a:buNone/>
            </a:pPr>
            <a:r>
              <a:rPr lang="es-ES" altLang="en-US" sz="1800" dirty="0">
                <a:latin typeface="Courier New" pitchFamily="49" charset="0"/>
                <a:cs typeface="Courier New" pitchFamily="49" charset="0"/>
              </a:rPr>
              <a:t> [7] "Y2001"  "Y2002"  "Y2003"  "Y2004"  "Y2005"  "Y2006" </a:t>
            </a:r>
          </a:p>
          <a:p>
            <a:pPr>
              <a:spcBef>
                <a:spcPct val="0"/>
              </a:spcBef>
              <a:buFontTx/>
              <a:buNone/>
            </a:pPr>
            <a:r>
              <a:rPr lang="es-ES" altLang="en-US" sz="1800" dirty="0">
                <a:latin typeface="Courier New" pitchFamily="49" charset="0"/>
                <a:cs typeface="Courier New" pitchFamily="49" charset="0"/>
              </a:rPr>
              <a:t>[13] "Y2007"  "Y2008"  "Y2009"  "Y2010"  "Y2011"</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library(multilevel)</a:t>
            </a:r>
          </a:p>
          <a:p>
            <a:pPr>
              <a:spcBef>
                <a:spcPct val="0"/>
              </a:spcBef>
              <a:buFontTx/>
              <a:buNone/>
            </a:pPr>
            <a:endParaRPr lang="en-US" altLang="en-US" sz="1800" dirty="0">
              <a:latin typeface="Courier New" pitchFamily="49" charset="0"/>
              <a:cs typeface="Times New Roman" pitchFamily="18" charset="0"/>
            </a:endParaRPr>
          </a:p>
          <a:p>
            <a:pPr>
              <a:spcBef>
                <a:spcPct val="0"/>
              </a:spcBef>
              <a:buFontTx/>
              <a:buNone/>
            </a:pPr>
            <a:r>
              <a:rPr lang="en-US" altLang="en-US" sz="1800" dirty="0">
                <a:latin typeface="Courier New" pitchFamily="49" charset="0"/>
                <a:cs typeface="Times New Roman" pitchFamily="18" charset="0"/>
              </a:rPr>
              <a:t>&gt; </a:t>
            </a:r>
            <a:r>
              <a:rPr lang="en-US" altLang="en-US" sz="1800" dirty="0" err="1">
                <a:latin typeface="Courier New" pitchFamily="49" charset="0"/>
                <a:cs typeface="Times New Roman" pitchFamily="18" charset="0"/>
              </a:rPr>
              <a:t>gdpdata.univ</a:t>
            </a:r>
            <a:r>
              <a:rPr lang="en-US" altLang="en-US" sz="1800" dirty="0">
                <a:latin typeface="Courier New" pitchFamily="49" charset="0"/>
                <a:cs typeface="Times New Roman" pitchFamily="18" charset="0"/>
              </a:rPr>
              <a:t>&lt;-</a:t>
            </a:r>
            <a:r>
              <a:rPr lang="en-US" altLang="en-US" sz="1800" dirty="0" err="1">
                <a:latin typeface="Courier New" pitchFamily="49" charset="0"/>
                <a:cs typeface="Times New Roman" pitchFamily="18" charset="0"/>
              </a:rPr>
              <a:t>make.univ</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gdpdata,gdpdata</a:t>
            </a:r>
            <a:r>
              <a:rPr lang="en-US" altLang="en-US" sz="1800" dirty="0">
                <a:latin typeface="Courier New" pitchFamily="49" charset="0"/>
                <a:cs typeface="Times New Roman" pitchFamily="18" charset="0"/>
              </a:rPr>
              <a:t>[,3:17],</a:t>
            </a:r>
          </a:p>
          <a:p>
            <a:pPr>
              <a:spcBef>
                <a:spcPct val="0"/>
              </a:spcBef>
              <a:buFontTx/>
              <a:buNone/>
            </a:pPr>
            <a:r>
              <a:rPr lang="en-US" altLang="en-US" sz="1800" dirty="0" err="1">
                <a:latin typeface="Courier New" pitchFamily="49" charset="0"/>
                <a:cs typeface="Times New Roman" pitchFamily="18" charset="0"/>
              </a:rPr>
              <a:t>outname</a:t>
            </a:r>
            <a:r>
              <a:rPr lang="en-US" altLang="en-US" sz="1800" dirty="0">
                <a:latin typeface="Courier New" pitchFamily="49" charset="0"/>
                <a:cs typeface="Times New Roman" pitchFamily="18" charset="0"/>
              </a:rPr>
              <a:t>="</a:t>
            </a:r>
            <a:r>
              <a:rPr lang="en-US" altLang="en-US" sz="1800" dirty="0" err="1">
                <a:latin typeface="Courier New" pitchFamily="49" charset="0"/>
                <a:cs typeface="Times New Roman" pitchFamily="18" charset="0"/>
              </a:rPr>
              <a:t>gdp</a:t>
            </a:r>
            <a:r>
              <a:rPr lang="en-US" altLang="en-US" sz="1800" dirty="0">
                <a:latin typeface="Courier New" pitchFamily="49" charset="0"/>
                <a:cs typeface="Times New Roman" pitchFamily="18" charset="0"/>
              </a:rPr>
              <a:t>")</a:t>
            </a:r>
          </a:p>
        </p:txBody>
      </p:sp>
    </p:spTree>
    <p:extLst>
      <p:ext uri="{BB962C8B-B14F-4D97-AF65-F5344CB8AC3E}">
        <p14:creationId xmlns:p14="http://schemas.microsoft.com/office/powerpoint/2010/main" val="354839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864A-AA6A-7026-796C-43C33A3D7371}"/>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4BF5A829-74BF-6F2F-CC34-4C603AFC23D9}"/>
              </a:ext>
            </a:extLst>
          </p:cNvPr>
          <p:cNvSpPr>
            <a:spLocks noGrp="1"/>
          </p:cNvSpPr>
          <p:nvPr>
            <p:ph idx="1"/>
          </p:nvPr>
        </p:nvSpPr>
        <p:spPr/>
        <p:txBody>
          <a:bodyPr/>
          <a:lstStyle/>
          <a:p>
            <a:pPr algn="ctr"/>
            <a:r>
              <a:rPr lang="en-US" dirty="0"/>
              <a:t>The second reason why it is important to consider clustering of nested data from groups is to explicitly account for contextual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Contextual effects may have a direct effect on group averages of outcome</a:t>
            </a:r>
          </a:p>
          <a:p>
            <a:pPr marL="342900" indent="-342900">
              <a:buFont typeface="Arial" panose="020B0604020202020204" pitchFamily="34" charset="0"/>
              <a:buChar char="•"/>
            </a:pPr>
            <a:r>
              <a:rPr lang="en-US" dirty="0"/>
              <a:t>Contextual effects may moderate (cross-level interaction) strength of lower-level relationships</a:t>
            </a:r>
          </a:p>
        </p:txBody>
      </p:sp>
      <p:sp>
        <p:nvSpPr>
          <p:cNvPr id="4" name="Slide Number Placeholder 3">
            <a:extLst>
              <a:ext uri="{FF2B5EF4-FFF2-40B4-BE49-F238E27FC236}">
                <a16:creationId xmlns:a16="http://schemas.microsoft.com/office/drawing/2014/main" id="{76A7AFCE-AA7B-E986-5891-B59A780A0BCB}"/>
              </a:ext>
            </a:extLst>
          </p:cNvPr>
          <p:cNvSpPr>
            <a:spLocks noGrp="1"/>
          </p:cNvSpPr>
          <p:nvPr>
            <p:ph type="sldNum" sz="quarter" idx="12"/>
          </p:nvPr>
        </p:nvSpPr>
        <p:spPr/>
        <p:txBody>
          <a:bodyPr/>
          <a:lstStyle/>
          <a:p>
            <a:fld id="{C68DACDF-E1A9-A04C-A5FF-FC2443684BF5}" type="slidenum">
              <a:rPr lang="en-US" smtClean="0"/>
              <a:pPr/>
              <a:t>26</a:t>
            </a:fld>
            <a:endParaRPr lang="en-US" dirty="0"/>
          </a:p>
        </p:txBody>
      </p:sp>
      <p:sp>
        <p:nvSpPr>
          <p:cNvPr id="5" name="Footer Placeholder 4">
            <a:extLst>
              <a:ext uri="{FF2B5EF4-FFF2-40B4-BE49-F238E27FC236}">
                <a16:creationId xmlns:a16="http://schemas.microsoft.com/office/drawing/2014/main" id="{9ECECE65-ABAB-FDFF-D312-719FA435ABF1}"/>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41812956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gdp 1997-2011: Alabama</a:t>
            </a:r>
          </a:p>
        </p:txBody>
      </p:sp>
      <p:sp>
        <p:nvSpPr>
          <p:cNvPr id="7" name="Footer Placeholder 4"/>
          <p:cNvSpPr>
            <a:spLocks noGrp="1"/>
          </p:cNvSpPr>
          <p:nvPr>
            <p:ph type="ftr" sz="quarter" idx="11"/>
          </p:nvPr>
        </p:nvSpPr>
        <p:spPr/>
        <p:txBody>
          <a:bodyPr/>
          <a:lstStyle/>
          <a:p>
            <a:pPr>
              <a:defRPr/>
            </a:pPr>
            <a:r>
              <a:rPr lang="en-US"/>
              <a:t>Bliese Slides</a:t>
            </a:r>
          </a:p>
        </p:txBody>
      </p:sp>
      <p:sp>
        <p:nvSpPr>
          <p:cNvPr id="378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867E104-A4EC-42CD-94BB-53676029BA48}" type="slidenum">
              <a:rPr lang="en-US" altLang="en-US" sz="1000"/>
              <a:pPr>
                <a:spcBef>
                  <a:spcPct val="0"/>
                </a:spcBef>
                <a:buFontTx/>
                <a:buNone/>
              </a:pPr>
              <a:t>260</a:t>
            </a:fld>
            <a:endParaRPr lang="en-US" altLang="en-US" sz="1000"/>
          </a:p>
        </p:txBody>
      </p:sp>
      <p:sp>
        <p:nvSpPr>
          <p:cNvPr id="37894" name="Rectangle 5"/>
          <p:cNvSpPr>
            <a:spLocks noChangeArrowheads="1"/>
          </p:cNvSpPr>
          <p:nvPr/>
        </p:nvSpPr>
        <p:spPr bwMode="auto">
          <a:xfrm>
            <a:off x="2152650" y="1463676"/>
            <a:ext cx="74930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s-ES" altLang="en-US" sz="1600">
                <a:latin typeface="Courier New" pitchFamily="49" charset="0"/>
                <a:cs typeface="Courier New" pitchFamily="49" charset="0"/>
              </a:rPr>
              <a:t>&gt; gdpdata.univ[1:15,c(1:5,18:19)]</a:t>
            </a:r>
          </a:p>
          <a:p>
            <a:pPr>
              <a:spcBef>
                <a:spcPct val="0"/>
              </a:spcBef>
              <a:buFontTx/>
              <a:buNone/>
            </a:pPr>
            <a:r>
              <a:rPr lang="es-ES" altLang="en-US" sz="1600" dirty="0">
                <a:latin typeface="Courier New" pitchFamily="49" charset="0"/>
                <a:cs typeface="Courier New" pitchFamily="49" charset="0"/>
              </a:rPr>
              <a:t>       </a:t>
            </a:r>
            <a:r>
              <a:rPr lang="es-ES" altLang="en-US" sz="1600" dirty="0" err="1">
                <a:latin typeface="Courier New" pitchFamily="49" charset="0"/>
                <a:cs typeface="Courier New" pitchFamily="49" charset="0"/>
              </a:rPr>
              <a:t>state</a:t>
            </a:r>
            <a:r>
              <a:rPr lang="es-ES" altLang="en-US" sz="1600" dirty="0">
                <a:latin typeface="Courier New" pitchFamily="49" charset="0"/>
                <a:cs typeface="Courier New" pitchFamily="49" charset="0"/>
              </a:rPr>
              <a:t>    pinc08  Y1997  Y1998  Y1999 TIME    </a:t>
            </a:r>
            <a:r>
              <a:rPr lang="es-ES" altLang="en-US" sz="1600" dirty="0" err="1">
                <a:latin typeface="Courier New" pitchFamily="49" charset="0"/>
                <a:cs typeface="Courier New" pitchFamily="49" charset="0"/>
              </a:rPr>
              <a:t>gdp</a:t>
            </a:r>
            <a:endParaRPr lang="es-ES" altLang="en-US" sz="1600" dirty="0">
              <a:latin typeface="Courier New" pitchFamily="49" charset="0"/>
              <a:cs typeface="Courier New" pitchFamily="49" charset="0"/>
            </a:endParaRPr>
          </a:p>
          <a:p>
            <a:pPr>
              <a:spcBef>
                <a:spcPct val="0"/>
              </a:spcBef>
              <a:buFontTx/>
              <a:buNone/>
            </a:pPr>
            <a:r>
              <a:rPr lang="es-ES" altLang="en-US" sz="1600" dirty="0">
                <a:latin typeface="Courier New" pitchFamily="49" charset="0"/>
                <a:cs typeface="Courier New" pitchFamily="49" charset="0"/>
              </a:rPr>
              <a:t>1    Alabama 160179489 101857 106499 112079    0 101857</a:t>
            </a:r>
          </a:p>
          <a:p>
            <a:pPr>
              <a:spcBef>
                <a:spcPct val="0"/>
              </a:spcBef>
              <a:buFontTx/>
              <a:buNone/>
            </a:pPr>
            <a:r>
              <a:rPr lang="es-ES" altLang="en-US" sz="1600" dirty="0">
                <a:latin typeface="Courier New" pitchFamily="49" charset="0"/>
                <a:cs typeface="Courier New" pitchFamily="49" charset="0"/>
              </a:rPr>
              <a:t>1.1  Alabama 160179489 101857 106499 112079    1 106499</a:t>
            </a:r>
          </a:p>
          <a:p>
            <a:pPr>
              <a:spcBef>
                <a:spcPct val="0"/>
              </a:spcBef>
              <a:buFontTx/>
              <a:buNone/>
            </a:pPr>
            <a:r>
              <a:rPr lang="es-ES" altLang="en-US" sz="1600" dirty="0">
                <a:latin typeface="Courier New" pitchFamily="49" charset="0"/>
                <a:cs typeface="Courier New" pitchFamily="49" charset="0"/>
              </a:rPr>
              <a:t>1.2  Alabama 160179489 101857 106499 112079    2 112079</a:t>
            </a:r>
          </a:p>
          <a:p>
            <a:pPr>
              <a:spcBef>
                <a:spcPct val="0"/>
              </a:spcBef>
              <a:buFontTx/>
              <a:buNone/>
            </a:pPr>
            <a:r>
              <a:rPr lang="es-ES" altLang="en-US" sz="1600" dirty="0">
                <a:latin typeface="Courier New" pitchFamily="49" charset="0"/>
                <a:cs typeface="Courier New" pitchFamily="49" charset="0"/>
              </a:rPr>
              <a:t>1.3  Alabama 160179489 101857 106499 112079    3 116009</a:t>
            </a:r>
          </a:p>
          <a:p>
            <a:pPr>
              <a:spcBef>
                <a:spcPct val="0"/>
              </a:spcBef>
              <a:buFontTx/>
              <a:buNone/>
            </a:pPr>
            <a:r>
              <a:rPr lang="es-ES" altLang="en-US" sz="1600" dirty="0">
                <a:latin typeface="Courier New" pitchFamily="49" charset="0"/>
                <a:cs typeface="Courier New" pitchFamily="49" charset="0"/>
              </a:rPr>
              <a:t>1.4  Alabama 160179489 101857 106499 112079    4 120121</a:t>
            </a:r>
          </a:p>
          <a:p>
            <a:pPr>
              <a:spcBef>
                <a:spcPct val="0"/>
              </a:spcBef>
              <a:buFontTx/>
              <a:buNone/>
            </a:pPr>
            <a:r>
              <a:rPr lang="es-ES" altLang="en-US" sz="1600" dirty="0">
                <a:latin typeface="Courier New" pitchFamily="49" charset="0"/>
                <a:cs typeface="Courier New" pitchFamily="49" charset="0"/>
              </a:rPr>
              <a:t>1.5  Alabama 160179489 101857 106499 112079    5 125168</a:t>
            </a:r>
          </a:p>
          <a:p>
            <a:pPr>
              <a:spcBef>
                <a:spcPct val="0"/>
              </a:spcBef>
              <a:buFontTx/>
              <a:buNone/>
            </a:pPr>
            <a:r>
              <a:rPr lang="es-ES" altLang="en-US" sz="1600" dirty="0">
                <a:latin typeface="Courier New" pitchFamily="49" charset="0"/>
                <a:cs typeface="Courier New" pitchFamily="49" charset="0"/>
              </a:rPr>
              <a:t>1.6  Alabama 160179489 101857 106499 112079    6 130862</a:t>
            </a:r>
          </a:p>
          <a:p>
            <a:pPr>
              <a:spcBef>
                <a:spcPct val="0"/>
              </a:spcBef>
              <a:buFontTx/>
              <a:buNone/>
            </a:pPr>
            <a:r>
              <a:rPr lang="es-ES" altLang="en-US" sz="1600" dirty="0">
                <a:latin typeface="Courier New" pitchFamily="49" charset="0"/>
                <a:cs typeface="Courier New" pitchFamily="49" charset="0"/>
              </a:rPr>
              <a:t>1.7  Alabama 160179489 101857 106499 112079    7 141974</a:t>
            </a:r>
          </a:p>
          <a:p>
            <a:pPr>
              <a:spcBef>
                <a:spcPct val="0"/>
              </a:spcBef>
              <a:buFontTx/>
              <a:buNone/>
            </a:pPr>
            <a:r>
              <a:rPr lang="es-ES" altLang="en-US" sz="1600" dirty="0">
                <a:latin typeface="Courier New" pitchFamily="49" charset="0"/>
                <a:cs typeface="Courier New" pitchFamily="49" charset="0"/>
              </a:rPr>
              <a:t>1.8  Alabama 160179489 101857 106499 112079    8 150968</a:t>
            </a:r>
          </a:p>
          <a:p>
            <a:pPr>
              <a:spcBef>
                <a:spcPct val="0"/>
              </a:spcBef>
              <a:buFontTx/>
              <a:buNone/>
            </a:pPr>
            <a:r>
              <a:rPr lang="es-ES" altLang="en-US" sz="1600" dirty="0">
                <a:latin typeface="Courier New" pitchFamily="49" charset="0"/>
                <a:cs typeface="Courier New" pitchFamily="49" charset="0"/>
              </a:rPr>
              <a:t>1.9  Alabama 160179489 101857 106499 112079    9 159059</a:t>
            </a:r>
          </a:p>
          <a:p>
            <a:pPr>
              <a:spcBef>
                <a:spcPct val="0"/>
              </a:spcBef>
              <a:buFontTx/>
              <a:buNone/>
            </a:pPr>
            <a:r>
              <a:rPr lang="es-ES" altLang="en-US" sz="1600" dirty="0">
                <a:latin typeface="Courier New" pitchFamily="49" charset="0"/>
                <a:cs typeface="Courier New" pitchFamily="49" charset="0"/>
              </a:rPr>
              <a:t>1.10 Alabama 160179489 101857 106499 112079   10 165665</a:t>
            </a:r>
          </a:p>
          <a:p>
            <a:pPr>
              <a:spcBef>
                <a:spcPct val="0"/>
              </a:spcBef>
              <a:buFontTx/>
              <a:buNone/>
            </a:pPr>
            <a:r>
              <a:rPr lang="es-ES" altLang="en-US" sz="1600" dirty="0">
                <a:latin typeface="Courier New" pitchFamily="49" charset="0"/>
                <a:cs typeface="Courier New" pitchFamily="49" charset="0"/>
              </a:rPr>
              <a:t>1.11 Alabama 160179489 101857 106499 112079   11 170203</a:t>
            </a:r>
          </a:p>
          <a:p>
            <a:pPr>
              <a:spcBef>
                <a:spcPct val="0"/>
              </a:spcBef>
              <a:buFontTx/>
              <a:buNone/>
            </a:pPr>
            <a:r>
              <a:rPr lang="es-ES" altLang="en-US" sz="1600" dirty="0">
                <a:latin typeface="Courier New" pitchFamily="49" charset="0"/>
                <a:cs typeface="Courier New" pitchFamily="49" charset="0"/>
              </a:rPr>
              <a:t>1.12 Alabama 160179489 101857 106499 112079   12 164753</a:t>
            </a:r>
          </a:p>
          <a:p>
            <a:pPr>
              <a:spcBef>
                <a:spcPct val="0"/>
              </a:spcBef>
              <a:buFontTx/>
              <a:buNone/>
            </a:pPr>
            <a:r>
              <a:rPr lang="es-ES" altLang="en-US" sz="1600" dirty="0">
                <a:latin typeface="Courier New" pitchFamily="49" charset="0"/>
                <a:cs typeface="Courier New" pitchFamily="49" charset="0"/>
              </a:rPr>
              <a:t>1.13 Alabama 160179489 101857 106499 112079   13 170219</a:t>
            </a:r>
          </a:p>
          <a:p>
            <a:pPr>
              <a:spcBef>
                <a:spcPct val="0"/>
              </a:spcBef>
              <a:buFontTx/>
              <a:buNone/>
            </a:pPr>
            <a:r>
              <a:rPr lang="es-ES" altLang="en-US" sz="1600" dirty="0">
                <a:latin typeface="Courier New" pitchFamily="49" charset="0"/>
                <a:cs typeface="Courier New" pitchFamily="49" charset="0"/>
              </a:rPr>
              <a:t>1.14 Alabama 160179489 101857 106499 112079   14 173122</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29696106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389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A8433C6-6C69-4007-9F7C-2866E1EF961B}" type="slidenum">
              <a:rPr lang="en-US" altLang="en-US" sz="1000"/>
              <a:pPr>
                <a:spcBef>
                  <a:spcPct val="0"/>
                </a:spcBef>
                <a:buFontTx/>
                <a:buNone/>
              </a:pPr>
              <a:t>261</a:t>
            </a:fld>
            <a:endParaRPr lang="en-US" altLang="en-US" sz="1000"/>
          </a:p>
        </p:txBody>
      </p:sp>
      <p:sp>
        <p:nvSpPr>
          <p:cNvPr id="38917" name="Rectangle 2"/>
          <p:cNvSpPr>
            <a:spLocks noGrp="1" noChangeArrowheads="1"/>
          </p:cNvSpPr>
          <p:nvPr>
            <p:ph type="title"/>
          </p:nvPr>
        </p:nvSpPr>
        <p:spPr/>
        <p:txBody>
          <a:bodyPr/>
          <a:lstStyle/>
          <a:p>
            <a:r>
              <a:rPr lang="en-US" altLang="en-US"/>
              <a:t>Growth Modeling Setup</a:t>
            </a:r>
          </a:p>
        </p:txBody>
      </p:sp>
      <p:sp>
        <p:nvSpPr>
          <p:cNvPr id="38918" name="Rectangle 3"/>
          <p:cNvSpPr>
            <a:spLocks noGrp="1" noChangeArrowheads="1"/>
          </p:cNvSpPr>
          <p:nvPr>
            <p:ph type="body" idx="1"/>
          </p:nvPr>
        </p:nvSpPr>
        <p:spPr/>
        <p:txBody>
          <a:bodyPr/>
          <a:lstStyle/>
          <a:p>
            <a:r>
              <a:rPr lang="en-US" altLang="en-US" dirty="0"/>
              <a:t>“Discontinuous Growth Exercises”</a:t>
            </a:r>
          </a:p>
          <a:p>
            <a:pPr lvl="1"/>
            <a:r>
              <a:rPr lang="en-US" altLang="en-US" dirty="0"/>
              <a:t>Exercise 1:  Growth Modeling Data Setup.  Transform sleep data from “flat” to “stacked” format (Sleep </a:t>
            </a:r>
            <a:r>
              <a:rPr lang="en-US" altLang="en-US" dirty="0" err="1"/>
              <a:t>actigraph</a:t>
            </a:r>
            <a:r>
              <a:rPr lang="en-US" altLang="en-US" dirty="0"/>
              <a:t> 26 day.xls).</a:t>
            </a:r>
          </a:p>
        </p:txBody>
      </p:sp>
    </p:spTree>
    <p:extLst>
      <p:ext uri="{BB962C8B-B14F-4D97-AF65-F5344CB8AC3E}">
        <p14:creationId xmlns:p14="http://schemas.microsoft.com/office/powerpoint/2010/main" val="186002142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Coding for discontinuity</a:t>
            </a:r>
          </a:p>
        </p:txBody>
      </p:sp>
      <p:sp>
        <p:nvSpPr>
          <p:cNvPr id="39939" name="Text Placeholder 5"/>
          <p:cNvSpPr>
            <a:spLocks noGrp="1"/>
          </p:cNvSpPr>
          <p:nvPr>
            <p:ph type="body" idx="1"/>
          </p:nvPr>
        </p:nvSpPr>
        <p:spPr/>
        <p:txBody>
          <a:bodyPr/>
          <a:lstStyle/>
          <a:p>
            <a:r>
              <a:rPr lang="en-US" altLang="en-US"/>
              <a:t>Discontinuous Growth Models</a:t>
            </a:r>
          </a:p>
        </p:txBody>
      </p:sp>
      <p:sp>
        <p:nvSpPr>
          <p:cNvPr id="4" name="Footer Placeholder 3"/>
          <p:cNvSpPr>
            <a:spLocks noGrp="1"/>
          </p:cNvSpPr>
          <p:nvPr>
            <p:ph type="ftr" sz="quarter" idx="11"/>
          </p:nvPr>
        </p:nvSpPr>
        <p:spPr/>
        <p:txBody>
          <a:bodyPr/>
          <a:lstStyle/>
          <a:p>
            <a:pPr>
              <a:defRPr/>
            </a:pPr>
            <a:r>
              <a:rPr lang="en-US"/>
              <a:t>Bliese Slides</a:t>
            </a:r>
          </a:p>
        </p:txBody>
      </p:sp>
      <p:sp>
        <p:nvSpPr>
          <p:cNvPr id="3994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3894CFF-38B4-4000-97D7-E0CF67EFC38C}" type="slidenum">
              <a:rPr lang="en-US" altLang="en-US" sz="1000"/>
              <a:pPr>
                <a:spcBef>
                  <a:spcPct val="0"/>
                </a:spcBef>
                <a:buFontTx/>
                <a:buNone/>
              </a:pPr>
              <a:t>262</a:t>
            </a:fld>
            <a:endParaRPr lang="en-US" altLang="en-US" sz="1000"/>
          </a:p>
        </p:txBody>
      </p:sp>
    </p:spTree>
    <p:extLst>
      <p:ext uri="{BB962C8B-B14F-4D97-AF65-F5344CB8AC3E}">
        <p14:creationId xmlns:p14="http://schemas.microsoft.com/office/powerpoint/2010/main" val="19241670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5"/>
          <p:cNvSpPr>
            <a:spLocks noGrp="1"/>
          </p:cNvSpPr>
          <p:nvPr>
            <p:ph type="title"/>
          </p:nvPr>
        </p:nvSpPr>
        <p:spPr/>
        <p:txBody>
          <a:bodyPr/>
          <a:lstStyle/>
          <a:p>
            <a:r>
              <a:rPr lang="en-US" altLang="en-US"/>
              <a:t>Coding for Discontinuity</a:t>
            </a:r>
          </a:p>
        </p:txBody>
      </p:sp>
      <p:sp>
        <p:nvSpPr>
          <p:cNvPr id="40963" name="Content Placeholder 6"/>
          <p:cNvSpPr>
            <a:spLocks noGrp="1"/>
          </p:cNvSpPr>
          <p:nvPr>
            <p:ph idx="1"/>
          </p:nvPr>
        </p:nvSpPr>
        <p:spPr/>
        <p:txBody>
          <a:bodyPr/>
          <a:lstStyle/>
          <a:p>
            <a:r>
              <a:rPr lang="en-US" altLang="en-US"/>
              <a:t>Purpose</a:t>
            </a:r>
          </a:p>
          <a:p>
            <a:pPr lvl="1"/>
            <a:r>
              <a:rPr lang="en-US" altLang="en-US"/>
              <a:t>Detail how to add additional TIME variables to code for discontinuity</a:t>
            </a:r>
          </a:p>
          <a:p>
            <a:pPr lvl="1"/>
            <a:r>
              <a:rPr lang="en-US" altLang="en-US"/>
              <a:t>Use the State GDP data to illustrate setting up the specific variables</a:t>
            </a:r>
          </a:p>
        </p:txBody>
      </p:sp>
      <p:sp>
        <p:nvSpPr>
          <p:cNvPr id="4" name="Footer Placeholder 3"/>
          <p:cNvSpPr>
            <a:spLocks noGrp="1"/>
          </p:cNvSpPr>
          <p:nvPr>
            <p:ph type="ftr" sz="quarter" idx="11"/>
          </p:nvPr>
        </p:nvSpPr>
        <p:spPr/>
        <p:txBody>
          <a:bodyPr/>
          <a:lstStyle/>
          <a:p>
            <a:pPr>
              <a:defRPr/>
            </a:pPr>
            <a:r>
              <a:rPr lang="en-US"/>
              <a:t>Bliese Slides</a:t>
            </a:r>
          </a:p>
        </p:txBody>
      </p:sp>
      <p:sp>
        <p:nvSpPr>
          <p:cNvPr id="4096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25B7413-4E44-47D9-9574-CEADA0EED24D}" type="slidenum">
              <a:rPr lang="en-US" altLang="en-US" sz="1000"/>
              <a:pPr>
                <a:spcBef>
                  <a:spcPct val="0"/>
                </a:spcBef>
                <a:buFontTx/>
                <a:buNone/>
              </a:pPr>
              <a:t>263</a:t>
            </a:fld>
            <a:endParaRPr lang="en-US" altLang="en-US" sz="1000"/>
          </a:p>
        </p:txBody>
      </p:sp>
    </p:spTree>
    <p:extLst>
      <p:ext uri="{BB962C8B-B14F-4D97-AF65-F5344CB8AC3E}">
        <p14:creationId xmlns:p14="http://schemas.microsoft.com/office/powerpoint/2010/main" val="26395543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p:nvPr>
        </p:nvSpPr>
        <p:spPr>
          <a:xfrm>
            <a:off x="3255963" y="222250"/>
            <a:ext cx="6553200" cy="762000"/>
          </a:xfrm>
        </p:spPr>
        <p:txBody>
          <a:bodyPr/>
          <a:lstStyle/>
          <a:p>
            <a:r>
              <a:rPr lang="en-US" altLang="en-US"/>
              <a:t>Make GDP more Manageable by Dividing by 1000</a:t>
            </a:r>
          </a:p>
        </p:txBody>
      </p:sp>
      <p:sp>
        <p:nvSpPr>
          <p:cNvPr id="4" name="Footer Placeholder 3"/>
          <p:cNvSpPr>
            <a:spLocks noGrp="1"/>
          </p:cNvSpPr>
          <p:nvPr>
            <p:ph type="ftr" sz="quarter" idx="11"/>
          </p:nvPr>
        </p:nvSpPr>
        <p:spPr/>
        <p:txBody>
          <a:bodyPr/>
          <a:lstStyle/>
          <a:p>
            <a:pPr>
              <a:defRPr/>
            </a:pPr>
            <a:r>
              <a:rPr lang="en-US"/>
              <a:t>Bliese Slides</a:t>
            </a:r>
          </a:p>
        </p:txBody>
      </p:sp>
      <p:sp>
        <p:nvSpPr>
          <p:cNvPr id="4198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DDB92E4-6684-430C-A7E2-23F6A0DF1A3D}" type="slidenum">
              <a:rPr lang="en-US" altLang="en-US" sz="1000"/>
              <a:pPr>
                <a:spcBef>
                  <a:spcPct val="0"/>
                </a:spcBef>
                <a:buFontTx/>
                <a:buNone/>
              </a:pPr>
              <a:t>264</a:t>
            </a:fld>
            <a:endParaRPr lang="en-US" altLang="en-US" sz="1000"/>
          </a:p>
        </p:txBody>
      </p:sp>
      <p:sp>
        <p:nvSpPr>
          <p:cNvPr id="41990" name="Rectangle 5"/>
          <p:cNvSpPr>
            <a:spLocks noChangeArrowheads="1"/>
          </p:cNvSpPr>
          <p:nvPr/>
        </p:nvSpPr>
        <p:spPr bwMode="auto">
          <a:xfrm>
            <a:off x="1704975" y="1200150"/>
            <a:ext cx="4368800" cy="5016500"/>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[1:16,</a:t>
            </a:r>
          </a:p>
          <a:p>
            <a:pPr>
              <a:spcBef>
                <a:spcPct val="0"/>
              </a:spcBef>
              <a:buFontTx/>
              <a:buNone/>
            </a:pPr>
            <a:r>
              <a:rPr lang="en-US" altLang="en-US" sz="1600" dirty="0">
                <a:latin typeface="Courier New" pitchFamily="49" charset="0"/>
                <a:cs typeface="Courier New" pitchFamily="49" charset="0"/>
              </a:rPr>
              <a:t> c("state","TIME","</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       state TIME    </a:t>
            </a:r>
            <a:r>
              <a:rPr lang="en-US" altLang="en-US" sz="1600" dirty="0" err="1">
                <a:latin typeface="Courier New" pitchFamily="49" charset="0"/>
                <a:cs typeface="Courier New" pitchFamily="49" charset="0"/>
              </a:rPr>
              <a:t>gdp</a:t>
            </a: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1    Alabama    0 101857</a:t>
            </a:r>
          </a:p>
          <a:p>
            <a:pPr>
              <a:spcBef>
                <a:spcPct val="0"/>
              </a:spcBef>
              <a:buFontTx/>
              <a:buNone/>
            </a:pPr>
            <a:r>
              <a:rPr lang="en-US" altLang="en-US" sz="1600" dirty="0">
                <a:latin typeface="Courier New" pitchFamily="49" charset="0"/>
                <a:cs typeface="Courier New" pitchFamily="49" charset="0"/>
              </a:rPr>
              <a:t>1.1  Alabama    1 106499</a:t>
            </a:r>
          </a:p>
          <a:p>
            <a:pPr>
              <a:spcBef>
                <a:spcPct val="0"/>
              </a:spcBef>
              <a:buFontTx/>
              <a:buNone/>
            </a:pPr>
            <a:r>
              <a:rPr lang="en-US" altLang="en-US" sz="1600" dirty="0">
                <a:latin typeface="Courier New" pitchFamily="49" charset="0"/>
                <a:cs typeface="Courier New" pitchFamily="49" charset="0"/>
              </a:rPr>
              <a:t>1.2  Alabama    2 112079</a:t>
            </a:r>
          </a:p>
          <a:p>
            <a:pPr>
              <a:spcBef>
                <a:spcPct val="0"/>
              </a:spcBef>
              <a:buFontTx/>
              <a:buNone/>
            </a:pPr>
            <a:r>
              <a:rPr lang="en-US" altLang="en-US" sz="1600" dirty="0">
                <a:latin typeface="Courier New" pitchFamily="49" charset="0"/>
                <a:cs typeface="Courier New" pitchFamily="49" charset="0"/>
              </a:rPr>
              <a:t>1.3  Alabama    3 116009</a:t>
            </a:r>
          </a:p>
          <a:p>
            <a:pPr>
              <a:spcBef>
                <a:spcPct val="0"/>
              </a:spcBef>
              <a:buFontTx/>
              <a:buNone/>
            </a:pPr>
            <a:r>
              <a:rPr lang="en-US" altLang="en-US" sz="1600" dirty="0">
                <a:latin typeface="Courier New" pitchFamily="49" charset="0"/>
                <a:cs typeface="Courier New" pitchFamily="49" charset="0"/>
              </a:rPr>
              <a:t>1.4  Alabama    4 120121</a:t>
            </a:r>
          </a:p>
          <a:p>
            <a:pPr>
              <a:spcBef>
                <a:spcPct val="0"/>
              </a:spcBef>
              <a:buFontTx/>
              <a:buNone/>
            </a:pPr>
            <a:r>
              <a:rPr lang="en-US" altLang="en-US" sz="1600" dirty="0">
                <a:latin typeface="Courier New" pitchFamily="49" charset="0"/>
                <a:cs typeface="Courier New" pitchFamily="49" charset="0"/>
              </a:rPr>
              <a:t>1.5  Alabama    5 125168</a:t>
            </a:r>
          </a:p>
          <a:p>
            <a:pPr>
              <a:spcBef>
                <a:spcPct val="0"/>
              </a:spcBef>
              <a:buFontTx/>
              <a:buNone/>
            </a:pPr>
            <a:r>
              <a:rPr lang="en-US" altLang="en-US" sz="1600" dirty="0">
                <a:latin typeface="Courier New" pitchFamily="49" charset="0"/>
                <a:cs typeface="Courier New" pitchFamily="49" charset="0"/>
              </a:rPr>
              <a:t>1.6  Alabama    6 130862</a:t>
            </a:r>
          </a:p>
          <a:p>
            <a:pPr>
              <a:spcBef>
                <a:spcPct val="0"/>
              </a:spcBef>
              <a:buFontTx/>
              <a:buNone/>
            </a:pPr>
            <a:r>
              <a:rPr lang="en-US" altLang="en-US" sz="1600" dirty="0">
                <a:latin typeface="Courier New" pitchFamily="49" charset="0"/>
                <a:cs typeface="Courier New" pitchFamily="49" charset="0"/>
              </a:rPr>
              <a:t>1.7  Alabama    7 141974</a:t>
            </a:r>
          </a:p>
          <a:p>
            <a:pPr>
              <a:spcBef>
                <a:spcPct val="0"/>
              </a:spcBef>
              <a:buFontTx/>
              <a:buNone/>
            </a:pPr>
            <a:r>
              <a:rPr lang="en-US" altLang="en-US" sz="1600" dirty="0">
                <a:latin typeface="Courier New" pitchFamily="49" charset="0"/>
                <a:cs typeface="Courier New" pitchFamily="49" charset="0"/>
              </a:rPr>
              <a:t>1.8  Alabama    8 150968</a:t>
            </a:r>
          </a:p>
          <a:p>
            <a:pPr>
              <a:spcBef>
                <a:spcPct val="0"/>
              </a:spcBef>
              <a:buFontTx/>
              <a:buNone/>
            </a:pPr>
            <a:r>
              <a:rPr lang="en-US" altLang="en-US" sz="1600" dirty="0">
                <a:latin typeface="Courier New" pitchFamily="49" charset="0"/>
                <a:cs typeface="Courier New" pitchFamily="49" charset="0"/>
              </a:rPr>
              <a:t>1.9  Alabama    9 159059</a:t>
            </a:r>
          </a:p>
          <a:p>
            <a:pPr>
              <a:spcBef>
                <a:spcPct val="0"/>
              </a:spcBef>
              <a:buFontTx/>
              <a:buNone/>
            </a:pPr>
            <a:r>
              <a:rPr lang="en-US" altLang="en-US" sz="1600" dirty="0">
                <a:latin typeface="Courier New" pitchFamily="49" charset="0"/>
                <a:cs typeface="Courier New" pitchFamily="49" charset="0"/>
              </a:rPr>
              <a:t>1.10 Alabama   10 165665</a:t>
            </a:r>
          </a:p>
          <a:p>
            <a:pPr>
              <a:spcBef>
                <a:spcPct val="0"/>
              </a:spcBef>
              <a:buFontTx/>
              <a:buNone/>
            </a:pPr>
            <a:r>
              <a:rPr lang="en-US" altLang="en-US" sz="1600" b="1" dirty="0">
                <a:latin typeface="Courier New" pitchFamily="49" charset="0"/>
                <a:cs typeface="Courier New" pitchFamily="49" charset="0"/>
              </a:rPr>
              <a:t>1.11 Alabama   11 170203</a:t>
            </a:r>
          </a:p>
          <a:p>
            <a:pPr>
              <a:spcBef>
                <a:spcPct val="0"/>
              </a:spcBef>
              <a:buFontTx/>
              <a:buNone/>
            </a:pPr>
            <a:r>
              <a:rPr lang="en-US" altLang="en-US" sz="1600" dirty="0">
                <a:latin typeface="Courier New" pitchFamily="49" charset="0"/>
                <a:cs typeface="Courier New" pitchFamily="49" charset="0"/>
              </a:rPr>
              <a:t>1.12 Alabama   12 164753</a:t>
            </a:r>
          </a:p>
          <a:p>
            <a:pPr>
              <a:spcBef>
                <a:spcPct val="0"/>
              </a:spcBef>
              <a:buFontTx/>
              <a:buNone/>
            </a:pPr>
            <a:r>
              <a:rPr lang="en-US" altLang="en-US" sz="1600" dirty="0">
                <a:latin typeface="Courier New" pitchFamily="49" charset="0"/>
                <a:cs typeface="Courier New" pitchFamily="49" charset="0"/>
              </a:rPr>
              <a:t>1.13 Alabama   13 170219</a:t>
            </a:r>
          </a:p>
          <a:p>
            <a:pPr>
              <a:spcBef>
                <a:spcPct val="0"/>
              </a:spcBef>
              <a:buFontTx/>
              <a:buNone/>
            </a:pPr>
            <a:r>
              <a:rPr lang="en-US" altLang="en-US" sz="1600" dirty="0">
                <a:latin typeface="Courier New" pitchFamily="49" charset="0"/>
                <a:cs typeface="Courier New" pitchFamily="49" charset="0"/>
              </a:rPr>
              <a:t>1.14 Alabama   14 173122</a:t>
            </a:r>
          </a:p>
          <a:p>
            <a:pPr>
              <a:spcBef>
                <a:spcPct val="0"/>
              </a:spcBef>
              <a:buFontTx/>
              <a:buNone/>
            </a:pPr>
            <a:r>
              <a:rPr lang="en-US" altLang="en-US" sz="1600" dirty="0">
                <a:latin typeface="Courier New" pitchFamily="49" charset="0"/>
                <a:cs typeface="Courier New" pitchFamily="49" charset="0"/>
              </a:rPr>
              <a:t>2     Alaska    0  25167</a:t>
            </a:r>
            <a:endParaRPr lang="en-US" altLang="en-US" sz="1600" dirty="0">
              <a:latin typeface="Courier New" pitchFamily="49" charset="0"/>
              <a:cs typeface="Times New Roman" pitchFamily="18" charset="0"/>
            </a:endParaRPr>
          </a:p>
        </p:txBody>
      </p:sp>
      <p:sp>
        <p:nvSpPr>
          <p:cNvPr id="41991" name="Rectangle 5"/>
          <p:cNvSpPr>
            <a:spLocks noChangeArrowheads="1"/>
          </p:cNvSpPr>
          <p:nvPr/>
        </p:nvSpPr>
        <p:spPr bwMode="auto">
          <a:xfrm>
            <a:off x="6191250" y="1219201"/>
            <a:ext cx="4356100"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gdpdata.univ$gdp1k&lt;-</a:t>
            </a:r>
          </a:p>
          <a:p>
            <a:pPr>
              <a:spcBef>
                <a:spcPct val="0"/>
              </a:spcBef>
              <a:buFontTx/>
              <a:buNone/>
            </a:pPr>
            <a:r>
              <a:rPr lang="en-US" altLang="en-US" sz="1600" dirty="0">
                <a:latin typeface="Courier New" pitchFamily="49" charset="0"/>
                <a:cs typeface="Courier New" pitchFamily="49" charset="0"/>
              </a:rPr>
              <a:t>  </a:t>
            </a:r>
            <a:r>
              <a:rPr lang="en-US" altLang="en-US" sz="1600" dirty="0" err="1">
                <a:latin typeface="Courier New" pitchFamily="49" charset="0"/>
                <a:cs typeface="Courier New" pitchFamily="49" charset="0"/>
              </a:rPr>
              <a:t>gdpdata.univ$gdp</a:t>
            </a:r>
            <a:r>
              <a:rPr lang="en-US" altLang="en-US" sz="1600" dirty="0">
                <a:latin typeface="Courier New" pitchFamily="49" charset="0"/>
                <a:cs typeface="Courier New" pitchFamily="49" charset="0"/>
              </a:rPr>
              <a:t>/1000</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[1:10,</a:t>
            </a:r>
          </a:p>
          <a:p>
            <a:pPr>
              <a:spcBef>
                <a:spcPct val="0"/>
              </a:spcBef>
              <a:buFontTx/>
              <a:buNone/>
            </a:pPr>
            <a:r>
              <a:rPr lang="en-US" altLang="en-US" sz="1600" dirty="0">
                <a:latin typeface="Courier New" pitchFamily="49" charset="0"/>
                <a:cs typeface="Courier New" pitchFamily="49" charset="0"/>
              </a:rPr>
              <a:t>  c("state","TIME","gdp","gdp1k")]</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      state TIME    </a:t>
            </a:r>
            <a:r>
              <a:rPr lang="en-US" altLang="en-US" sz="1600" dirty="0" err="1">
                <a:latin typeface="Courier New" pitchFamily="49" charset="0"/>
                <a:cs typeface="Courier New" pitchFamily="49" charset="0"/>
              </a:rPr>
              <a:t>gdp</a:t>
            </a:r>
            <a:r>
              <a:rPr lang="en-US" altLang="en-US" sz="1600" dirty="0">
                <a:latin typeface="Courier New" pitchFamily="49" charset="0"/>
                <a:cs typeface="Courier New" pitchFamily="49" charset="0"/>
              </a:rPr>
              <a:t>   gdp1k</a:t>
            </a:r>
          </a:p>
          <a:p>
            <a:pPr>
              <a:spcBef>
                <a:spcPct val="0"/>
              </a:spcBef>
              <a:buFontTx/>
              <a:buNone/>
            </a:pPr>
            <a:r>
              <a:rPr lang="en-US" altLang="en-US" sz="1600" dirty="0">
                <a:latin typeface="Courier New" pitchFamily="49" charset="0"/>
                <a:cs typeface="Courier New" pitchFamily="49" charset="0"/>
              </a:rPr>
              <a:t>1   Alabama    0 101857 101.857</a:t>
            </a:r>
          </a:p>
          <a:p>
            <a:pPr>
              <a:spcBef>
                <a:spcPct val="0"/>
              </a:spcBef>
              <a:buFontTx/>
              <a:buNone/>
            </a:pPr>
            <a:r>
              <a:rPr lang="en-US" altLang="en-US" sz="1600" dirty="0">
                <a:latin typeface="Courier New" pitchFamily="49" charset="0"/>
                <a:cs typeface="Courier New" pitchFamily="49" charset="0"/>
              </a:rPr>
              <a:t>1.1 Alabama    1 106499 106.499</a:t>
            </a:r>
          </a:p>
          <a:p>
            <a:pPr>
              <a:spcBef>
                <a:spcPct val="0"/>
              </a:spcBef>
              <a:buFontTx/>
              <a:buNone/>
            </a:pPr>
            <a:r>
              <a:rPr lang="en-US" altLang="en-US" sz="1600" dirty="0">
                <a:latin typeface="Courier New" pitchFamily="49" charset="0"/>
                <a:cs typeface="Courier New" pitchFamily="49" charset="0"/>
              </a:rPr>
              <a:t>1.2 Alabama    2 112079 112.079</a:t>
            </a:r>
          </a:p>
          <a:p>
            <a:pPr>
              <a:spcBef>
                <a:spcPct val="0"/>
              </a:spcBef>
              <a:buFontTx/>
              <a:buNone/>
            </a:pPr>
            <a:r>
              <a:rPr lang="en-US" altLang="en-US" sz="1600" dirty="0">
                <a:latin typeface="Courier New" pitchFamily="49" charset="0"/>
                <a:cs typeface="Courier New" pitchFamily="49" charset="0"/>
              </a:rPr>
              <a:t>1.3 Alabama    3 116009 116.009</a:t>
            </a:r>
          </a:p>
          <a:p>
            <a:pPr>
              <a:spcBef>
                <a:spcPct val="0"/>
              </a:spcBef>
              <a:buFontTx/>
              <a:buNone/>
            </a:pPr>
            <a:r>
              <a:rPr lang="en-US" altLang="en-US" sz="1600" dirty="0">
                <a:latin typeface="Courier New" pitchFamily="49" charset="0"/>
                <a:cs typeface="Courier New" pitchFamily="49" charset="0"/>
              </a:rPr>
              <a:t>1.4 Alabama    4 120121 120.121</a:t>
            </a:r>
          </a:p>
          <a:p>
            <a:pPr>
              <a:spcBef>
                <a:spcPct val="0"/>
              </a:spcBef>
              <a:buFontTx/>
              <a:buNone/>
            </a:pPr>
            <a:r>
              <a:rPr lang="en-US" altLang="en-US" sz="1600" dirty="0">
                <a:latin typeface="Courier New" pitchFamily="49" charset="0"/>
                <a:cs typeface="Courier New" pitchFamily="49" charset="0"/>
              </a:rPr>
              <a:t>1.5 Alabama    5 125168 125.168</a:t>
            </a:r>
          </a:p>
          <a:p>
            <a:pPr>
              <a:spcBef>
                <a:spcPct val="0"/>
              </a:spcBef>
              <a:buFontTx/>
              <a:buNone/>
            </a:pPr>
            <a:r>
              <a:rPr lang="en-US" altLang="en-US" sz="1600" dirty="0">
                <a:latin typeface="Courier New" pitchFamily="49" charset="0"/>
                <a:cs typeface="Courier New" pitchFamily="49" charset="0"/>
              </a:rPr>
              <a:t>1.6 Alabama    6 130862 130.862</a:t>
            </a:r>
          </a:p>
          <a:p>
            <a:pPr>
              <a:spcBef>
                <a:spcPct val="0"/>
              </a:spcBef>
              <a:buFontTx/>
              <a:buNone/>
            </a:pPr>
            <a:r>
              <a:rPr lang="en-US" altLang="en-US" sz="1600" dirty="0">
                <a:latin typeface="Courier New" pitchFamily="49" charset="0"/>
                <a:cs typeface="Courier New" pitchFamily="49" charset="0"/>
              </a:rPr>
              <a:t>1.7 Alabama    7 141974 141.974</a:t>
            </a:r>
          </a:p>
          <a:p>
            <a:pPr>
              <a:spcBef>
                <a:spcPct val="0"/>
              </a:spcBef>
              <a:buFontTx/>
              <a:buNone/>
            </a:pPr>
            <a:r>
              <a:rPr lang="en-US" altLang="en-US" sz="1600" dirty="0">
                <a:latin typeface="Courier New" pitchFamily="49" charset="0"/>
                <a:cs typeface="Courier New" pitchFamily="49" charset="0"/>
              </a:rPr>
              <a:t>1.8 Alabama    8 150968 150.968</a:t>
            </a:r>
          </a:p>
          <a:p>
            <a:pPr>
              <a:spcBef>
                <a:spcPct val="0"/>
              </a:spcBef>
              <a:buFontTx/>
              <a:buNone/>
            </a:pPr>
            <a:r>
              <a:rPr lang="en-US" altLang="en-US" sz="1600" dirty="0">
                <a:latin typeface="Courier New" pitchFamily="49" charset="0"/>
                <a:cs typeface="Courier New" pitchFamily="49" charset="0"/>
              </a:rPr>
              <a:t>1.9 Alabama    9 159059 159.059</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11833910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6"/>
          <p:cNvSpPr>
            <a:spLocks noGrp="1"/>
          </p:cNvSpPr>
          <p:nvPr>
            <p:ph type="title"/>
          </p:nvPr>
        </p:nvSpPr>
        <p:spPr/>
        <p:txBody>
          <a:bodyPr/>
          <a:lstStyle/>
          <a:p>
            <a:r>
              <a:rPr lang="en-US" altLang="en-US"/>
              <a:t>State-Level GDP Change</a:t>
            </a:r>
          </a:p>
        </p:txBody>
      </p:sp>
      <p:sp>
        <p:nvSpPr>
          <p:cNvPr id="5" name="Footer Placeholder 4"/>
          <p:cNvSpPr>
            <a:spLocks noGrp="1"/>
          </p:cNvSpPr>
          <p:nvPr>
            <p:ph type="ftr" sz="quarter" idx="11"/>
          </p:nvPr>
        </p:nvSpPr>
        <p:spPr/>
        <p:txBody>
          <a:bodyPr/>
          <a:lstStyle/>
          <a:p>
            <a:pPr>
              <a:defRPr/>
            </a:pPr>
            <a:r>
              <a:rPr lang="en-US"/>
              <a:t>Bliese Slides</a:t>
            </a:r>
          </a:p>
        </p:txBody>
      </p:sp>
      <p:sp>
        <p:nvSpPr>
          <p:cNvPr id="4301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437C209-2F54-4818-BAC3-EBBD9151BFBF}" type="slidenum">
              <a:rPr lang="en-US" altLang="en-US" sz="1000"/>
              <a:pPr>
                <a:spcBef>
                  <a:spcPct val="0"/>
                </a:spcBef>
                <a:buFontTx/>
                <a:buNone/>
              </a:pPr>
              <a:t>265</a:t>
            </a:fld>
            <a:endParaRPr lang="en-US" altLang="en-US" sz="1000"/>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894" y="854061"/>
            <a:ext cx="7822140" cy="55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6952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t>Create Time-Related Covariates</a:t>
            </a:r>
          </a:p>
        </p:txBody>
      </p:sp>
      <p:sp>
        <p:nvSpPr>
          <p:cNvPr id="2" name="Content Placeholder 1">
            <a:extLst>
              <a:ext uri="{FF2B5EF4-FFF2-40B4-BE49-F238E27FC236}">
                <a16:creationId xmlns:a16="http://schemas.microsoft.com/office/drawing/2014/main" id="{4895C6B8-DF73-463E-9412-6D9FCC1C5420}"/>
              </a:ext>
            </a:extLst>
          </p:cNvPr>
          <p:cNvSpPr>
            <a:spLocks noGrp="1"/>
          </p:cNvSpPr>
          <p:nvPr>
            <p:ph idx="1"/>
          </p:nvPr>
        </p:nvSpPr>
        <p:spPr/>
        <p:txBody>
          <a:bodyPr/>
          <a:lstStyle/>
          <a:p>
            <a:pPr>
              <a:defRPr/>
            </a:pPr>
            <a:r>
              <a:rPr lang="en-US" altLang="en-US" dirty="0"/>
              <a:t>The basic linear growth model includes TIME</a:t>
            </a:r>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r>
              <a:rPr lang="en-US" altLang="en-US" dirty="0"/>
              <a:t>Additional </a:t>
            </a:r>
            <a:r>
              <a:rPr lang="en-US" altLang="en-US" dirty="0" err="1"/>
              <a:t>TIME-based</a:t>
            </a:r>
            <a:r>
              <a:rPr lang="en-US" altLang="en-US" dirty="0"/>
              <a:t> covariates describe other forms of continuous change (e.g., quadratic)</a:t>
            </a:r>
          </a:p>
          <a:p>
            <a:endParaRPr lang="en-US" dirty="0"/>
          </a:p>
        </p:txBody>
      </p:sp>
      <p:sp>
        <p:nvSpPr>
          <p:cNvPr id="4" name="Footer Placeholder 3"/>
          <p:cNvSpPr>
            <a:spLocks noGrp="1"/>
          </p:cNvSpPr>
          <p:nvPr>
            <p:ph type="ftr" sz="quarter" idx="11"/>
          </p:nvPr>
        </p:nvSpPr>
        <p:spPr/>
        <p:txBody>
          <a:bodyPr/>
          <a:lstStyle/>
          <a:p>
            <a:pPr>
              <a:defRPr/>
            </a:pPr>
            <a:r>
              <a:rPr lang="en-US"/>
              <a:t>Bliese Slides</a:t>
            </a:r>
          </a:p>
        </p:txBody>
      </p:sp>
      <p:sp>
        <p:nvSpPr>
          <p:cNvPr id="4403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71396EAD-43A7-43DC-A4C6-C16DD5B95569}" type="slidenum">
              <a:rPr lang="en-US" altLang="en-US" sz="1000"/>
              <a:pPr>
                <a:spcBef>
                  <a:spcPct val="0"/>
                </a:spcBef>
                <a:buFontTx/>
                <a:buNone/>
              </a:pPr>
              <a:t>266</a:t>
            </a:fld>
            <a:endParaRPr lang="en-US" altLang="en-US" sz="1000"/>
          </a:p>
        </p:txBody>
      </p:sp>
      <p:sp>
        <p:nvSpPr>
          <p:cNvPr id="7" name="Content Placeholder 6"/>
          <p:cNvSpPr txBox="1">
            <a:spLocks/>
          </p:cNvSpPr>
          <p:nvPr/>
        </p:nvSpPr>
        <p:spPr>
          <a:xfrm>
            <a:off x="2201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defRPr/>
            </a:pPr>
            <a:endParaRPr lang="en-US" altLang="en-US" kern="0" dirty="0"/>
          </a:p>
        </p:txBody>
      </p:sp>
      <p:sp>
        <p:nvSpPr>
          <p:cNvPr id="44039" name="Rectangle 7"/>
          <p:cNvSpPr>
            <a:spLocks noChangeArrowheads="1"/>
          </p:cNvSpPr>
          <p:nvPr/>
        </p:nvSpPr>
        <p:spPr bwMode="auto">
          <a:xfrm>
            <a:off x="2209800" y="1781839"/>
            <a:ext cx="7769227" cy="1569660"/>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(gdp1k~TIME,random=~1|state,gdpdata.univ, control=list(opt="</a:t>
            </a:r>
            <a:r>
              <a:rPr lang="en-US" altLang="en-US" sz="1600" dirty="0" err="1">
                <a:latin typeface="Courier New" pitchFamily="49" charset="0"/>
                <a:cs typeface="Courier New" pitchFamily="49" charset="0"/>
              </a:rPr>
              <a:t>optim</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&gt; round(summary(</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tTable,dig</a:t>
            </a:r>
            <a:r>
              <a:rPr lang="en-US" altLang="en-US" sz="1600" dirty="0">
                <a:latin typeface="Courier New" pitchFamily="49" charset="0"/>
                <a:cs typeface="Courier New" pitchFamily="49" charset="0"/>
              </a:rPr>
              <a:t>=3)</a:t>
            </a:r>
          </a:p>
          <a:p>
            <a:pPr>
              <a:spcBef>
                <a:spcPct val="0"/>
              </a:spcBef>
              <a:buFontTx/>
              <a:buNone/>
            </a:pPr>
            <a:r>
              <a:rPr lang="en-US" altLang="en-US" sz="1600" dirty="0">
                <a:latin typeface="Courier New" pitchFamily="49" charset="0"/>
                <a:cs typeface="Courier New" pitchFamily="49" charset="0"/>
              </a:rPr>
              <a:t>              Value </a:t>
            </a:r>
            <a:r>
              <a:rPr lang="en-US" altLang="en-US" sz="1600" dirty="0" err="1">
                <a:latin typeface="Courier New" pitchFamily="49" charset="0"/>
                <a:cs typeface="Courier New" pitchFamily="49" charset="0"/>
              </a:rPr>
              <a:t>Std.Error</a:t>
            </a:r>
            <a:r>
              <a:rPr lang="en-US" altLang="en-US" sz="1600" dirty="0">
                <a:latin typeface="Courier New" pitchFamily="49" charset="0"/>
                <a:cs typeface="Courier New" pitchFamily="49" charset="0"/>
              </a:rPr>
              <a:t>  DF t-value p-value</a:t>
            </a:r>
          </a:p>
          <a:p>
            <a:pPr>
              <a:spcBef>
                <a:spcPct val="0"/>
              </a:spcBef>
              <a:buFontTx/>
              <a:buNone/>
            </a:pPr>
            <a:r>
              <a:rPr lang="en-US" altLang="en-US" sz="1600" dirty="0">
                <a:latin typeface="Courier New" pitchFamily="49" charset="0"/>
                <a:cs typeface="Courier New" pitchFamily="49" charset="0"/>
              </a:rPr>
              <a:t>(Intercept) 163.152    39.078 713   4.175       0</a:t>
            </a:r>
          </a:p>
          <a:p>
            <a:pPr>
              <a:spcBef>
                <a:spcPct val="0"/>
              </a:spcBef>
              <a:buFontTx/>
              <a:buNone/>
            </a:pPr>
            <a:r>
              <a:rPr lang="en-US" altLang="en-US" sz="1600" dirty="0">
                <a:latin typeface="Courier New" pitchFamily="49" charset="0"/>
                <a:cs typeface="Courier New" pitchFamily="49" charset="0"/>
              </a:rPr>
              <a:t>TIME          9.744     0.477 713  20.436       0</a:t>
            </a:r>
            <a:endParaRPr lang="en-US" altLang="en-US" sz="1600" dirty="0">
              <a:latin typeface="Courier New" pitchFamily="49" charset="0"/>
              <a:cs typeface="Times New Roman" pitchFamily="18" charset="0"/>
            </a:endParaRPr>
          </a:p>
        </p:txBody>
      </p:sp>
      <p:sp>
        <p:nvSpPr>
          <p:cNvPr id="44040" name="Rectangle 8"/>
          <p:cNvSpPr>
            <a:spLocks noChangeArrowheads="1"/>
          </p:cNvSpPr>
          <p:nvPr/>
        </p:nvSpPr>
        <p:spPr bwMode="auto">
          <a:xfrm>
            <a:off x="2197100" y="4264333"/>
            <a:ext cx="7772400" cy="1815882"/>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(gdp1k~TIME+I(TIME^2),random=~1|state,gdpdata.univ, control=list(opt="</a:t>
            </a:r>
            <a:r>
              <a:rPr lang="en-US" altLang="en-US" sz="1600" dirty="0" err="1">
                <a:latin typeface="Courier New" pitchFamily="49" charset="0"/>
                <a:cs typeface="Courier New" pitchFamily="49" charset="0"/>
              </a:rPr>
              <a:t>optim</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&gt; round(summary(</a:t>
            </a:r>
            <a:r>
              <a:rPr lang="en-US" altLang="en-US" sz="1600" dirty="0" err="1">
                <a:latin typeface="Courier New" pitchFamily="49" charset="0"/>
                <a:cs typeface="Courier New" pitchFamily="49" charset="0"/>
              </a:rPr>
              <a:t>tmod</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tTable,dig</a:t>
            </a:r>
            <a:r>
              <a:rPr lang="en-US" altLang="en-US" sz="1600" dirty="0">
                <a:latin typeface="Courier New" pitchFamily="49" charset="0"/>
                <a:cs typeface="Courier New" pitchFamily="49" charset="0"/>
              </a:rPr>
              <a:t>=3)</a:t>
            </a:r>
          </a:p>
          <a:p>
            <a:pPr>
              <a:spcBef>
                <a:spcPct val="0"/>
              </a:spcBef>
              <a:buFontTx/>
              <a:buNone/>
            </a:pPr>
            <a:r>
              <a:rPr lang="en-US" altLang="en-US" sz="1600" dirty="0">
                <a:latin typeface="Courier New" pitchFamily="49" charset="0"/>
                <a:cs typeface="Courier New" pitchFamily="49" charset="0"/>
              </a:rPr>
              <a:t>              Value </a:t>
            </a:r>
            <a:r>
              <a:rPr lang="en-US" altLang="en-US" sz="1600" dirty="0" err="1">
                <a:latin typeface="Courier New" pitchFamily="49" charset="0"/>
                <a:cs typeface="Courier New" pitchFamily="49" charset="0"/>
              </a:rPr>
              <a:t>Std.Error</a:t>
            </a:r>
            <a:r>
              <a:rPr lang="en-US" altLang="en-US" sz="1600" dirty="0">
                <a:latin typeface="Courier New" pitchFamily="49" charset="0"/>
                <a:cs typeface="Courier New" pitchFamily="49" charset="0"/>
              </a:rPr>
              <a:t>  DF t-value p-value</a:t>
            </a:r>
          </a:p>
          <a:p>
            <a:pPr>
              <a:spcBef>
                <a:spcPct val="0"/>
              </a:spcBef>
              <a:buFontTx/>
              <a:buNone/>
            </a:pPr>
            <a:r>
              <a:rPr lang="en-US" altLang="en-US" sz="1600" dirty="0">
                <a:latin typeface="Courier New" pitchFamily="49" charset="0"/>
                <a:cs typeface="Courier New" pitchFamily="49" charset="0"/>
              </a:rPr>
              <a:t>(Intercept) 158.593    39.259 712   4.040   0.000</a:t>
            </a:r>
          </a:p>
          <a:p>
            <a:pPr>
              <a:spcBef>
                <a:spcPct val="0"/>
              </a:spcBef>
              <a:buFontTx/>
              <a:buNone/>
            </a:pPr>
            <a:r>
              <a:rPr lang="en-US" altLang="en-US" sz="1600" dirty="0">
                <a:latin typeface="Courier New" pitchFamily="49" charset="0"/>
                <a:cs typeface="Courier New" pitchFamily="49" charset="0"/>
              </a:rPr>
              <a:t>TIME         11.848     1.803 712   6.573   0.000</a:t>
            </a:r>
          </a:p>
          <a:p>
            <a:pPr>
              <a:spcBef>
                <a:spcPct val="0"/>
              </a:spcBef>
              <a:buFontTx/>
              <a:buNone/>
            </a:pPr>
            <a:r>
              <a:rPr lang="en-US" altLang="en-US" sz="1600" dirty="0">
                <a:latin typeface="Courier New" pitchFamily="49" charset="0"/>
                <a:cs typeface="Courier New" pitchFamily="49" charset="0"/>
              </a:rPr>
              <a:t>I(TIME^2)    -0.150     0.124 712  -1.210   0.227</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6965858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6"/>
          <p:cNvSpPr>
            <a:spLocks noGrp="1"/>
          </p:cNvSpPr>
          <p:nvPr>
            <p:ph type="title"/>
          </p:nvPr>
        </p:nvSpPr>
        <p:spPr/>
        <p:txBody>
          <a:bodyPr/>
          <a:lstStyle/>
          <a:p>
            <a:r>
              <a:rPr lang="en-US" altLang="en-US"/>
              <a:t>16 States:  Linear</a:t>
            </a:r>
          </a:p>
        </p:txBody>
      </p:sp>
      <p:sp>
        <p:nvSpPr>
          <p:cNvPr id="5" name="Footer Placeholder 4"/>
          <p:cNvSpPr>
            <a:spLocks noGrp="1"/>
          </p:cNvSpPr>
          <p:nvPr>
            <p:ph type="ftr" sz="quarter" idx="11"/>
          </p:nvPr>
        </p:nvSpPr>
        <p:spPr/>
        <p:txBody>
          <a:bodyPr/>
          <a:lstStyle/>
          <a:p>
            <a:pPr>
              <a:defRPr/>
            </a:pPr>
            <a:r>
              <a:rPr lang="en-US"/>
              <a:t>Bliese Slides</a:t>
            </a:r>
          </a:p>
        </p:txBody>
      </p:sp>
      <p:sp>
        <p:nvSpPr>
          <p:cNvPr id="4506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F6534CA-62DB-420C-B048-6BA7E3A5A8C1}" type="slidenum">
              <a:rPr lang="en-US" altLang="en-US" sz="1000"/>
              <a:pPr>
                <a:spcBef>
                  <a:spcPct val="0"/>
                </a:spcBef>
                <a:buFontTx/>
                <a:buNone/>
              </a:pPr>
              <a:t>267</a:t>
            </a:fld>
            <a:endParaRPr lang="en-US" altLang="en-US" sz="1000"/>
          </a:p>
        </p:txBody>
      </p:sp>
      <p:pic>
        <p:nvPicPr>
          <p:cNvPr id="450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114" y="1274764"/>
            <a:ext cx="7310437"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0841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a:t>Create Time-Related Covariates</a:t>
            </a:r>
          </a:p>
        </p:txBody>
      </p:sp>
      <p:sp>
        <p:nvSpPr>
          <p:cNvPr id="2" name="Content Placeholder 1">
            <a:extLst>
              <a:ext uri="{FF2B5EF4-FFF2-40B4-BE49-F238E27FC236}">
                <a16:creationId xmlns:a16="http://schemas.microsoft.com/office/drawing/2014/main" id="{5F4B3292-3560-486D-AD5E-DE8EEF2230E1}"/>
              </a:ext>
            </a:extLst>
          </p:cNvPr>
          <p:cNvSpPr>
            <a:spLocks noGrp="1"/>
          </p:cNvSpPr>
          <p:nvPr>
            <p:ph idx="1"/>
          </p:nvPr>
        </p:nvSpPr>
        <p:spPr/>
        <p:txBody>
          <a:bodyPr/>
          <a:lstStyle/>
          <a:p>
            <a:pPr>
              <a:defRPr/>
            </a:pPr>
            <a:r>
              <a:rPr lang="en-US" altLang="en-US" dirty="0"/>
              <a:t>Discontinuity is captured by adding additional </a:t>
            </a:r>
            <a:r>
              <a:rPr lang="en-US" altLang="en-US" dirty="0" err="1"/>
              <a:t>TIME-based</a:t>
            </a:r>
            <a:r>
              <a:rPr lang="en-US" altLang="en-US" dirty="0"/>
              <a:t> covariates</a:t>
            </a:r>
          </a:p>
          <a:p>
            <a:pPr lvl="1">
              <a:defRPr/>
            </a:pPr>
            <a:r>
              <a:rPr lang="en-US" altLang="en-US" dirty="0"/>
              <a:t>Break time into segments</a:t>
            </a:r>
          </a:p>
          <a:p>
            <a:pPr>
              <a:defRPr/>
            </a:pPr>
            <a:endParaRPr lang="en-US" altLang="en-US" dirty="0"/>
          </a:p>
          <a:p>
            <a:pPr>
              <a:defRPr/>
            </a:pPr>
            <a:r>
              <a:rPr lang="en-US" altLang="en-US" dirty="0"/>
              <a:t>The discontinuous growth model we consider uses three </a:t>
            </a:r>
            <a:r>
              <a:rPr lang="en-US" altLang="en-US" dirty="0" err="1"/>
              <a:t>TIME-based</a:t>
            </a:r>
            <a:r>
              <a:rPr lang="en-US" altLang="en-US" dirty="0"/>
              <a:t> covariates to capture</a:t>
            </a:r>
          </a:p>
          <a:p>
            <a:pPr lvl="1">
              <a:defRPr/>
            </a:pPr>
            <a:r>
              <a:rPr lang="en-US" altLang="en-US" dirty="0"/>
              <a:t>Pre-discontinuity slope (TIME)</a:t>
            </a:r>
          </a:p>
          <a:p>
            <a:pPr lvl="1">
              <a:defRPr/>
            </a:pPr>
            <a:r>
              <a:rPr lang="en-US" altLang="en-US" dirty="0"/>
              <a:t>Change at the transition (TRANS)</a:t>
            </a:r>
          </a:p>
          <a:p>
            <a:pPr lvl="1">
              <a:defRPr/>
            </a:pPr>
            <a:r>
              <a:rPr lang="en-US" altLang="en-US" dirty="0"/>
              <a:t>Post-discontinuity transition slope (RECOV)</a:t>
            </a:r>
          </a:p>
          <a:p>
            <a:endParaRPr lang="en-US" dirty="0"/>
          </a:p>
        </p:txBody>
      </p:sp>
      <p:sp>
        <p:nvSpPr>
          <p:cNvPr id="4" name="Footer Placeholder 3"/>
          <p:cNvSpPr>
            <a:spLocks noGrp="1"/>
          </p:cNvSpPr>
          <p:nvPr>
            <p:ph type="ftr" sz="quarter" idx="11"/>
          </p:nvPr>
        </p:nvSpPr>
        <p:spPr/>
        <p:txBody>
          <a:bodyPr/>
          <a:lstStyle/>
          <a:p>
            <a:pPr>
              <a:defRPr/>
            </a:pPr>
            <a:r>
              <a:rPr lang="en-US"/>
              <a:t>Bliese Slides</a:t>
            </a:r>
          </a:p>
        </p:txBody>
      </p:sp>
      <p:sp>
        <p:nvSpPr>
          <p:cNvPr id="4608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F884991-45E5-4141-AFBA-8E7A71887A84}" type="slidenum">
              <a:rPr lang="en-US" altLang="en-US" sz="1000"/>
              <a:pPr>
                <a:spcBef>
                  <a:spcPct val="0"/>
                </a:spcBef>
                <a:buFontTx/>
                <a:buNone/>
              </a:pPr>
              <a:t>268</a:t>
            </a:fld>
            <a:endParaRPr lang="en-US" altLang="en-US" sz="1000"/>
          </a:p>
        </p:txBody>
      </p:sp>
    </p:spTree>
    <p:extLst>
      <p:ext uri="{BB962C8B-B14F-4D97-AF65-F5344CB8AC3E}">
        <p14:creationId xmlns:p14="http://schemas.microsoft.com/office/powerpoint/2010/main" val="14164434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471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7" name="Rectangle 3"/>
          <p:cNvSpPr>
            <a:spLocks noGrp="1" noChangeArrowheads="1"/>
          </p:cNvSpPr>
          <p:nvPr>
            <p:ph type="title"/>
          </p:nvPr>
        </p:nvSpPr>
        <p:spPr>
          <a:xfrm>
            <a:off x="3255963" y="198438"/>
            <a:ext cx="6553200" cy="762000"/>
          </a:xfrm>
        </p:spPr>
        <p:txBody>
          <a:bodyPr/>
          <a:lstStyle/>
          <a:p>
            <a:r>
              <a:rPr lang="en-US" altLang="en-US"/>
              <a:t>Create Time-Related Covariates</a:t>
            </a:r>
          </a:p>
        </p:txBody>
      </p:sp>
      <p:cxnSp>
        <p:nvCxnSpPr>
          <p:cNvPr id="47108" name="Straight Connector 3"/>
          <p:cNvCxnSpPr>
            <a:cxnSpLocks noChangeShapeType="1"/>
          </p:cNvCxnSpPr>
          <p:nvPr/>
        </p:nvCxnSpPr>
        <p:spPr bwMode="auto">
          <a:xfrm flipV="1">
            <a:off x="4465639" y="2522539"/>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7" name="Right Arrow 6"/>
          <p:cNvSpPr/>
          <p:nvPr/>
        </p:nvSpPr>
        <p:spPr bwMode="auto">
          <a:xfrm rot="16200000">
            <a:off x="8319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10800000">
            <a:off x="7804150" y="3087689"/>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2" name="TextBox 1"/>
          <p:cNvSpPr txBox="1"/>
          <p:nvPr/>
        </p:nvSpPr>
        <p:spPr>
          <a:xfrm>
            <a:off x="5297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8064500" y="3582989"/>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7504113" y="3502026"/>
            <a:ext cx="966788" cy="369887"/>
          </a:xfrm>
          <a:prstGeom prst="rect">
            <a:avLst/>
          </a:prstGeom>
          <a:noFill/>
        </p:spPr>
        <p:txBody>
          <a:bodyPr wrap="none">
            <a:spAutoFit/>
          </a:bodyPr>
          <a:lstStyle/>
          <a:p>
            <a:pPr eaLnBrk="1" hangingPunct="1">
              <a:defRPr/>
            </a:pPr>
            <a:r>
              <a:rPr lang="en-US" dirty="0">
                <a:latin typeface="+mn-lt"/>
              </a:rPr>
              <a:t>TRANS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269</a:t>
            </a:fld>
            <a:endParaRPr lang="en-US"/>
          </a:p>
        </p:txBody>
      </p:sp>
    </p:spTree>
    <p:extLst>
      <p:ext uri="{BB962C8B-B14F-4D97-AF65-F5344CB8AC3E}">
        <p14:creationId xmlns:p14="http://schemas.microsoft.com/office/powerpoint/2010/main" val="577849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BB03-9635-3BD0-BA06-9003F5590C6F}"/>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F1917602-3DF9-0450-9F8D-E871F56C247B}"/>
              </a:ext>
            </a:extLst>
          </p:cNvPr>
          <p:cNvSpPr>
            <a:spLocks noGrp="1"/>
          </p:cNvSpPr>
          <p:nvPr>
            <p:ph idx="1"/>
          </p:nvPr>
        </p:nvSpPr>
        <p:spPr/>
        <p:txBody>
          <a:bodyPr/>
          <a:lstStyle/>
          <a:p>
            <a:pPr algn="ctr"/>
            <a:r>
              <a:rPr lang="en-US" dirty="0"/>
              <a:t>Example: Social context is often absent in work-stress research</a:t>
            </a:r>
          </a:p>
        </p:txBody>
      </p:sp>
      <p:sp>
        <p:nvSpPr>
          <p:cNvPr id="4" name="Slide Number Placeholder 3">
            <a:extLst>
              <a:ext uri="{FF2B5EF4-FFF2-40B4-BE49-F238E27FC236}">
                <a16:creationId xmlns:a16="http://schemas.microsoft.com/office/drawing/2014/main" id="{EEFA7F81-0BE2-3883-EE4D-58455CEB4A81}"/>
              </a:ext>
            </a:extLst>
          </p:cNvPr>
          <p:cNvSpPr>
            <a:spLocks noGrp="1"/>
          </p:cNvSpPr>
          <p:nvPr>
            <p:ph type="sldNum" sz="quarter" idx="12"/>
          </p:nvPr>
        </p:nvSpPr>
        <p:spPr/>
        <p:txBody>
          <a:bodyPr/>
          <a:lstStyle/>
          <a:p>
            <a:fld id="{C68DACDF-E1A9-A04C-A5FF-FC2443684BF5}" type="slidenum">
              <a:rPr lang="en-US" smtClean="0"/>
              <a:pPr/>
              <a:t>27</a:t>
            </a:fld>
            <a:endParaRPr lang="en-US" dirty="0"/>
          </a:p>
        </p:txBody>
      </p:sp>
      <p:sp>
        <p:nvSpPr>
          <p:cNvPr id="5" name="Footer Placeholder 4">
            <a:extLst>
              <a:ext uri="{FF2B5EF4-FFF2-40B4-BE49-F238E27FC236}">
                <a16:creationId xmlns:a16="http://schemas.microsoft.com/office/drawing/2014/main" id="{E48157C2-31D6-CEDD-57BF-2FE690141C87}"/>
              </a:ext>
            </a:extLst>
          </p:cNvPr>
          <p:cNvSpPr>
            <a:spLocks noGrp="1"/>
          </p:cNvSpPr>
          <p:nvPr>
            <p:ph type="ftr" sz="quarter" idx="11"/>
          </p:nvPr>
        </p:nvSpPr>
        <p:spPr/>
        <p:txBody>
          <a:bodyPr/>
          <a:lstStyle/>
          <a:p>
            <a:r>
              <a:rPr lang="en-US" dirty="0"/>
              <a:t>Kautz – Intro to Methods BLITZ Slides</a:t>
            </a:r>
          </a:p>
        </p:txBody>
      </p:sp>
      <p:sp>
        <p:nvSpPr>
          <p:cNvPr id="7" name="Rectangle 13">
            <a:extLst>
              <a:ext uri="{FF2B5EF4-FFF2-40B4-BE49-F238E27FC236}">
                <a16:creationId xmlns:a16="http://schemas.microsoft.com/office/drawing/2014/main" id="{1BFF05BA-451E-6493-A81D-E226B628CCC5}"/>
              </a:ext>
            </a:extLst>
          </p:cNvPr>
          <p:cNvSpPr>
            <a:spLocks noChangeArrowheads="1"/>
          </p:cNvSpPr>
          <p:nvPr/>
        </p:nvSpPr>
        <p:spPr bwMode="auto">
          <a:xfrm>
            <a:off x="2456329" y="3997886"/>
            <a:ext cx="2105025" cy="1376363"/>
          </a:xfrm>
          <a:prstGeom prst="rect">
            <a:avLst/>
          </a:prstGeom>
          <a:noFill/>
          <a:ln>
            <a:solidFill>
              <a:schemeClr val="tx1"/>
            </a:solidFill>
          </a:ln>
          <a:effectLst/>
        </p:spPr>
        <p:txBody>
          <a:bodyPr wrap="none" lIns="92075" tIns="46038" rIns="92075" bIns="46038" anchor="ctr"/>
          <a:lstStyle/>
          <a:p>
            <a:pPr eaLnBrk="0" hangingPunct="0">
              <a:lnSpc>
                <a:spcPct val="110000"/>
              </a:lnSpc>
            </a:pPr>
            <a:r>
              <a:rPr lang="en-US" altLang="en-US" sz="2000" dirty="0"/>
              <a:t>     </a:t>
            </a:r>
            <a:r>
              <a:rPr lang="en-US" altLang="en-US" sz="2000" dirty="0">
                <a:solidFill>
                  <a:srgbClr val="993300"/>
                </a:solidFill>
                <a:latin typeface="Arial" panose="020B0604020202020204" pitchFamily="34" charset="0"/>
              </a:rPr>
              <a:t>Stressors</a:t>
            </a:r>
          </a:p>
          <a:p>
            <a:pPr eaLnBrk="0" hangingPunct="0">
              <a:lnSpc>
                <a:spcPct val="110000"/>
              </a:lnSpc>
            </a:pPr>
            <a:r>
              <a:rPr lang="en-US" altLang="en-US" sz="2000" dirty="0">
                <a:latin typeface="+mn-lt"/>
              </a:rPr>
              <a:t>•Work Hours</a:t>
            </a:r>
          </a:p>
          <a:p>
            <a:pPr eaLnBrk="0" hangingPunct="0">
              <a:lnSpc>
                <a:spcPct val="110000"/>
              </a:lnSpc>
            </a:pPr>
            <a:r>
              <a:rPr lang="en-US" altLang="en-US" sz="2000" dirty="0">
                <a:latin typeface="+mn-lt"/>
              </a:rPr>
              <a:t>•Lack of Purpose</a:t>
            </a:r>
          </a:p>
          <a:p>
            <a:pPr eaLnBrk="0" hangingPunct="0">
              <a:lnSpc>
                <a:spcPct val="110000"/>
              </a:lnSpc>
            </a:pPr>
            <a:r>
              <a:rPr lang="en-US" altLang="en-US" sz="2000" dirty="0">
                <a:latin typeface="+mn-lt"/>
              </a:rPr>
              <a:t>•Role Conflict</a:t>
            </a:r>
          </a:p>
        </p:txBody>
      </p:sp>
      <p:sp>
        <p:nvSpPr>
          <p:cNvPr id="9" name="Rectangle 14">
            <a:extLst>
              <a:ext uri="{FF2B5EF4-FFF2-40B4-BE49-F238E27FC236}">
                <a16:creationId xmlns:a16="http://schemas.microsoft.com/office/drawing/2014/main" id="{024335FB-2CA7-D39E-AE41-B8C0D0D888A0}"/>
              </a:ext>
            </a:extLst>
          </p:cNvPr>
          <p:cNvSpPr>
            <a:spLocks noChangeArrowheads="1"/>
          </p:cNvSpPr>
          <p:nvPr/>
        </p:nvSpPr>
        <p:spPr bwMode="auto">
          <a:xfrm>
            <a:off x="4608979" y="2270686"/>
            <a:ext cx="2714625" cy="1522413"/>
          </a:xfrm>
          <a:prstGeom prst="rect">
            <a:avLst/>
          </a:prstGeom>
          <a:noFill/>
          <a:ln>
            <a:solidFill>
              <a:schemeClr val="tx1"/>
            </a:solidFill>
          </a:ln>
          <a:effectLst/>
        </p:spPr>
        <p:txBody>
          <a:bodyPr wrap="none" lIns="92075" tIns="46038" rIns="92075" bIns="46038"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10000"/>
              </a:lnSpc>
              <a:spcBef>
                <a:spcPct val="0"/>
              </a:spcBef>
              <a:buFontTx/>
              <a:buNone/>
            </a:pPr>
            <a:r>
              <a:rPr lang="en-US" altLang="en-US" sz="2000" dirty="0">
                <a:latin typeface="Times New Roman" panose="02020603050405020304" pitchFamily="18" charset="0"/>
              </a:rPr>
              <a:t> </a:t>
            </a:r>
            <a:r>
              <a:rPr lang="en-US" altLang="en-US" sz="2000" dirty="0">
                <a:solidFill>
                  <a:srgbClr val="993300"/>
                </a:solidFill>
              </a:rPr>
              <a:t>Individual Moderators</a:t>
            </a:r>
          </a:p>
          <a:p>
            <a:pPr>
              <a:lnSpc>
                <a:spcPct val="110000"/>
              </a:lnSpc>
              <a:spcBef>
                <a:spcPct val="0"/>
              </a:spcBef>
              <a:buFontTx/>
              <a:buNone/>
            </a:pPr>
            <a:r>
              <a:rPr lang="en-US" altLang="en-US" sz="2000" b="1" dirty="0"/>
              <a:t> </a:t>
            </a:r>
            <a:r>
              <a:rPr lang="en-US" altLang="en-US" sz="2000" dirty="0"/>
              <a:t> •Hardiness </a:t>
            </a:r>
          </a:p>
          <a:p>
            <a:pPr>
              <a:lnSpc>
                <a:spcPct val="110000"/>
              </a:lnSpc>
              <a:spcBef>
                <a:spcPct val="0"/>
              </a:spcBef>
              <a:buFontTx/>
              <a:buNone/>
            </a:pPr>
            <a:r>
              <a:rPr lang="en-US" altLang="en-US" sz="2000" dirty="0"/>
              <a:t>  •Job Involvement</a:t>
            </a:r>
          </a:p>
          <a:p>
            <a:pPr>
              <a:lnSpc>
                <a:spcPct val="110000"/>
              </a:lnSpc>
              <a:spcBef>
                <a:spcPct val="0"/>
              </a:spcBef>
              <a:buFontTx/>
              <a:buNone/>
            </a:pPr>
            <a:r>
              <a:rPr lang="en-US" altLang="en-US" sz="2000" dirty="0"/>
              <a:t>  •Self Efficacy</a:t>
            </a:r>
            <a:endParaRPr lang="en-US" altLang="en-US" dirty="0"/>
          </a:p>
        </p:txBody>
      </p:sp>
      <p:sp>
        <p:nvSpPr>
          <p:cNvPr id="11" name="Rectangle 15">
            <a:extLst>
              <a:ext uri="{FF2B5EF4-FFF2-40B4-BE49-F238E27FC236}">
                <a16:creationId xmlns:a16="http://schemas.microsoft.com/office/drawing/2014/main" id="{0D6FA1AB-5956-38E5-82B4-4B928114B3CA}"/>
              </a:ext>
            </a:extLst>
          </p:cNvPr>
          <p:cNvSpPr>
            <a:spLocks noChangeArrowheads="1"/>
          </p:cNvSpPr>
          <p:nvPr/>
        </p:nvSpPr>
        <p:spPr bwMode="auto">
          <a:xfrm>
            <a:off x="7412504" y="4143936"/>
            <a:ext cx="1458913" cy="1076325"/>
          </a:xfrm>
          <a:prstGeom prst="rect">
            <a:avLst/>
          </a:prstGeom>
          <a:noFill/>
          <a:ln>
            <a:solidFill>
              <a:schemeClr val="tx1"/>
            </a:solidFill>
          </a:ln>
          <a:effectLst/>
        </p:spPr>
        <p:txBody>
          <a:bodyPr wrap="none" lIns="92075" tIns="46038" rIns="92075" bIns="46038" anchor="ctr"/>
          <a:lstStyle/>
          <a:p>
            <a:pPr eaLnBrk="0" hangingPunct="0">
              <a:lnSpc>
                <a:spcPct val="110000"/>
              </a:lnSpc>
            </a:pPr>
            <a:r>
              <a:rPr lang="en-US" altLang="en-US" sz="2000" dirty="0"/>
              <a:t>   </a:t>
            </a:r>
            <a:r>
              <a:rPr lang="en-US" altLang="en-US" sz="2000" dirty="0">
                <a:solidFill>
                  <a:srgbClr val="993300"/>
                </a:solidFill>
                <a:latin typeface="Arial" panose="020B0604020202020204" pitchFamily="34" charset="0"/>
              </a:rPr>
              <a:t>Strains</a:t>
            </a:r>
          </a:p>
          <a:p>
            <a:pPr eaLnBrk="0" hangingPunct="0">
              <a:lnSpc>
                <a:spcPct val="110000"/>
              </a:lnSpc>
            </a:pPr>
            <a:r>
              <a:rPr lang="en-US" altLang="en-US" sz="2000" dirty="0">
                <a:latin typeface="+mn-lt"/>
              </a:rPr>
              <a:t>•Morale</a:t>
            </a:r>
          </a:p>
          <a:p>
            <a:pPr eaLnBrk="0" hangingPunct="0">
              <a:lnSpc>
                <a:spcPct val="110000"/>
              </a:lnSpc>
            </a:pPr>
            <a:r>
              <a:rPr lang="en-US" altLang="en-US" sz="2000" dirty="0">
                <a:latin typeface="+mn-lt"/>
              </a:rPr>
              <a:t>•Well being</a:t>
            </a:r>
          </a:p>
        </p:txBody>
      </p:sp>
      <p:sp>
        <p:nvSpPr>
          <p:cNvPr id="13" name="Line 19">
            <a:extLst>
              <a:ext uri="{FF2B5EF4-FFF2-40B4-BE49-F238E27FC236}">
                <a16:creationId xmlns:a16="http://schemas.microsoft.com/office/drawing/2014/main" id="{A5ACA214-D93D-6491-EC6B-0A1534DA326D}"/>
              </a:ext>
            </a:extLst>
          </p:cNvPr>
          <p:cNvSpPr>
            <a:spLocks noChangeShapeType="1"/>
          </p:cNvSpPr>
          <p:nvPr/>
        </p:nvSpPr>
        <p:spPr bwMode="auto">
          <a:xfrm flipV="1">
            <a:off x="5953591" y="3816910"/>
            <a:ext cx="0" cy="685800"/>
          </a:xfrm>
          <a:prstGeom prst="line">
            <a:avLst/>
          </a:prstGeom>
          <a:noFill/>
          <a:ln w="12700">
            <a:solidFill>
              <a:schemeClr val="tx1"/>
            </a:solidFill>
            <a:prstDash val="sysDot"/>
            <a:round/>
            <a:headEnd type="triangl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5" name="Line 22">
            <a:extLst>
              <a:ext uri="{FF2B5EF4-FFF2-40B4-BE49-F238E27FC236}">
                <a16:creationId xmlns:a16="http://schemas.microsoft.com/office/drawing/2014/main" id="{5F167393-0F2B-7223-7F14-8A73337954BE}"/>
              </a:ext>
            </a:extLst>
          </p:cNvPr>
          <p:cNvSpPr>
            <a:spLocks noChangeShapeType="1"/>
          </p:cNvSpPr>
          <p:nvPr/>
        </p:nvSpPr>
        <p:spPr bwMode="auto">
          <a:xfrm>
            <a:off x="4699466" y="4694798"/>
            <a:ext cx="2559050"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01370571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a:t>Create Time-Related Covariates</a:t>
            </a:r>
          </a:p>
        </p:txBody>
      </p:sp>
      <p:sp>
        <p:nvSpPr>
          <p:cNvPr id="2" name="Content Placeholder 1">
            <a:extLst>
              <a:ext uri="{FF2B5EF4-FFF2-40B4-BE49-F238E27FC236}">
                <a16:creationId xmlns:a16="http://schemas.microsoft.com/office/drawing/2014/main" id="{FF7E06BF-BE2B-4F4E-A549-720BD0F1CFD8}"/>
              </a:ext>
            </a:extLst>
          </p:cNvPr>
          <p:cNvSpPr>
            <a:spLocks noGrp="1"/>
          </p:cNvSpPr>
          <p:nvPr>
            <p:ph idx="1"/>
          </p:nvPr>
        </p:nvSpPr>
        <p:spPr/>
        <p:txBody>
          <a:bodyPr/>
          <a:lstStyle/>
          <a:p>
            <a:pPr>
              <a:defRPr/>
            </a:pPr>
            <a:r>
              <a:rPr lang="en-US" altLang="en-US" dirty="0"/>
              <a:t>The </a:t>
            </a:r>
            <a:r>
              <a:rPr lang="en-US" altLang="en-US" dirty="0" err="1"/>
              <a:t>TIME-based</a:t>
            </a:r>
            <a:r>
              <a:rPr lang="en-US" altLang="en-US" dirty="0"/>
              <a:t> covariate for the Transition (TRANS) is a dummy-coded variable</a:t>
            </a:r>
          </a:p>
          <a:p>
            <a:pPr lvl="1">
              <a:defRPr/>
            </a:pPr>
            <a:r>
              <a:rPr lang="en-US" altLang="en-US" dirty="0"/>
              <a:t>Pre-transition coded as 0</a:t>
            </a:r>
          </a:p>
          <a:p>
            <a:pPr lvl="1">
              <a:defRPr/>
            </a:pPr>
            <a:r>
              <a:rPr lang="en-US" altLang="en-US" dirty="0"/>
              <a:t>Post-transition coded as 1</a:t>
            </a:r>
          </a:p>
          <a:p>
            <a:pPr>
              <a:defRPr/>
            </a:pPr>
            <a:r>
              <a:rPr lang="en-US" altLang="en-US" dirty="0"/>
              <a:t>In our example, 2008 is the year of discontinuity</a:t>
            </a:r>
          </a:p>
          <a:p>
            <a:pPr lvl="1">
              <a:defRPr/>
            </a:pPr>
            <a:r>
              <a:rPr lang="en-US" altLang="en-US" dirty="0"/>
              <a:t>TIME 0 to 10 (1997 to 2007) is pre-recession </a:t>
            </a:r>
          </a:p>
          <a:p>
            <a:pPr lvl="1">
              <a:defRPr/>
            </a:pPr>
            <a:r>
              <a:rPr lang="en-US" altLang="en-US" dirty="0"/>
              <a:t>TIME 11 to 14 (2008 to 2011) is post-recession</a:t>
            </a:r>
          </a:p>
          <a:p>
            <a:pPr>
              <a:defRPr/>
            </a:pPr>
            <a:r>
              <a:rPr lang="en-US" altLang="en-US" dirty="0"/>
              <a:t>The </a:t>
            </a:r>
            <a:r>
              <a:rPr lang="en-US" altLang="en-US" dirty="0" err="1"/>
              <a:t>ifelse</a:t>
            </a:r>
            <a:r>
              <a:rPr lang="en-US" altLang="en-US" dirty="0"/>
              <a:t> function in R can be used to efficiently create the TRANS variable</a:t>
            </a:r>
          </a:p>
          <a:p>
            <a:endParaRPr lang="en-US" dirty="0"/>
          </a:p>
        </p:txBody>
      </p:sp>
      <p:sp>
        <p:nvSpPr>
          <p:cNvPr id="4" name="Footer Placeholder 3"/>
          <p:cNvSpPr>
            <a:spLocks noGrp="1"/>
          </p:cNvSpPr>
          <p:nvPr>
            <p:ph type="ftr" sz="quarter" idx="11"/>
          </p:nvPr>
        </p:nvSpPr>
        <p:spPr/>
        <p:txBody>
          <a:bodyPr/>
          <a:lstStyle/>
          <a:p>
            <a:pPr>
              <a:defRPr/>
            </a:pPr>
            <a:r>
              <a:rPr lang="en-US"/>
              <a:t>Bliese Slides</a:t>
            </a:r>
          </a:p>
        </p:txBody>
      </p:sp>
      <p:sp>
        <p:nvSpPr>
          <p:cNvPr id="4813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07BD2EA-9AF2-4555-ADE5-3F5CDEE404A5}" type="slidenum">
              <a:rPr lang="en-US" altLang="en-US" sz="1000"/>
              <a:pPr>
                <a:spcBef>
                  <a:spcPct val="0"/>
                </a:spcBef>
                <a:buFontTx/>
                <a:buNone/>
              </a:pPr>
              <a:t>270</a:t>
            </a:fld>
            <a:endParaRPr lang="en-US" altLang="en-US" sz="1000"/>
          </a:p>
        </p:txBody>
      </p:sp>
      <p:sp>
        <p:nvSpPr>
          <p:cNvPr id="48134" name="Rectangle 5"/>
          <p:cNvSpPr>
            <a:spLocks noChangeArrowheads="1"/>
          </p:cNvSpPr>
          <p:nvPr/>
        </p:nvSpPr>
        <p:spPr bwMode="auto">
          <a:xfrm>
            <a:off x="2366964" y="5262564"/>
            <a:ext cx="7362825" cy="3381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err="1">
                <a:latin typeface="Courier New" pitchFamily="49" charset="0"/>
                <a:cs typeface="Courier New" pitchFamily="49" charset="0"/>
              </a:rPr>
              <a:t>gdpdata.univ$TRANS</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a:t>
            </a:r>
          </a:p>
        </p:txBody>
      </p:sp>
    </p:spTree>
    <p:extLst>
      <p:ext uri="{BB962C8B-B14F-4D97-AF65-F5344CB8AC3E}">
        <p14:creationId xmlns:p14="http://schemas.microsoft.com/office/powerpoint/2010/main" val="270196059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Create Time-Related Covariates</a:t>
            </a:r>
          </a:p>
        </p:txBody>
      </p:sp>
      <p:sp>
        <p:nvSpPr>
          <p:cNvPr id="2" name="Content Placeholder 1">
            <a:extLst>
              <a:ext uri="{FF2B5EF4-FFF2-40B4-BE49-F238E27FC236}">
                <a16:creationId xmlns:a16="http://schemas.microsoft.com/office/drawing/2014/main" id="{15E9D0FF-B375-43B0-BF28-1EC659100399}"/>
              </a:ext>
            </a:extLst>
          </p:cNvPr>
          <p:cNvSpPr>
            <a:spLocks noGrp="1"/>
          </p:cNvSpPr>
          <p:nvPr>
            <p:ph idx="1"/>
          </p:nvPr>
        </p:nvSpPr>
        <p:spPr/>
        <p:txBody>
          <a:bodyPr/>
          <a:lstStyle/>
          <a:p>
            <a:pPr>
              <a:defRPr/>
            </a:pPr>
            <a:r>
              <a:rPr lang="en-US" altLang="en-US" dirty="0"/>
              <a:t>The </a:t>
            </a:r>
            <a:r>
              <a:rPr lang="en-US" altLang="en-US" dirty="0" err="1"/>
              <a:t>TIME-based</a:t>
            </a:r>
            <a:r>
              <a:rPr lang="en-US" altLang="en-US" dirty="0"/>
              <a:t> covariate for the recovery slope (RECOV) is a combination of dummy and continuous</a:t>
            </a:r>
          </a:p>
          <a:p>
            <a:pPr lvl="1">
              <a:defRPr/>
            </a:pPr>
            <a:r>
              <a:rPr lang="en-US" altLang="en-US" dirty="0"/>
              <a:t>Pre-transition coded as 0</a:t>
            </a:r>
          </a:p>
          <a:p>
            <a:pPr lvl="1">
              <a:defRPr/>
            </a:pPr>
            <a:r>
              <a:rPr lang="en-US" altLang="en-US" dirty="0"/>
              <a:t>Post-transition slope coded 0 to n-1 post transition observations</a:t>
            </a:r>
          </a:p>
          <a:p>
            <a:pPr>
              <a:defRPr/>
            </a:pPr>
            <a:r>
              <a:rPr lang="en-US" altLang="en-US" dirty="0"/>
              <a:t>In our example</a:t>
            </a:r>
          </a:p>
          <a:p>
            <a:pPr lvl="1">
              <a:defRPr/>
            </a:pPr>
            <a:r>
              <a:rPr lang="en-US" altLang="en-US" dirty="0"/>
              <a:t>TIME 0 to 10 (1997 to 2007) coded as 0 </a:t>
            </a:r>
          </a:p>
          <a:p>
            <a:pPr lvl="1">
              <a:defRPr/>
            </a:pPr>
            <a:r>
              <a:rPr lang="en-US" altLang="en-US" dirty="0"/>
              <a:t>TIME 11 to 14 (2008 to 2011) coded 0,1,2,3</a:t>
            </a:r>
          </a:p>
          <a:p>
            <a:pPr>
              <a:defRPr/>
            </a:pPr>
            <a:r>
              <a:rPr lang="en-US" altLang="en-US" dirty="0"/>
              <a:t>R code subtracts 11 from TIME (step1) and then changes negative numbers to 0 (step 2)</a:t>
            </a:r>
          </a:p>
          <a:p>
            <a:endParaRPr lang="en-US" dirty="0"/>
          </a:p>
        </p:txBody>
      </p:sp>
      <p:sp>
        <p:nvSpPr>
          <p:cNvPr id="4" name="Footer Placeholder 3"/>
          <p:cNvSpPr>
            <a:spLocks noGrp="1"/>
          </p:cNvSpPr>
          <p:nvPr>
            <p:ph type="ftr" sz="quarter" idx="11"/>
          </p:nvPr>
        </p:nvSpPr>
        <p:spPr/>
        <p:txBody>
          <a:bodyPr/>
          <a:lstStyle/>
          <a:p>
            <a:pPr>
              <a:defRPr/>
            </a:pPr>
            <a:r>
              <a:rPr lang="en-US"/>
              <a:t>Bliese Slides</a:t>
            </a:r>
          </a:p>
        </p:txBody>
      </p:sp>
      <p:sp>
        <p:nvSpPr>
          <p:cNvPr id="4915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714EE6F-78A0-4069-95BB-76DA3E15CF0A}" type="slidenum">
              <a:rPr lang="en-US" altLang="en-US" sz="1000"/>
              <a:pPr>
                <a:spcBef>
                  <a:spcPct val="0"/>
                </a:spcBef>
                <a:buFontTx/>
                <a:buNone/>
              </a:pPr>
              <a:t>271</a:t>
            </a:fld>
            <a:endParaRPr lang="en-US" altLang="en-US" sz="1000"/>
          </a:p>
        </p:txBody>
      </p:sp>
      <p:sp>
        <p:nvSpPr>
          <p:cNvPr id="49158" name="Rectangle 5"/>
          <p:cNvSpPr>
            <a:spLocks noChangeArrowheads="1"/>
          </p:cNvSpPr>
          <p:nvPr/>
        </p:nvSpPr>
        <p:spPr bwMode="auto">
          <a:xfrm>
            <a:off x="2366964" y="5478464"/>
            <a:ext cx="7362825" cy="58578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&lt;-gdpdata.univ$TIME-11</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gdpdata.univ$RECOV</a:t>
            </a:r>
            <a:r>
              <a:rPr lang="en-US" altLang="en-US" sz="1600" dirty="0">
                <a:latin typeface="Courier New" pitchFamily="49" charset="0"/>
                <a:cs typeface="Courier New" pitchFamily="49" charset="0"/>
              </a:rPr>
              <a:t>&lt;0]&lt;-0</a:t>
            </a:r>
          </a:p>
        </p:txBody>
      </p:sp>
    </p:spTree>
    <p:extLst>
      <p:ext uri="{BB962C8B-B14F-4D97-AF65-F5344CB8AC3E}">
        <p14:creationId xmlns:p14="http://schemas.microsoft.com/office/powerpoint/2010/main" val="24747006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255963" y="198438"/>
            <a:ext cx="6553200" cy="762000"/>
          </a:xfrm>
        </p:spPr>
        <p:txBody>
          <a:bodyPr/>
          <a:lstStyle/>
          <a:p>
            <a:r>
              <a:rPr lang="en-US" altLang="en-US"/>
              <a:t>Create Time-Related Covariates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272</a:t>
            </a:fld>
            <a:endParaRPr lang="en-US" altLang="en-US" sz="1000"/>
          </a:p>
        </p:txBody>
      </p:sp>
      <p:sp>
        <p:nvSpPr>
          <p:cNvPr id="50182" name="Rectangle 5"/>
          <p:cNvSpPr>
            <a:spLocks noChangeArrowheads="1"/>
          </p:cNvSpPr>
          <p:nvPr/>
        </p:nvSpPr>
        <p:spPr bwMode="auto">
          <a:xfrm>
            <a:off x="2366964" y="1465262"/>
            <a:ext cx="7362825"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[1:15,c("</a:t>
            </a:r>
            <a:r>
              <a:rPr lang="en-US" altLang="en-US" sz="1600" dirty="0" err="1">
                <a:latin typeface="Courier New" pitchFamily="49" charset="0"/>
                <a:cs typeface="Courier New" pitchFamily="49" charset="0"/>
              </a:rPr>
              <a:t>state","TIME","TRANS","RECOV</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       state TIME TRANS RECOV</a:t>
            </a:r>
          </a:p>
          <a:p>
            <a:pPr>
              <a:spcBef>
                <a:spcPct val="0"/>
              </a:spcBef>
              <a:buFontTx/>
              <a:buNone/>
            </a:pPr>
            <a:r>
              <a:rPr lang="en-US" altLang="en-US" sz="1600" dirty="0">
                <a:latin typeface="Courier New" pitchFamily="49" charset="0"/>
                <a:cs typeface="Courier New" pitchFamily="49" charset="0"/>
              </a:rPr>
              <a:t>1    Alabama    0     0     0</a:t>
            </a:r>
          </a:p>
          <a:p>
            <a:pPr>
              <a:spcBef>
                <a:spcPct val="0"/>
              </a:spcBef>
              <a:buFontTx/>
              <a:buNone/>
            </a:pPr>
            <a:r>
              <a:rPr lang="en-US" altLang="en-US" sz="1600" dirty="0">
                <a:latin typeface="Courier New" pitchFamily="49" charset="0"/>
                <a:cs typeface="Courier New" pitchFamily="49" charset="0"/>
              </a:rPr>
              <a:t>1.1  Alabama    1     0     0</a:t>
            </a:r>
          </a:p>
          <a:p>
            <a:pPr>
              <a:spcBef>
                <a:spcPct val="0"/>
              </a:spcBef>
              <a:buFontTx/>
              <a:buNone/>
            </a:pPr>
            <a:r>
              <a:rPr lang="en-US" altLang="en-US" sz="1600" dirty="0">
                <a:latin typeface="Courier New" pitchFamily="49" charset="0"/>
                <a:cs typeface="Courier New" pitchFamily="49" charset="0"/>
              </a:rPr>
              <a:t>1.2  Alabama    2     0     0</a:t>
            </a:r>
          </a:p>
          <a:p>
            <a:pPr>
              <a:spcBef>
                <a:spcPct val="0"/>
              </a:spcBef>
              <a:buFontTx/>
              <a:buNone/>
            </a:pPr>
            <a:r>
              <a:rPr lang="en-US" altLang="en-US" sz="1600" dirty="0">
                <a:latin typeface="Courier New" pitchFamily="49" charset="0"/>
                <a:cs typeface="Courier New" pitchFamily="49" charset="0"/>
              </a:rPr>
              <a:t>1.3  Alabama    3     0     0</a:t>
            </a:r>
          </a:p>
          <a:p>
            <a:pPr>
              <a:spcBef>
                <a:spcPct val="0"/>
              </a:spcBef>
              <a:buFontTx/>
              <a:buNone/>
            </a:pPr>
            <a:r>
              <a:rPr lang="en-US" altLang="en-US" sz="1600" dirty="0">
                <a:latin typeface="Courier New" pitchFamily="49" charset="0"/>
                <a:cs typeface="Courier New" pitchFamily="49" charset="0"/>
              </a:rPr>
              <a:t>1.4  Alabama    4     0     0</a:t>
            </a:r>
          </a:p>
          <a:p>
            <a:pPr>
              <a:spcBef>
                <a:spcPct val="0"/>
              </a:spcBef>
              <a:buFontTx/>
              <a:buNone/>
            </a:pPr>
            <a:r>
              <a:rPr lang="en-US" altLang="en-US" sz="1600" dirty="0">
                <a:latin typeface="Courier New" pitchFamily="49" charset="0"/>
                <a:cs typeface="Courier New" pitchFamily="49" charset="0"/>
              </a:rPr>
              <a:t>1.5  Alabama    5     0     0</a:t>
            </a:r>
          </a:p>
          <a:p>
            <a:pPr>
              <a:spcBef>
                <a:spcPct val="0"/>
              </a:spcBef>
              <a:buFontTx/>
              <a:buNone/>
            </a:pPr>
            <a:r>
              <a:rPr lang="en-US" altLang="en-US" sz="1600" dirty="0">
                <a:latin typeface="Courier New" pitchFamily="49" charset="0"/>
                <a:cs typeface="Courier New" pitchFamily="49" charset="0"/>
              </a:rPr>
              <a:t>1.6  Alabama    6     0     0</a:t>
            </a:r>
          </a:p>
          <a:p>
            <a:pPr>
              <a:spcBef>
                <a:spcPct val="0"/>
              </a:spcBef>
              <a:buFontTx/>
              <a:buNone/>
            </a:pPr>
            <a:r>
              <a:rPr lang="en-US" altLang="en-US" sz="1600" dirty="0">
                <a:latin typeface="Courier New" pitchFamily="49" charset="0"/>
                <a:cs typeface="Courier New" pitchFamily="49" charset="0"/>
              </a:rPr>
              <a:t>1.7  Alabama    7     0     0</a:t>
            </a:r>
          </a:p>
          <a:p>
            <a:pPr>
              <a:spcBef>
                <a:spcPct val="0"/>
              </a:spcBef>
              <a:buFontTx/>
              <a:buNone/>
            </a:pPr>
            <a:r>
              <a:rPr lang="en-US" altLang="en-US" sz="1600" dirty="0">
                <a:latin typeface="Courier New" pitchFamily="49" charset="0"/>
                <a:cs typeface="Courier New" pitchFamily="49" charset="0"/>
              </a:rPr>
              <a:t>1.8  Alabama    8     0     0</a:t>
            </a:r>
          </a:p>
          <a:p>
            <a:pPr>
              <a:spcBef>
                <a:spcPct val="0"/>
              </a:spcBef>
              <a:buFontTx/>
              <a:buNone/>
            </a:pPr>
            <a:r>
              <a:rPr lang="en-US" altLang="en-US" sz="1600" dirty="0">
                <a:latin typeface="Courier New" pitchFamily="49" charset="0"/>
                <a:cs typeface="Courier New" pitchFamily="49" charset="0"/>
              </a:rPr>
              <a:t>1.9  Alabama    9     0     0</a:t>
            </a:r>
          </a:p>
          <a:p>
            <a:pPr>
              <a:spcBef>
                <a:spcPct val="0"/>
              </a:spcBef>
              <a:buFontTx/>
              <a:buNone/>
            </a:pPr>
            <a:r>
              <a:rPr lang="en-US" altLang="en-US" sz="1600" dirty="0">
                <a:latin typeface="Courier New" pitchFamily="49" charset="0"/>
                <a:cs typeface="Courier New" pitchFamily="49" charset="0"/>
              </a:rPr>
              <a:t>1.10 Alabama   10     0     0</a:t>
            </a:r>
          </a:p>
          <a:p>
            <a:pPr>
              <a:spcBef>
                <a:spcPct val="0"/>
              </a:spcBef>
              <a:buFontTx/>
              <a:buNone/>
            </a:pPr>
            <a:r>
              <a:rPr lang="en-US" altLang="en-US" sz="1600" dirty="0">
                <a:latin typeface="Courier New" pitchFamily="49" charset="0"/>
                <a:cs typeface="Courier New" pitchFamily="49" charset="0"/>
              </a:rPr>
              <a:t>1.11 Alabama   11     1     0</a:t>
            </a:r>
          </a:p>
          <a:p>
            <a:pPr>
              <a:spcBef>
                <a:spcPct val="0"/>
              </a:spcBef>
              <a:buFontTx/>
              <a:buNone/>
            </a:pPr>
            <a:r>
              <a:rPr lang="en-US" altLang="en-US" sz="1600" dirty="0">
                <a:latin typeface="Courier New" pitchFamily="49" charset="0"/>
                <a:cs typeface="Courier New" pitchFamily="49" charset="0"/>
              </a:rPr>
              <a:t>1.12 Alabama   12     1     1</a:t>
            </a:r>
          </a:p>
          <a:p>
            <a:pPr>
              <a:spcBef>
                <a:spcPct val="0"/>
              </a:spcBef>
              <a:buFontTx/>
              <a:buNone/>
            </a:pPr>
            <a:r>
              <a:rPr lang="en-US" altLang="en-US" sz="1600" dirty="0">
                <a:latin typeface="Courier New" pitchFamily="49" charset="0"/>
                <a:cs typeface="Courier New" pitchFamily="49" charset="0"/>
              </a:rPr>
              <a:t>1.13 Alabama   13     1     2</a:t>
            </a:r>
          </a:p>
          <a:p>
            <a:pPr>
              <a:spcBef>
                <a:spcPct val="0"/>
              </a:spcBef>
              <a:buFontTx/>
              <a:buNone/>
            </a:pPr>
            <a:r>
              <a:rPr lang="en-US" altLang="en-US" sz="1600" dirty="0">
                <a:latin typeface="Courier New" pitchFamily="49" charset="0"/>
                <a:cs typeface="Courier New" pitchFamily="49" charset="0"/>
              </a:rPr>
              <a:t>1.14 Alabama   14     1     3</a:t>
            </a:r>
            <a:endParaRPr lang="en-US" altLang="en-US" sz="1600" dirty="0">
              <a:latin typeface="Courier New" pitchFamily="49" charset="0"/>
              <a:cs typeface="Times New Roman" pitchFamily="18" charset="0"/>
            </a:endParaRPr>
          </a:p>
        </p:txBody>
      </p:sp>
    </p:spTree>
    <p:extLst>
      <p:ext uri="{BB962C8B-B14F-4D97-AF65-F5344CB8AC3E}">
        <p14:creationId xmlns:p14="http://schemas.microsoft.com/office/powerpoint/2010/main" val="34603447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512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A2C3088-E7D9-4EB4-9DCA-3D54173FBEDC}" type="slidenum">
              <a:rPr lang="en-US" altLang="en-US" sz="1000"/>
              <a:pPr>
                <a:spcBef>
                  <a:spcPct val="0"/>
                </a:spcBef>
                <a:buFontTx/>
                <a:buNone/>
              </a:pPr>
              <a:t>273</a:t>
            </a:fld>
            <a:endParaRPr lang="en-US" altLang="en-US" sz="1000"/>
          </a:p>
        </p:txBody>
      </p:sp>
      <p:sp>
        <p:nvSpPr>
          <p:cNvPr id="51205" name="Rectangle 2"/>
          <p:cNvSpPr>
            <a:spLocks noGrp="1" noChangeArrowheads="1"/>
          </p:cNvSpPr>
          <p:nvPr>
            <p:ph type="title"/>
          </p:nvPr>
        </p:nvSpPr>
        <p:spPr/>
        <p:txBody>
          <a:bodyPr/>
          <a:lstStyle/>
          <a:p>
            <a:r>
              <a:rPr lang="en-US" altLang="en-US"/>
              <a:t>Creating Time-Related Covariates</a:t>
            </a:r>
          </a:p>
        </p:txBody>
      </p:sp>
      <p:sp>
        <p:nvSpPr>
          <p:cNvPr id="51206" name="Rectangle 3"/>
          <p:cNvSpPr>
            <a:spLocks noGrp="1" noChangeArrowheads="1"/>
          </p:cNvSpPr>
          <p:nvPr>
            <p:ph type="body" idx="1"/>
          </p:nvPr>
        </p:nvSpPr>
        <p:spPr/>
        <p:txBody>
          <a:bodyPr/>
          <a:lstStyle/>
          <a:p>
            <a:r>
              <a:rPr lang="en-US" altLang="en-US" dirty="0"/>
              <a:t>“Discontinuous Growth Exercises”</a:t>
            </a:r>
          </a:p>
          <a:p>
            <a:pPr lvl="1"/>
            <a:r>
              <a:rPr lang="en-US" altLang="en-US" dirty="0"/>
              <a:t>Exercise 2:  Create Time-Related Covariates in the sleep data</a:t>
            </a:r>
          </a:p>
        </p:txBody>
      </p:sp>
    </p:spTree>
    <p:extLst>
      <p:ext uri="{BB962C8B-B14F-4D97-AF65-F5344CB8AC3E}">
        <p14:creationId xmlns:p14="http://schemas.microsoft.com/office/powerpoint/2010/main" val="29437061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Analyzing and interpreting models </a:t>
            </a:r>
          </a:p>
        </p:txBody>
      </p:sp>
      <p:sp>
        <p:nvSpPr>
          <p:cNvPr id="52227" name="Text Placeholder 5"/>
          <p:cNvSpPr>
            <a:spLocks noGrp="1"/>
          </p:cNvSpPr>
          <p:nvPr>
            <p:ph type="body" idx="1"/>
          </p:nvPr>
        </p:nvSpPr>
        <p:spPr/>
        <p:txBody>
          <a:bodyPr/>
          <a:lstStyle/>
          <a:p>
            <a:r>
              <a:rPr lang="en-US" altLang="en-US"/>
              <a:t>Discontinuous Growth Models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223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50E5A60-B7FA-4987-A152-1D23EF96D4AF}" type="slidenum">
              <a:rPr lang="en-US" altLang="en-US" sz="1000"/>
              <a:pPr>
                <a:spcBef>
                  <a:spcPct val="0"/>
                </a:spcBef>
                <a:buFontTx/>
                <a:buNone/>
              </a:pPr>
              <a:t>274</a:t>
            </a:fld>
            <a:endParaRPr lang="en-US" altLang="en-US" sz="1000"/>
          </a:p>
        </p:txBody>
      </p:sp>
    </p:spTree>
    <p:extLst>
      <p:ext uri="{BB962C8B-B14F-4D97-AF65-F5344CB8AC3E}">
        <p14:creationId xmlns:p14="http://schemas.microsoft.com/office/powerpoint/2010/main" val="34035222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p:nvPr>
        </p:nvSpPr>
        <p:spPr/>
        <p:txBody>
          <a:bodyPr/>
          <a:lstStyle/>
          <a:p>
            <a:r>
              <a:rPr lang="en-US" altLang="en-US"/>
              <a:t>Analyzing and Interpreting Models</a:t>
            </a:r>
          </a:p>
        </p:txBody>
      </p:sp>
      <p:sp>
        <p:nvSpPr>
          <p:cNvPr id="53251" name="Content Placeholder 6"/>
          <p:cNvSpPr>
            <a:spLocks noGrp="1"/>
          </p:cNvSpPr>
          <p:nvPr>
            <p:ph idx="1"/>
          </p:nvPr>
        </p:nvSpPr>
        <p:spPr/>
        <p:txBody>
          <a:bodyPr/>
          <a:lstStyle/>
          <a:p>
            <a:r>
              <a:rPr lang="en-US" altLang="en-US"/>
              <a:t>Purpose</a:t>
            </a:r>
          </a:p>
          <a:p>
            <a:pPr lvl="1"/>
            <a:r>
              <a:rPr lang="en-US" altLang="en-US"/>
              <a:t>Identify Model Building Steps</a:t>
            </a:r>
          </a:p>
          <a:p>
            <a:pPr lvl="1"/>
            <a:r>
              <a:rPr lang="en-US" altLang="en-US"/>
              <a:t>Interpreting Model Parameters</a:t>
            </a:r>
          </a:p>
          <a:p>
            <a:pPr lvl="1"/>
            <a:r>
              <a:rPr lang="en-US" altLang="en-US"/>
              <a:t>Examining Alternative Specifications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325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606B9E3-0BC5-4189-A368-B774CC4D7A49}" type="slidenum">
              <a:rPr lang="en-US" altLang="en-US" sz="1000"/>
              <a:pPr>
                <a:spcBef>
                  <a:spcPct val="0"/>
                </a:spcBef>
                <a:buFontTx/>
                <a:buNone/>
              </a:pPr>
              <a:t>275</a:t>
            </a:fld>
            <a:endParaRPr lang="en-US" altLang="en-US" sz="1000"/>
          </a:p>
        </p:txBody>
      </p:sp>
    </p:spTree>
    <p:extLst>
      <p:ext uri="{BB962C8B-B14F-4D97-AF65-F5344CB8AC3E}">
        <p14:creationId xmlns:p14="http://schemas.microsoft.com/office/powerpoint/2010/main" val="144790687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p:txBody>
          <a:bodyPr/>
          <a:lstStyle/>
          <a:p>
            <a:r>
              <a:rPr lang="en-US" altLang="en-US"/>
              <a:t>Model Building Steps</a:t>
            </a:r>
          </a:p>
        </p:txBody>
      </p:sp>
      <p:sp>
        <p:nvSpPr>
          <p:cNvPr id="54278" name="Rectangle 3"/>
          <p:cNvSpPr>
            <a:spLocks noGrp="1" noChangeArrowheads="1"/>
          </p:cNvSpPr>
          <p:nvPr>
            <p:ph idx="1"/>
          </p:nvPr>
        </p:nvSpPr>
        <p:spPr/>
        <p:txBody>
          <a:bodyPr/>
          <a:lstStyle/>
          <a:p>
            <a:pPr>
              <a:lnSpc>
                <a:spcPct val="90000"/>
              </a:lnSpc>
            </a:pPr>
            <a:r>
              <a:rPr lang="en-US" altLang="en-US">
                <a:cs typeface="Times New Roman" pitchFamily="18" charset="0"/>
              </a:rPr>
              <a:t>Notes on optimization in lme function</a:t>
            </a:r>
          </a:p>
          <a:p>
            <a:pPr>
              <a:lnSpc>
                <a:spcPct val="90000"/>
              </a:lnSpc>
            </a:pPr>
            <a:r>
              <a:rPr lang="en-US" altLang="en-US">
                <a:cs typeface="Times New Roman" pitchFamily="18" charset="0"/>
              </a:rPr>
              <a:t>Build Level-1 Model (Bliese &amp; Ployhart, 2002)</a:t>
            </a:r>
          </a:p>
          <a:p>
            <a:pPr lvl="1">
              <a:lnSpc>
                <a:spcPct val="90000"/>
              </a:lnSpc>
            </a:pPr>
            <a:r>
              <a:rPr lang="en-US" altLang="en-US">
                <a:cs typeface="Times New Roman" pitchFamily="18" charset="0"/>
              </a:rPr>
              <a:t>Step 1:  Estimate the ICC</a:t>
            </a:r>
          </a:p>
          <a:p>
            <a:pPr lvl="1">
              <a:lnSpc>
                <a:spcPct val="90000"/>
              </a:lnSpc>
            </a:pPr>
            <a:r>
              <a:rPr lang="en-US" altLang="en-US">
                <a:cs typeface="Times New Roman" pitchFamily="18" charset="0"/>
              </a:rPr>
              <a:t>Step 2:  Examine Fixed Effects for:</a:t>
            </a:r>
          </a:p>
          <a:p>
            <a:pPr lvl="2">
              <a:lnSpc>
                <a:spcPct val="90000"/>
              </a:lnSpc>
            </a:pPr>
            <a:r>
              <a:rPr lang="en-US" altLang="en-US" sz="2000">
                <a:cs typeface="Times New Roman" pitchFamily="18" charset="0"/>
              </a:rPr>
              <a:t>TIME</a:t>
            </a:r>
          </a:p>
          <a:p>
            <a:pPr lvl="2">
              <a:lnSpc>
                <a:spcPct val="90000"/>
              </a:lnSpc>
            </a:pPr>
            <a:r>
              <a:rPr lang="en-US" altLang="en-US" sz="2000">
                <a:cs typeface="Times New Roman" pitchFamily="18" charset="0"/>
              </a:rPr>
              <a:t>TRANS</a:t>
            </a:r>
          </a:p>
          <a:p>
            <a:pPr lvl="2">
              <a:lnSpc>
                <a:spcPct val="90000"/>
              </a:lnSpc>
            </a:pPr>
            <a:r>
              <a:rPr lang="en-US" altLang="en-US" sz="2000">
                <a:cs typeface="Times New Roman" pitchFamily="18" charset="0"/>
              </a:rPr>
              <a:t>RECOV </a:t>
            </a:r>
          </a:p>
          <a:p>
            <a:pPr lvl="1">
              <a:lnSpc>
                <a:spcPct val="90000"/>
              </a:lnSpc>
            </a:pPr>
            <a:r>
              <a:rPr lang="en-US" altLang="en-US">
                <a:cs typeface="Times New Roman" pitchFamily="18" charset="0"/>
              </a:rPr>
              <a:t>Step 3: Examine Variability in Growth Parameters</a:t>
            </a:r>
          </a:p>
          <a:p>
            <a:pPr lvl="1">
              <a:lnSpc>
                <a:spcPct val="90000"/>
              </a:lnSpc>
            </a:pPr>
            <a:r>
              <a:rPr lang="en-US" altLang="en-US">
                <a:cs typeface="Times New Roman" pitchFamily="18" charset="0"/>
              </a:rPr>
              <a:t>Step 4: Model autocorrelation </a:t>
            </a:r>
          </a:p>
          <a:p>
            <a:pPr lvl="1">
              <a:lnSpc>
                <a:spcPct val="90000"/>
              </a:lnSpc>
            </a:pPr>
            <a:r>
              <a:rPr lang="en-US" altLang="en-US">
                <a:cs typeface="Times New Roman" pitchFamily="18" charset="0"/>
              </a:rPr>
              <a:t>Step 5: Contrast Alternative Models</a:t>
            </a:r>
          </a:p>
          <a:p>
            <a:pPr>
              <a:lnSpc>
                <a:spcPct val="90000"/>
              </a:lnSpc>
            </a:pPr>
            <a:r>
              <a:rPr lang="en-US" altLang="en-US">
                <a:cs typeface="Times New Roman" pitchFamily="18" charset="0"/>
              </a:rPr>
              <a:t>Build Level-2 Model (step 6)</a:t>
            </a:r>
          </a:p>
          <a:p>
            <a:pPr lvl="1">
              <a:lnSpc>
                <a:spcPct val="90000"/>
              </a:lnSpc>
            </a:pPr>
            <a:r>
              <a:rPr lang="en-US" altLang="en-US">
                <a:cs typeface="Times New Roman" pitchFamily="18" charset="0"/>
              </a:rPr>
              <a:t>Add level-2 predictors (Level-2)</a:t>
            </a:r>
          </a:p>
          <a:p>
            <a:pPr lvl="2">
              <a:lnSpc>
                <a:spcPct val="90000"/>
              </a:lnSpc>
            </a:pPr>
            <a:endParaRPr lang="en-US" altLang="en-US">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Bliese Slides</a:t>
            </a:r>
          </a:p>
        </p:txBody>
      </p:sp>
      <p:sp>
        <p:nvSpPr>
          <p:cNvPr id="542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DA430F6F-426C-4832-B546-6AF0648D7C49}" type="slidenum">
              <a:rPr lang="en-US" altLang="en-US" sz="1000"/>
              <a:pPr>
                <a:spcBef>
                  <a:spcPct val="0"/>
                </a:spcBef>
                <a:buFontTx/>
                <a:buNone/>
              </a:pPr>
              <a:t>276</a:t>
            </a:fld>
            <a:endParaRPr lang="en-US" altLang="en-US" sz="1000"/>
          </a:p>
        </p:txBody>
      </p:sp>
    </p:spTree>
    <p:extLst>
      <p:ext uri="{BB962C8B-B14F-4D97-AF65-F5344CB8AC3E}">
        <p14:creationId xmlns:p14="http://schemas.microsoft.com/office/powerpoint/2010/main" val="67907707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r>
              <a:rPr lang="en-US" altLang="en-US"/>
              <a:t>Optimization</a:t>
            </a:r>
          </a:p>
        </p:txBody>
      </p:sp>
      <p:sp>
        <p:nvSpPr>
          <p:cNvPr id="55302" name="Rectangle 3"/>
          <p:cNvSpPr>
            <a:spLocks noGrp="1" noChangeArrowheads="1"/>
          </p:cNvSpPr>
          <p:nvPr>
            <p:ph idx="1"/>
          </p:nvPr>
        </p:nvSpPr>
        <p:spPr/>
        <p:txBody>
          <a:bodyPr/>
          <a:lstStyle/>
          <a:p>
            <a:pPr>
              <a:lnSpc>
                <a:spcPct val="90000"/>
              </a:lnSpc>
            </a:pPr>
            <a:r>
              <a:rPr lang="en-US" altLang="en-US">
                <a:cs typeface="Times New Roman" pitchFamily="18" charset="0"/>
              </a:rPr>
              <a:t>The lme function uses two different routines in the stats package for optimization</a:t>
            </a:r>
          </a:p>
          <a:p>
            <a:pPr lvl="1">
              <a:lnSpc>
                <a:spcPct val="90000"/>
              </a:lnSpc>
            </a:pPr>
            <a:r>
              <a:rPr lang="en-US" altLang="en-US">
                <a:cs typeface="Times New Roman" pitchFamily="18" charset="0"/>
              </a:rPr>
              <a:t>The function optim</a:t>
            </a:r>
          </a:p>
          <a:p>
            <a:pPr lvl="1">
              <a:lnSpc>
                <a:spcPct val="90000"/>
              </a:lnSpc>
            </a:pPr>
            <a:r>
              <a:rPr lang="en-US" altLang="en-US">
                <a:cs typeface="Times New Roman" pitchFamily="18" charset="0"/>
              </a:rPr>
              <a:t>The function nlmimb</a:t>
            </a:r>
          </a:p>
          <a:p>
            <a:pPr>
              <a:lnSpc>
                <a:spcPct val="90000"/>
              </a:lnSpc>
            </a:pPr>
            <a:r>
              <a:rPr lang="en-US" altLang="en-US">
                <a:cs typeface="Times New Roman" pitchFamily="18" charset="0"/>
              </a:rPr>
              <a:t>The default after versions 2.2 of R has been nlmimb</a:t>
            </a:r>
          </a:p>
          <a:p>
            <a:pPr lvl="1">
              <a:lnSpc>
                <a:spcPct val="90000"/>
              </a:lnSpc>
            </a:pPr>
            <a:r>
              <a:rPr lang="en-US" altLang="en-US">
                <a:cs typeface="Times New Roman" pitchFamily="18" charset="0"/>
              </a:rPr>
              <a:t>Very precise</a:t>
            </a:r>
          </a:p>
          <a:p>
            <a:pPr lvl="1">
              <a:lnSpc>
                <a:spcPct val="90000"/>
              </a:lnSpc>
            </a:pPr>
            <a:r>
              <a:rPr lang="en-US" altLang="en-US">
                <a:cs typeface="Times New Roman" pitchFamily="18" charset="0"/>
              </a:rPr>
              <a:t>Less robust than optim</a:t>
            </a:r>
          </a:p>
          <a:p>
            <a:pPr>
              <a:lnSpc>
                <a:spcPct val="90000"/>
              </a:lnSpc>
            </a:pPr>
            <a:r>
              <a:rPr lang="en-US" altLang="en-US">
                <a:cs typeface="Times New Roman" pitchFamily="18" charset="0"/>
              </a:rPr>
              <a:t>Complex models sometimes fail to converge with the default nlmimb so we will use the optim function</a:t>
            </a:r>
          </a:p>
          <a:p>
            <a:pPr>
              <a:lnSpc>
                <a:spcPct val="90000"/>
              </a:lnSpc>
            </a:pPr>
            <a:endParaRPr lang="en-US" altLang="en-US">
              <a:cs typeface="Times New Roman" pitchFamily="18" charset="0"/>
            </a:endParaRPr>
          </a:p>
          <a:p>
            <a:pPr>
              <a:lnSpc>
                <a:spcPct val="90000"/>
              </a:lnSpc>
            </a:pPr>
            <a:endParaRPr lang="en-US" altLang="en-US">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553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792A604-1A09-4FE1-A98E-B9BF68384B5E}" type="slidenum">
              <a:rPr lang="en-US" altLang="en-US" sz="1000"/>
              <a:pPr>
                <a:spcBef>
                  <a:spcPct val="0"/>
                </a:spcBef>
                <a:buFontTx/>
                <a:buNone/>
              </a:pPr>
              <a:t>277</a:t>
            </a:fld>
            <a:endParaRPr lang="en-US" altLang="en-US" sz="1000"/>
          </a:p>
        </p:txBody>
      </p:sp>
      <p:sp>
        <p:nvSpPr>
          <p:cNvPr id="55303" name="Text Box 4"/>
          <p:cNvSpPr txBox="1">
            <a:spLocks noChangeArrowheads="1"/>
          </p:cNvSpPr>
          <p:nvPr/>
        </p:nvSpPr>
        <p:spPr bwMode="auto">
          <a:xfrm>
            <a:off x="2611439" y="4989513"/>
            <a:ext cx="6861175" cy="64611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a:latin typeface="Courier New" pitchFamily="49" charset="0"/>
              </a:rPr>
              <a:t>&gt; My.Model&lt;-lme(DV~IV, random=~IV|GRP,</a:t>
            </a:r>
          </a:p>
          <a:p>
            <a:pPr>
              <a:spcBef>
                <a:spcPct val="0"/>
              </a:spcBef>
              <a:buFontTx/>
              <a:buNone/>
            </a:pPr>
            <a:r>
              <a:rPr lang="en-US" altLang="en-US" sz="1800">
                <a:latin typeface="Courier New" pitchFamily="49" charset="0"/>
              </a:rPr>
              <a:t>data=MYDATA, </a:t>
            </a:r>
            <a:r>
              <a:rPr lang="en-US" altLang="en-US" sz="1800" b="1">
                <a:latin typeface="Courier New" pitchFamily="49" charset="0"/>
              </a:rPr>
              <a:t>control=list(opt="optim")</a:t>
            </a:r>
            <a:r>
              <a:rPr lang="en-US" altLang="en-US" sz="1800">
                <a:latin typeface="Courier New" pitchFamily="49" charset="0"/>
              </a:rPr>
              <a:t>)</a:t>
            </a:r>
          </a:p>
        </p:txBody>
      </p:sp>
    </p:spTree>
    <p:extLst>
      <p:ext uri="{BB962C8B-B14F-4D97-AF65-F5344CB8AC3E}">
        <p14:creationId xmlns:p14="http://schemas.microsoft.com/office/powerpoint/2010/main" val="90432724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a:t>Step 1:  ICC estimate</a:t>
            </a:r>
          </a:p>
        </p:txBody>
      </p:sp>
      <p:sp>
        <p:nvSpPr>
          <p:cNvPr id="4" name="Footer Placeholder 3"/>
          <p:cNvSpPr>
            <a:spLocks noGrp="1"/>
          </p:cNvSpPr>
          <p:nvPr>
            <p:ph type="ftr" sz="quarter" idx="11"/>
          </p:nvPr>
        </p:nvSpPr>
        <p:spPr/>
        <p:txBody>
          <a:bodyPr/>
          <a:lstStyle/>
          <a:p>
            <a:pPr>
              <a:defRPr/>
            </a:pPr>
            <a:r>
              <a:rPr lang="en-US"/>
              <a:t>Bliese Slides</a:t>
            </a:r>
          </a:p>
        </p:txBody>
      </p:sp>
      <p:sp>
        <p:nvSpPr>
          <p:cNvPr id="5632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0F41C9D-3F18-4B31-B3EE-37A9EB93B1F2}" type="slidenum">
              <a:rPr lang="en-US" altLang="en-US" sz="1000"/>
              <a:pPr>
                <a:spcBef>
                  <a:spcPct val="0"/>
                </a:spcBef>
                <a:buFontTx/>
                <a:buNone/>
              </a:pPr>
              <a:t>278</a:t>
            </a:fld>
            <a:endParaRPr lang="en-US" altLang="en-US" sz="1000"/>
          </a:p>
        </p:txBody>
      </p:sp>
      <p:sp>
        <p:nvSpPr>
          <p:cNvPr id="56326" name="Rectangle 5"/>
          <p:cNvSpPr>
            <a:spLocks noChangeArrowheads="1"/>
          </p:cNvSpPr>
          <p:nvPr/>
        </p:nvSpPr>
        <p:spPr bwMode="auto">
          <a:xfrm>
            <a:off x="2366964" y="3095626"/>
            <a:ext cx="7362825" cy="280076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null.mod&lt;-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(gdp1k~1,random=~1|state,gdpdata.univ,</a:t>
            </a:r>
            <a:r>
              <a:rPr lang="en-US" altLang="en-US" sz="1600" b="1" dirty="0">
                <a:latin typeface="Courier New" pitchFamily="49" charset="0"/>
              </a:rPr>
              <a:t> </a:t>
            </a:r>
            <a:r>
              <a:rPr lang="en-US" altLang="en-US" sz="1600" dirty="0">
                <a:latin typeface="Courier New" pitchFamily="49" charset="0"/>
              </a:rPr>
              <a:t>control=list(opt="</a:t>
            </a:r>
            <a:r>
              <a:rPr lang="en-US" altLang="en-US" sz="1600" dirty="0" err="1">
                <a:latin typeface="Courier New" pitchFamily="49" charset="0"/>
              </a:rPr>
              <a:t>optim</a:t>
            </a:r>
            <a:r>
              <a:rPr lang="en-US" altLang="en-US" sz="1600" dirty="0">
                <a:latin typeface="Courier New" pitchFamily="49" charset="0"/>
              </a:rPr>
              <a:t>")</a:t>
            </a:r>
            <a:r>
              <a:rPr lang="en-US" altLang="en-US" sz="1600" dirty="0">
                <a:latin typeface="Courier New" pitchFamily="49" charset="0"/>
                <a:cs typeface="Courier New" pitchFamily="49" charset="0"/>
              </a:rPr>
              <a:t>)</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VarCorr</a:t>
            </a:r>
            <a:r>
              <a:rPr lang="en-US" altLang="en-US" sz="1600" dirty="0">
                <a:latin typeface="Courier New" pitchFamily="49" charset="0"/>
                <a:cs typeface="Courier New" pitchFamily="49" charset="0"/>
              </a:rPr>
              <a:t>(null.mod)</a:t>
            </a:r>
          </a:p>
          <a:p>
            <a:pPr>
              <a:spcBef>
                <a:spcPct val="0"/>
              </a:spcBef>
              <a:buFontTx/>
              <a:buNone/>
            </a:pPr>
            <a:r>
              <a:rPr lang="en-US" altLang="en-US" sz="1600" dirty="0">
                <a:latin typeface="Courier New" pitchFamily="49" charset="0"/>
                <a:cs typeface="Courier New" pitchFamily="49" charset="0"/>
              </a:rPr>
              <a:t>state = </a:t>
            </a:r>
            <a:r>
              <a:rPr lang="en-US" altLang="en-US" sz="1600" dirty="0" err="1">
                <a:latin typeface="Courier New" pitchFamily="49" charset="0"/>
                <a:cs typeface="Courier New" pitchFamily="49" charset="0"/>
              </a:rPr>
              <a:t>pdLogChol</a:t>
            </a:r>
            <a:r>
              <a:rPr lang="en-US" altLang="en-US" sz="1600" dirty="0">
                <a:latin typeface="Courier New" pitchFamily="49" charset="0"/>
                <a:cs typeface="Courier New" pitchFamily="49" charset="0"/>
              </a:rPr>
              <a:t>(1) </a:t>
            </a:r>
          </a:p>
          <a:p>
            <a:pPr>
              <a:spcBef>
                <a:spcPct val="0"/>
              </a:spcBef>
              <a:buFontTx/>
              <a:buNone/>
            </a:pPr>
            <a:r>
              <a:rPr lang="en-US" altLang="en-US" sz="1600" dirty="0">
                <a:latin typeface="Courier New" pitchFamily="49" charset="0"/>
                <a:cs typeface="Courier New" pitchFamily="49" charset="0"/>
              </a:rPr>
              <a:t>            Variance  </a:t>
            </a:r>
            <a:r>
              <a:rPr lang="en-US" altLang="en-US" sz="1600" dirty="0" err="1">
                <a:latin typeface="Courier New" pitchFamily="49" charset="0"/>
                <a:cs typeface="Courier New" pitchFamily="49" charset="0"/>
              </a:rPr>
              <a:t>StdDev</a:t>
            </a:r>
            <a:r>
              <a:rPr lang="en-US" altLang="en-US" sz="1600" dirty="0">
                <a:latin typeface="Courier New" pitchFamily="49" charset="0"/>
                <a:cs typeface="Courier New" pitchFamily="49" charset="0"/>
              </a:rPr>
              <a:t>   </a:t>
            </a:r>
          </a:p>
          <a:p>
            <a:pPr>
              <a:spcBef>
                <a:spcPct val="0"/>
              </a:spcBef>
              <a:buFontTx/>
              <a:buNone/>
            </a:pPr>
            <a:r>
              <a:rPr lang="en-US" altLang="en-US" sz="1600" dirty="0">
                <a:latin typeface="Courier New" pitchFamily="49" charset="0"/>
                <a:cs typeface="Courier New" pitchFamily="49" charset="0"/>
              </a:rPr>
              <a:t>(Intercept) 76969.042 277.43295</a:t>
            </a:r>
          </a:p>
          <a:p>
            <a:pPr>
              <a:spcBef>
                <a:spcPct val="0"/>
              </a:spcBef>
              <a:buFontTx/>
              <a:buNone/>
            </a:pPr>
            <a:r>
              <a:rPr lang="en-US" altLang="en-US" sz="1600" dirty="0">
                <a:latin typeface="Courier New" pitchFamily="49" charset="0"/>
                <a:cs typeface="Courier New" pitchFamily="49" charset="0"/>
              </a:rPr>
              <a:t>Residual     5140.942  71.70036</a:t>
            </a:r>
          </a:p>
          <a:p>
            <a:pPr>
              <a:spcBef>
                <a:spcPct val="0"/>
              </a:spcBef>
              <a:buFontTx/>
              <a:buNone/>
            </a:pPr>
            <a:endParaRPr lang="en-US" altLang="en-US" sz="1600" dirty="0">
              <a:latin typeface="Courier New" pitchFamily="49" charset="0"/>
              <a:cs typeface="Courier New" pitchFamily="49" charset="0"/>
            </a:endParaRPr>
          </a:p>
          <a:p>
            <a:pPr>
              <a:spcBef>
                <a:spcPct val="0"/>
              </a:spcBef>
              <a:buFontTx/>
              <a:buNone/>
            </a:pPr>
            <a:r>
              <a:rPr lang="en-US" altLang="en-US" sz="1600" dirty="0">
                <a:latin typeface="Courier New" pitchFamily="49" charset="0"/>
                <a:cs typeface="Courier New" pitchFamily="49" charset="0"/>
              </a:rPr>
              <a:t>&gt; 76969.042/(76969.042+5140.942)</a:t>
            </a:r>
          </a:p>
          <a:p>
            <a:pPr>
              <a:spcBef>
                <a:spcPct val="0"/>
              </a:spcBef>
              <a:buFontTx/>
              <a:buNone/>
            </a:pPr>
            <a:r>
              <a:rPr lang="en-US" altLang="en-US" sz="1600" dirty="0">
                <a:latin typeface="Courier New" pitchFamily="49" charset="0"/>
                <a:cs typeface="Courier New" pitchFamily="49" charset="0"/>
              </a:rPr>
              <a:t>[1] 0.9373896</a:t>
            </a:r>
            <a:endParaRPr lang="en-US" altLang="en-US" sz="1600" dirty="0">
              <a:latin typeface="Courier New" pitchFamily="49" charset="0"/>
              <a:cs typeface="Times New Roman" pitchFamily="18" charset="0"/>
            </a:endParaRPr>
          </a:p>
        </p:txBody>
      </p:sp>
      <p:sp>
        <p:nvSpPr>
          <p:cNvPr id="7" name="Rectangle 3"/>
          <p:cNvSpPr txBox="1">
            <a:spLocks noChangeArrowheads="1"/>
          </p:cNvSpPr>
          <p:nvPr/>
        </p:nvSpPr>
        <p:spPr>
          <a:xfrm>
            <a:off x="2201863" y="1220788"/>
            <a:ext cx="7772400" cy="4826000"/>
          </a:xfrm>
          <a:prstGeom prst="rect">
            <a:avLst/>
          </a:prstGeom>
        </p:spPr>
        <p:txBody>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a:lnSpc>
                <a:spcPct val="90000"/>
              </a:lnSpc>
              <a:defRPr/>
            </a:pPr>
            <a:r>
              <a:rPr lang="en-US" altLang="en-US" kern="0" dirty="0">
                <a:cs typeface="Times New Roman" pitchFamily="18" charset="0"/>
              </a:rPr>
              <a:t>ICC values are important to estimate</a:t>
            </a:r>
            <a:endParaRPr lang="en-US" altLang="en-US" sz="2000" b="1" kern="0" dirty="0">
              <a:latin typeface="Courier New" pitchFamily="49" charset="0"/>
              <a:cs typeface="Times New Roman" pitchFamily="18" charset="0"/>
            </a:endParaRPr>
          </a:p>
          <a:p>
            <a:pPr>
              <a:lnSpc>
                <a:spcPct val="90000"/>
              </a:lnSpc>
              <a:defRPr/>
            </a:pPr>
            <a:r>
              <a:rPr lang="en-US" altLang="en-US" kern="0" dirty="0">
                <a:cs typeface="Times New Roman" pitchFamily="18" charset="0"/>
              </a:rPr>
              <a:t>In this example, the ICC value is extremely high (0.94) working against finding discontinuous effects</a:t>
            </a:r>
          </a:p>
          <a:p>
            <a:pPr lvl="1">
              <a:lnSpc>
                <a:spcPct val="90000"/>
              </a:lnSpc>
              <a:defRPr/>
            </a:pPr>
            <a:r>
              <a:rPr lang="en-US" altLang="en-US" sz="2000" kern="0" dirty="0">
                <a:cs typeface="Times New Roman" pitchFamily="18" charset="0"/>
              </a:rPr>
              <a:t>Large differences across States</a:t>
            </a:r>
          </a:p>
          <a:p>
            <a:pPr lvl="1">
              <a:lnSpc>
                <a:spcPct val="90000"/>
              </a:lnSpc>
              <a:defRPr/>
            </a:pPr>
            <a:r>
              <a:rPr lang="en-US" altLang="en-US" sz="2000" kern="0" dirty="0">
                <a:cs typeface="Times New Roman" pitchFamily="18" charset="0"/>
              </a:rPr>
              <a:t>Low within-State variability</a:t>
            </a:r>
          </a:p>
        </p:txBody>
      </p:sp>
    </p:spTree>
    <p:extLst>
      <p:ext uri="{BB962C8B-B14F-4D97-AF65-F5344CB8AC3E}">
        <p14:creationId xmlns:p14="http://schemas.microsoft.com/office/powerpoint/2010/main" val="8174878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573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744DB1E-BA03-4E1D-9211-D60A6DC1874D}" type="slidenum">
              <a:rPr lang="en-US" altLang="en-US" sz="1000"/>
              <a:pPr>
                <a:spcBef>
                  <a:spcPct val="0"/>
                </a:spcBef>
                <a:buFontTx/>
                <a:buNone/>
              </a:pPr>
              <a:t>279</a:t>
            </a:fld>
            <a:endParaRPr lang="en-US" altLang="en-US" sz="1000"/>
          </a:p>
        </p:txBody>
      </p:sp>
      <p:sp>
        <p:nvSpPr>
          <p:cNvPr id="57349" name="Rectangle 2"/>
          <p:cNvSpPr>
            <a:spLocks noGrp="1" noChangeArrowheads="1"/>
          </p:cNvSpPr>
          <p:nvPr>
            <p:ph type="title"/>
          </p:nvPr>
        </p:nvSpPr>
        <p:spPr/>
        <p:txBody>
          <a:bodyPr/>
          <a:lstStyle/>
          <a:p>
            <a:r>
              <a:rPr lang="en-US" altLang="en-US"/>
              <a:t>Step 2 in Modeling</a:t>
            </a:r>
          </a:p>
        </p:txBody>
      </p:sp>
      <p:sp>
        <p:nvSpPr>
          <p:cNvPr id="57350" name="Rectangle 3"/>
          <p:cNvSpPr>
            <a:spLocks noGrp="1" noChangeArrowheads="1"/>
          </p:cNvSpPr>
          <p:nvPr>
            <p:ph type="body" idx="1"/>
          </p:nvPr>
        </p:nvSpPr>
        <p:spPr/>
        <p:txBody>
          <a:bodyPr/>
          <a:lstStyle/>
          <a:p>
            <a:pPr>
              <a:lnSpc>
                <a:spcPct val="90000"/>
              </a:lnSpc>
            </a:pPr>
            <a:r>
              <a:rPr lang="en-US" altLang="en-US">
                <a:cs typeface="Times New Roman" pitchFamily="18" charset="0"/>
              </a:rPr>
              <a:t>In one block examine fixed effects associated with</a:t>
            </a:r>
          </a:p>
          <a:p>
            <a:pPr lvl="1">
              <a:lnSpc>
                <a:spcPct val="90000"/>
              </a:lnSpc>
            </a:pPr>
            <a:r>
              <a:rPr lang="en-US" altLang="en-US">
                <a:cs typeface="Times New Roman" pitchFamily="18" charset="0"/>
              </a:rPr>
              <a:t>TIME</a:t>
            </a:r>
          </a:p>
          <a:p>
            <a:pPr lvl="1">
              <a:lnSpc>
                <a:spcPct val="90000"/>
              </a:lnSpc>
            </a:pPr>
            <a:r>
              <a:rPr lang="en-US" altLang="en-US">
                <a:cs typeface="Times New Roman" pitchFamily="18" charset="0"/>
              </a:rPr>
              <a:t>TRANS</a:t>
            </a:r>
          </a:p>
          <a:p>
            <a:pPr lvl="1">
              <a:lnSpc>
                <a:spcPct val="90000"/>
              </a:lnSpc>
            </a:pPr>
            <a:r>
              <a:rPr lang="en-US" altLang="en-US">
                <a:cs typeface="Times New Roman" pitchFamily="18" charset="0"/>
              </a:rPr>
              <a:t>RECOV</a:t>
            </a:r>
          </a:p>
          <a:p>
            <a:pPr>
              <a:lnSpc>
                <a:spcPct val="90000"/>
              </a:lnSpc>
            </a:pPr>
            <a:r>
              <a:rPr lang="en-US" altLang="en-US">
                <a:cs typeface="Times New Roman" pitchFamily="18" charset="0"/>
              </a:rPr>
              <a:t>Only TIME is significant (but we will continue to examine data)</a:t>
            </a:r>
          </a:p>
          <a:p>
            <a:pPr lvl="1">
              <a:lnSpc>
                <a:spcPct val="90000"/>
              </a:lnSpc>
            </a:pPr>
            <a:endParaRPr lang="en-US" altLang="en-US" sz="2000">
              <a:latin typeface="Courier New" pitchFamily="49" charset="0"/>
              <a:cs typeface="Times New Roman" pitchFamily="18" charset="0"/>
            </a:endParaRPr>
          </a:p>
        </p:txBody>
      </p:sp>
      <p:sp>
        <p:nvSpPr>
          <p:cNvPr id="57351" name="Text Box 4"/>
          <p:cNvSpPr txBox="1">
            <a:spLocks noChangeArrowheads="1"/>
          </p:cNvSpPr>
          <p:nvPr/>
        </p:nvSpPr>
        <p:spPr bwMode="auto">
          <a:xfrm>
            <a:off x="2366964" y="3603625"/>
            <a:ext cx="7399337" cy="25844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391402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D33E-1252-4779-7CAA-954BB78B422E}"/>
              </a:ext>
            </a:extLst>
          </p:cNvPr>
          <p:cNvSpPr>
            <a:spLocks noGrp="1"/>
          </p:cNvSpPr>
          <p:nvPr>
            <p:ph type="title"/>
          </p:nvPr>
        </p:nvSpPr>
        <p:spPr/>
        <p:txBody>
          <a:bodyPr/>
          <a:lstStyle/>
          <a:p>
            <a:r>
              <a:rPr lang="en-US" dirty="0"/>
              <a:t>Multilevel Analysis – Modeling Context</a:t>
            </a:r>
          </a:p>
        </p:txBody>
      </p:sp>
      <p:sp>
        <p:nvSpPr>
          <p:cNvPr id="4" name="Slide Number Placeholder 3">
            <a:extLst>
              <a:ext uri="{FF2B5EF4-FFF2-40B4-BE49-F238E27FC236}">
                <a16:creationId xmlns:a16="http://schemas.microsoft.com/office/drawing/2014/main" id="{E8EEC271-15E3-0141-342C-658D3FDD1982}"/>
              </a:ext>
            </a:extLst>
          </p:cNvPr>
          <p:cNvSpPr>
            <a:spLocks noGrp="1"/>
          </p:cNvSpPr>
          <p:nvPr>
            <p:ph type="sldNum" sz="quarter" idx="12"/>
          </p:nvPr>
        </p:nvSpPr>
        <p:spPr/>
        <p:txBody>
          <a:bodyPr/>
          <a:lstStyle/>
          <a:p>
            <a:fld id="{C68DACDF-E1A9-A04C-A5FF-FC2443684BF5}" type="slidenum">
              <a:rPr lang="en-US" smtClean="0"/>
              <a:pPr/>
              <a:t>28</a:t>
            </a:fld>
            <a:endParaRPr lang="en-US" dirty="0"/>
          </a:p>
        </p:txBody>
      </p:sp>
      <p:sp>
        <p:nvSpPr>
          <p:cNvPr id="5" name="Footer Placeholder 4">
            <a:extLst>
              <a:ext uri="{FF2B5EF4-FFF2-40B4-BE49-F238E27FC236}">
                <a16:creationId xmlns:a16="http://schemas.microsoft.com/office/drawing/2014/main" id="{7158577B-51E5-2A80-6425-1FC9AB54E57E}"/>
              </a:ext>
            </a:extLst>
          </p:cNvPr>
          <p:cNvSpPr>
            <a:spLocks noGrp="1"/>
          </p:cNvSpPr>
          <p:nvPr>
            <p:ph type="ftr" sz="quarter" idx="11"/>
          </p:nvPr>
        </p:nvSpPr>
        <p:spPr/>
        <p:txBody>
          <a:bodyPr/>
          <a:lstStyle/>
          <a:p>
            <a:r>
              <a:rPr lang="en-US" dirty="0"/>
              <a:t>Kautz – Intro to Methods BLITZ Slides</a:t>
            </a:r>
          </a:p>
        </p:txBody>
      </p:sp>
      <p:sp>
        <p:nvSpPr>
          <p:cNvPr id="7" name="Rectangle 9">
            <a:extLst>
              <a:ext uri="{FF2B5EF4-FFF2-40B4-BE49-F238E27FC236}">
                <a16:creationId xmlns:a16="http://schemas.microsoft.com/office/drawing/2014/main" id="{272C4A7E-D790-1857-0B37-B71E9FB8DF07}"/>
              </a:ext>
            </a:extLst>
          </p:cNvPr>
          <p:cNvSpPr>
            <a:spLocks noChangeArrowheads="1"/>
          </p:cNvSpPr>
          <p:nvPr/>
        </p:nvSpPr>
        <p:spPr bwMode="auto">
          <a:xfrm>
            <a:off x="4583726" y="4480757"/>
            <a:ext cx="2747962" cy="1085850"/>
          </a:xfrm>
          <a:prstGeom prst="rect">
            <a:avLst/>
          </a:prstGeom>
          <a:noFill/>
          <a:ln>
            <a:solidFill>
              <a:schemeClr val="tx1"/>
            </a:solidFill>
          </a:ln>
          <a:effectLst/>
        </p:spPr>
        <p:txBody>
          <a:bodyPr wrap="none" lIns="92075" tIns="46038" rIns="92075" bIns="46038"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10000"/>
              </a:lnSpc>
              <a:spcBef>
                <a:spcPct val="0"/>
              </a:spcBef>
              <a:buFontTx/>
              <a:buNone/>
            </a:pPr>
            <a:r>
              <a:rPr lang="en-US" altLang="en-US" sz="2000" dirty="0">
                <a:solidFill>
                  <a:srgbClr val="993300"/>
                </a:solidFill>
              </a:rPr>
              <a:t> Contextual Variables</a:t>
            </a:r>
          </a:p>
          <a:p>
            <a:pPr>
              <a:lnSpc>
                <a:spcPct val="110000"/>
              </a:lnSpc>
              <a:spcBef>
                <a:spcPct val="0"/>
              </a:spcBef>
              <a:buFontTx/>
              <a:buNone/>
            </a:pPr>
            <a:r>
              <a:rPr lang="en-US" altLang="en-US" sz="2000" dirty="0"/>
              <a:t>    •Cohesion</a:t>
            </a:r>
          </a:p>
          <a:p>
            <a:pPr>
              <a:lnSpc>
                <a:spcPct val="110000"/>
              </a:lnSpc>
              <a:spcBef>
                <a:spcPct val="0"/>
              </a:spcBef>
              <a:buFontTx/>
              <a:buNone/>
            </a:pPr>
            <a:r>
              <a:rPr lang="en-US" altLang="en-US" sz="2000" dirty="0"/>
              <a:t>    •Collective Efficacy </a:t>
            </a:r>
          </a:p>
        </p:txBody>
      </p:sp>
      <p:sp>
        <p:nvSpPr>
          <p:cNvPr id="9" name="Line 10">
            <a:extLst>
              <a:ext uri="{FF2B5EF4-FFF2-40B4-BE49-F238E27FC236}">
                <a16:creationId xmlns:a16="http://schemas.microsoft.com/office/drawing/2014/main" id="{1DF70D71-7E57-8D04-0DD3-5ABA526338EA}"/>
              </a:ext>
            </a:extLst>
          </p:cNvPr>
          <p:cNvSpPr>
            <a:spLocks noChangeShapeType="1"/>
          </p:cNvSpPr>
          <p:nvPr/>
        </p:nvSpPr>
        <p:spPr bwMode="auto">
          <a:xfrm flipH="1" flipV="1">
            <a:off x="5947630" y="3952733"/>
            <a:ext cx="0" cy="481013"/>
          </a:xfrm>
          <a:prstGeom prst="line">
            <a:avLst/>
          </a:prstGeom>
          <a:noFill/>
          <a:ln w="25400">
            <a:solidFill>
              <a:srgbClr val="FF0000"/>
            </a:solidFill>
            <a:prstDash val="solid"/>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1" name="Line 13">
            <a:extLst>
              <a:ext uri="{FF2B5EF4-FFF2-40B4-BE49-F238E27FC236}">
                <a16:creationId xmlns:a16="http://schemas.microsoft.com/office/drawing/2014/main" id="{3E491689-478D-D2E2-0FD7-1CB6B8BD2FC8}"/>
              </a:ext>
            </a:extLst>
          </p:cNvPr>
          <p:cNvSpPr>
            <a:spLocks noChangeShapeType="1"/>
          </p:cNvSpPr>
          <p:nvPr/>
        </p:nvSpPr>
        <p:spPr bwMode="auto">
          <a:xfrm flipV="1">
            <a:off x="7331689" y="4327387"/>
            <a:ext cx="793190" cy="799426"/>
          </a:xfrm>
          <a:prstGeom prst="line">
            <a:avLst/>
          </a:prstGeom>
          <a:noFill/>
          <a:ln w="25400">
            <a:solidFill>
              <a:schemeClr val="tx1"/>
            </a:solidFill>
            <a:prstDash val="sysDot"/>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3" name="Rectangle 13">
            <a:extLst>
              <a:ext uri="{FF2B5EF4-FFF2-40B4-BE49-F238E27FC236}">
                <a16:creationId xmlns:a16="http://schemas.microsoft.com/office/drawing/2014/main" id="{2F455C9C-FFC4-BC53-4232-531470C2F22E}"/>
              </a:ext>
            </a:extLst>
          </p:cNvPr>
          <p:cNvSpPr>
            <a:spLocks noChangeArrowheads="1"/>
          </p:cNvSpPr>
          <p:nvPr/>
        </p:nvSpPr>
        <p:spPr bwMode="auto">
          <a:xfrm>
            <a:off x="2437668" y="3046625"/>
            <a:ext cx="2105025" cy="1376363"/>
          </a:xfrm>
          <a:prstGeom prst="rect">
            <a:avLst/>
          </a:prstGeom>
          <a:noFill/>
          <a:ln>
            <a:solidFill>
              <a:schemeClr val="tx1"/>
            </a:solidFill>
          </a:ln>
          <a:effectLst/>
        </p:spPr>
        <p:txBody>
          <a:bodyPr wrap="none" lIns="92075" tIns="46038" rIns="92075" bIns="46038" anchor="ctr"/>
          <a:lstStyle/>
          <a:p>
            <a:pPr eaLnBrk="0" hangingPunct="0">
              <a:lnSpc>
                <a:spcPct val="110000"/>
              </a:lnSpc>
            </a:pPr>
            <a:r>
              <a:rPr lang="en-US" altLang="en-US" sz="2000" dirty="0"/>
              <a:t>     </a:t>
            </a:r>
            <a:r>
              <a:rPr lang="en-US" altLang="en-US" sz="2000" dirty="0">
                <a:solidFill>
                  <a:srgbClr val="993300"/>
                </a:solidFill>
                <a:latin typeface="Arial" panose="020B0604020202020204" pitchFamily="34" charset="0"/>
              </a:rPr>
              <a:t>Stressors</a:t>
            </a:r>
          </a:p>
          <a:p>
            <a:pPr eaLnBrk="0" hangingPunct="0">
              <a:lnSpc>
                <a:spcPct val="110000"/>
              </a:lnSpc>
            </a:pPr>
            <a:r>
              <a:rPr lang="en-US" altLang="en-US" sz="2000" dirty="0">
                <a:latin typeface="+mn-lt"/>
              </a:rPr>
              <a:t>•Work Hours</a:t>
            </a:r>
          </a:p>
          <a:p>
            <a:pPr eaLnBrk="0" hangingPunct="0">
              <a:lnSpc>
                <a:spcPct val="110000"/>
              </a:lnSpc>
            </a:pPr>
            <a:r>
              <a:rPr lang="en-US" altLang="en-US" sz="2000" dirty="0">
                <a:latin typeface="+mn-lt"/>
              </a:rPr>
              <a:t>•Lack of Purpose</a:t>
            </a:r>
          </a:p>
          <a:p>
            <a:pPr eaLnBrk="0" hangingPunct="0">
              <a:lnSpc>
                <a:spcPct val="110000"/>
              </a:lnSpc>
            </a:pPr>
            <a:r>
              <a:rPr lang="en-US" altLang="en-US" sz="2000" dirty="0">
                <a:latin typeface="+mn-lt"/>
              </a:rPr>
              <a:t>•Role Conflict</a:t>
            </a:r>
          </a:p>
        </p:txBody>
      </p:sp>
      <p:sp>
        <p:nvSpPr>
          <p:cNvPr id="15" name="Rectangle 14">
            <a:extLst>
              <a:ext uri="{FF2B5EF4-FFF2-40B4-BE49-F238E27FC236}">
                <a16:creationId xmlns:a16="http://schemas.microsoft.com/office/drawing/2014/main" id="{C4C00F75-38A5-43FD-84E7-FCDC0E0D2339}"/>
              </a:ext>
            </a:extLst>
          </p:cNvPr>
          <p:cNvSpPr>
            <a:spLocks noChangeArrowheads="1"/>
          </p:cNvSpPr>
          <p:nvPr/>
        </p:nvSpPr>
        <p:spPr bwMode="auto">
          <a:xfrm>
            <a:off x="4590318" y="1405489"/>
            <a:ext cx="2714625" cy="1522413"/>
          </a:xfrm>
          <a:prstGeom prst="rect">
            <a:avLst/>
          </a:prstGeom>
          <a:noFill/>
          <a:ln>
            <a:solidFill>
              <a:schemeClr val="tx1"/>
            </a:solidFill>
          </a:ln>
          <a:effectLst/>
        </p:spPr>
        <p:txBody>
          <a:bodyPr wrap="none" lIns="92075" tIns="46038" rIns="92075" bIns="46038" anchor="ct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nSpc>
                <a:spcPct val="110000"/>
              </a:lnSpc>
              <a:spcBef>
                <a:spcPct val="0"/>
              </a:spcBef>
              <a:buFontTx/>
              <a:buNone/>
            </a:pPr>
            <a:r>
              <a:rPr lang="en-US" altLang="en-US" sz="2000" dirty="0">
                <a:latin typeface="Times New Roman" panose="02020603050405020304" pitchFamily="18" charset="0"/>
              </a:rPr>
              <a:t> </a:t>
            </a:r>
            <a:r>
              <a:rPr lang="en-US" altLang="en-US" sz="2000" dirty="0">
                <a:solidFill>
                  <a:srgbClr val="993300"/>
                </a:solidFill>
              </a:rPr>
              <a:t>Individual Moderators</a:t>
            </a:r>
          </a:p>
          <a:p>
            <a:pPr>
              <a:lnSpc>
                <a:spcPct val="110000"/>
              </a:lnSpc>
              <a:spcBef>
                <a:spcPct val="0"/>
              </a:spcBef>
              <a:buFontTx/>
              <a:buNone/>
            </a:pPr>
            <a:r>
              <a:rPr lang="en-US" altLang="en-US" sz="2000" b="1" dirty="0"/>
              <a:t> </a:t>
            </a:r>
            <a:r>
              <a:rPr lang="en-US" altLang="en-US" sz="2000" dirty="0"/>
              <a:t> •Hardiness </a:t>
            </a:r>
          </a:p>
          <a:p>
            <a:pPr>
              <a:lnSpc>
                <a:spcPct val="110000"/>
              </a:lnSpc>
              <a:spcBef>
                <a:spcPct val="0"/>
              </a:spcBef>
              <a:buFontTx/>
              <a:buNone/>
            </a:pPr>
            <a:r>
              <a:rPr lang="en-US" altLang="en-US" sz="2000" dirty="0"/>
              <a:t>  •Job Involvement</a:t>
            </a:r>
          </a:p>
          <a:p>
            <a:pPr>
              <a:lnSpc>
                <a:spcPct val="110000"/>
              </a:lnSpc>
              <a:spcBef>
                <a:spcPct val="0"/>
              </a:spcBef>
              <a:buFontTx/>
              <a:buNone/>
            </a:pPr>
            <a:r>
              <a:rPr lang="en-US" altLang="en-US" sz="2000" dirty="0"/>
              <a:t>  •Self Efficacy</a:t>
            </a:r>
            <a:endParaRPr lang="en-US" altLang="en-US" dirty="0"/>
          </a:p>
        </p:txBody>
      </p:sp>
      <p:sp>
        <p:nvSpPr>
          <p:cNvPr id="17" name="Rectangle 15">
            <a:extLst>
              <a:ext uri="{FF2B5EF4-FFF2-40B4-BE49-F238E27FC236}">
                <a16:creationId xmlns:a16="http://schemas.microsoft.com/office/drawing/2014/main" id="{A5C949EA-42F0-B035-113C-553CA624051C}"/>
              </a:ext>
            </a:extLst>
          </p:cNvPr>
          <p:cNvSpPr>
            <a:spLocks noChangeArrowheads="1"/>
          </p:cNvSpPr>
          <p:nvPr/>
        </p:nvSpPr>
        <p:spPr bwMode="auto">
          <a:xfrm>
            <a:off x="7393843" y="3181917"/>
            <a:ext cx="1458913" cy="1076325"/>
          </a:xfrm>
          <a:prstGeom prst="rect">
            <a:avLst/>
          </a:prstGeom>
          <a:noFill/>
          <a:ln>
            <a:solidFill>
              <a:schemeClr val="tx1"/>
            </a:solidFill>
          </a:ln>
          <a:effectLst/>
        </p:spPr>
        <p:txBody>
          <a:bodyPr wrap="none" lIns="92075" tIns="46038" rIns="92075" bIns="46038" anchor="ctr"/>
          <a:lstStyle/>
          <a:p>
            <a:pPr eaLnBrk="0" hangingPunct="0">
              <a:lnSpc>
                <a:spcPct val="110000"/>
              </a:lnSpc>
            </a:pPr>
            <a:r>
              <a:rPr lang="en-US" altLang="en-US" sz="2000" dirty="0"/>
              <a:t>   </a:t>
            </a:r>
            <a:r>
              <a:rPr lang="en-US" altLang="en-US" sz="2000" dirty="0">
                <a:solidFill>
                  <a:srgbClr val="993300"/>
                </a:solidFill>
                <a:latin typeface="Arial" panose="020B0604020202020204" pitchFamily="34" charset="0"/>
              </a:rPr>
              <a:t>Strains</a:t>
            </a:r>
          </a:p>
          <a:p>
            <a:pPr eaLnBrk="0" hangingPunct="0">
              <a:lnSpc>
                <a:spcPct val="110000"/>
              </a:lnSpc>
            </a:pPr>
            <a:r>
              <a:rPr lang="en-US" altLang="en-US" sz="2000" dirty="0">
                <a:latin typeface="+mn-lt"/>
              </a:rPr>
              <a:t>•Morale</a:t>
            </a:r>
          </a:p>
          <a:p>
            <a:pPr eaLnBrk="0" hangingPunct="0">
              <a:lnSpc>
                <a:spcPct val="110000"/>
              </a:lnSpc>
            </a:pPr>
            <a:r>
              <a:rPr lang="en-US" altLang="en-US" sz="2000" dirty="0">
                <a:latin typeface="+mn-lt"/>
              </a:rPr>
              <a:t>•Well being</a:t>
            </a:r>
          </a:p>
        </p:txBody>
      </p:sp>
      <p:sp>
        <p:nvSpPr>
          <p:cNvPr id="19" name="Line 19">
            <a:extLst>
              <a:ext uri="{FF2B5EF4-FFF2-40B4-BE49-F238E27FC236}">
                <a16:creationId xmlns:a16="http://schemas.microsoft.com/office/drawing/2014/main" id="{13B7AEB5-FE59-0051-1465-ECFA00B90CEE}"/>
              </a:ext>
            </a:extLst>
          </p:cNvPr>
          <p:cNvSpPr>
            <a:spLocks noChangeShapeType="1"/>
          </p:cNvSpPr>
          <p:nvPr/>
        </p:nvSpPr>
        <p:spPr bwMode="auto">
          <a:xfrm flipV="1">
            <a:off x="5934930" y="2951713"/>
            <a:ext cx="0" cy="685800"/>
          </a:xfrm>
          <a:prstGeom prst="line">
            <a:avLst/>
          </a:prstGeom>
          <a:noFill/>
          <a:ln w="12700">
            <a:solidFill>
              <a:schemeClr val="tx1"/>
            </a:solidFill>
            <a:prstDash val="sysDot"/>
            <a:round/>
            <a:headEnd type="triangl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Line 22">
            <a:extLst>
              <a:ext uri="{FF2B5EF4-FFF2-40B4-BE49-F238E27FC236}">
                <a16:creationId xmlns:a16="http://schemas.microsoft.com/office/drawing/2014/main" id="{0320A0CE-9C46-9A65-13A8-A3466078D01C}"/>
              </a:ext>
            </a:extLst>
          </p:cNvPr>
          <p:cNvSpPr>
            <a:spLocks noChangeShapeType="1"/>
          </p:cNvSpPr>
          <p:nvPr/>
        </p:nvSpPr>
        <p:spPr bwMode="auto">
          <a:xfrm>
            <a:off x="4680805" y="3786569"/>
            <a:ext cx="2559050"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6321474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r>
              <a:rPr lang="en-US" altLang="en-US"/>
              <a:t>Interpreting Step 2</a:t>
            </a:r>
          </a:p>
        </p:txBody>
      </p:sp>
      <p:sp>
        <p:nvSpPr>
          <p:cNvPr id="58374" name="Rectangle 3"/>
          <p:cNvSpPr>
            <a:spLocks noGrp="1" noChangeArrowheads="1"/>
          </p:cNvSpPr>
          <p:nvPr>
            <p:ph idx="1"/>
          </p:nvPr>
        </p:nvSpPr>
        <p:spPr/>
        <p:txBody>
          <a:bodyPr/>
          <a:lstStyle/>
          <a:p>
            <a:pPr>
              <a:lnSpc>
                <a:spcPct val="90000"/>
              </a:lnSpc>
            </a:pPr>
            <a:r>
              <a:rPr lang="en-US" altLang="en-US" sz="2000"/>
              <a:t>In 1997 (TIME 0), the average level of GDP across the 51 States was 158794 (158.794*1000) </a:t>
            </a:r>
          </a:p>
          <a:p>
            <a:pPr>
              <a:lnSpc>
                <a:spcPct val="90000"/>
              </a:lnSpc>
            </a:pPr>
            <a:r>
              <a:rPr lang="en-US" altLang="en-US" sz="2000"/>
              <a:t>GDP increased by 10867.129 each year</a:t>
            </a:r>
          </a:p>
          <a:p>
            <a:pPr>
              <a:lnSpc>
                <a:spcPct val="90000"/>
              </a:lnSpc>
            </a:pPr>
            <a:r>
              <a:rPr lang="en-US" altLang="en-US" sz="2000"/>
              <a:t>GDP dropped by 5498.661 in 2008 </a:t>
            </a:r>
            <a:r>
              <a:rPr lang="en-US" altLang="en-US" sz="2000" i="1"/>
              <a:t>(relative to expected increase)</a:t>
            </a:r>
          </a:p>
          <a:p>
            <a:pPr>
              <a:lnSpc>
                <a:spcPct val="90000"/>
              </a:lnSpc>
            </a:pPr>
            <a:r>
              <a:rPr lang="en-US" altLang="en-US" sz="2000"/>
              <a:t>Recovery slope of -5091.427 indicates the recovery slope is weaker than the slope associated with the period before 2008 </a:t>
            </a:r>
            <a:r>
              <a:rPr lang="en-US" altLang="en-US" sz="2000" i="1"/>
              <a:t>(but still positive)</a:t>
            </a:r>
            <a:endParaRPr lang="en-US" altLang="en-US" sz="2000" i="1">
              <a:latin typeface="Courier New" pitchFamily="49" charset="0"/>
              <a:cs typeface="Times New Roman" pitchFamily="18" charset="0"/>
            </a:endParaRPr>
          </a:p>
        </p:txBody>
      </p:sp>
      <p:sp>
        <p:nvSpPr>
          <p:cNvPr id="6" name="Footer Placeholder 4"/>
          <p:cNvSpPr>
            <a:spLocks noGrp="1"/>
          </p:cNvSpPr>
          <p:nvPr>
            <p:ph type="ftr" sz="quarter" idx="11"/>
          </p:nvPr>
        </p:nvSpPr>
        <p:spPr/>
        <p:txBody>
          <a:bodyPr/>
          <a:lstStyle/>
          <a:p>
            <a:pPr>
              <a:defRPr/>
            </a:pPr>
            <a:r>
              <a:rPr lang="en-US"/>
              <a:t>Bliese Slides</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280</a:t>
            </a:fld>
            <a:endParaRPr lang="en-US" altLang="en-US" sz="1000"/>
          </a:p>
        </p:txBody>
      </p:sp>
      <p:sp>
        <p:nvSpPr>
          <p:cNvPr id="58375" name="Text Box 4"/>
          <p:cNvSpPr txBox="1">
            <a:spLocks noChangeArrowheads="1"/>
          </p:cNvSpPr>
          <p:nvPr/>
        </p:nvSpPr>
        <p:spPr bwMode="auto">
          <a:xfrm>
            <a:off x="2366964" y="3675064"/>
            <a:ext cx="7399337" cy="25860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mod2&lt;-</a:t>
            </a:r>
            <a:r>
              <a:rPr lang="en-US" altLang="en-US" sz="1800" dirty="0" err="1">
                <a:latin typeface="Courier New" pitchFamily="49" charset="0"/>
              </a:rPr>
              <a:t>lme</a:t>
            </a:r>
            <a:r>
              <a:rPr lang="en-US" altLang="en-US" sz="1800" dirty="0">
                <a:latin typeface="Courier New" pitchFamily="49" charset="0"/>
              </a:rPr>
              <a:t>(gdp1k~TIME+TRANS+RECOV,random=~1|state,</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Tree>
    <p:extLst>
      <p:ext uri="{BB962C8B-B14F-4D97-AF65-F5344CB8AC3E}">
        <p14:creationId xmlns:p14="http://schemas.microsoft.com/office/powerpoint/2010/main" val="74921812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593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Rectangle 3"/>
          <p:cNvSpPr>
            <a:spLocks noGrp="1" noChangeArrowheads="1"/>
          </p:cNvSpPr>
          <p:nvPr>
            <p:ph type="title"/>
          </p:nvPr>
        </p:nvSpPr>
        <p:spPr>
          <a:xfrm>
            <a:off x="3255963" y="198438"/>
            <a:ext cx="6553200" cy="762000"/>
          </a:xfrm>
        </p:spPr>
        <p:txBody>
          <a:bodyPr/>
          <a:lstStyle/>
          <a:p>
            <a:r>
              <a:rPr lang="en-US" altLang="en-US"/>
              <a:t>Create Time-Related Covariates</a:t>
            </a:r>
          </a:p>
        </p:txBody>
      </p:sp>
      <p:cxnSp>
        <p:nvCxnSpPr>
          <p:cNvPr id="59396" name="Straight Connector 3"/>
          <p:cNvCxnSpPr>
            <a:cxnSpLocks noChangeShapeType="1"/>
          </p:cNvCxnSpPr>
          <p:nvPr/>
        </p:nvCxnSpPr>
        <p:spPr bwMode="auto">
          <a:xfrm flipV="1">
            <a:off x="4465639" y="2522539"/>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7" name="Right Arrow 6"/>
          <p:cNvSpPr/>
          <p:nvPr/>
        </p:nvSpPr>
        <p:spPr bwMode="auto">
          <a:xfrm rot="16200000">
            <a:off x="8319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10800000">
            <a:off x="7804150" y="3087689"/>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2" name="TextBox 1"/>
          <p:cNvSpPr txBox="1"/>
          <p:nvPr/>
        </p:nvSpPr>
        <p:spPr>
          <a:xfrm>
            <a:off x="5297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8064500" y="3582989"/>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7504113" y="3502026"/>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Rectangle 2"/>
          <p:cNvSpPr/>
          <p:nvPr/>
        </p:nvSpPr>
        <p:spPr>
          <a:xfrm>
            <a:off x="4560889" y="4951414"/>
            <a:ext cx="2968625" cy="369887"/>
          </a:xfrm>
          <a:prstGeom prst="rect">
            <a:avLst/>
          </a:prstGeom>
        </p:spPr>
        <p:txBody>
          <a:bodyPr wrap="none">
            <a:spAutoFit/>
          </a:bodyPr>
          <a:lstStyle/>
          <a:p>
            <a:pPr eaLnBrk="1" hangingPunct="1">
              <a:defRPr/>
            </a:pPr>
            <a:r>
              <a:rPr lang="en-US" altLang="en-US" dirty="0">
                <a:latin typeface="+mn-lt"/>
              </a:rPr>
              <a:t>10867.129 yearly increase</a:t>
            </a:r>
            <a:endParaRPr lang="en-US" dirty="0">
              <a:latin typeface="+mn-lt"/>
            </a:endParaRPr>
          </a:p>
        </p:txBody>
      </p:sp>
      <p:sp>
        <p:nvSpPr>
          <p:cNvPr id="4" name="Rectangle 3"/>
          <p:cNvSpPr/>
          <p:nvPr/>
        </p:nvSpPr>
        <p:spPr>
          <a:xfrm>
            <a:off x="1343785" y="5550330"/>
            <a:ext cx="1827213" cy="646112"/>
          </a:xfrm>
          <a:prstGeom prst="rect">
            <a:avLst/>
          </a:prstGeom>
        </p:spPr>
        <p:txBody>
          <a:bodyPr wrap="none">
            <a:spAutoFit/>
          </a:bodyPr>
          <a:lstStyle/>
          <a:p>
            <a:pPr eaLnBrk="1" hangingPunct="1">
              <a:defRPr/>
            </a:pPr>
            <a:r>
              <a:rPr lang="en-US" altLang="en-US" dirty="0">
                <a:latin typeface="+mn-lt"/>
              </a:rPr>
              <a:t>GDP  at Time 0</a:t>
            </a:r>
          </a:p>
          <a:p>
            <a:pPr eaLnBrk="1" hangingPunct="1">
              <a:defRPr/>
            </a:pPr>
            <a:r>
              <a:rPr lang="en-US" altLang="en-US" dirty="0">
                <a:latin typeface="+mn-lt"/>
              </a:rPr>
              <a:t> equals 158794 </a:t>
            </a:r>
            <a:endParaRPr lang="en-US" dirty="0">
              <a:latin typeface="+mn-lt"/>
            </a:endParaRPr>
          </a:p>
        </p:txBody>
      </p:sp>
      <p:sp>
        <p:nvSpPr>
          <p:cNvPr id="5" name="Rectangle 4"/>
          <p:cNvSpPr/>
          <p:nvPr/>
        </p:nvSpPr>
        <p:spPr>
          <a:xfrm>
            <a:off x="6684963" y="4125914"/>
            <a:ext cx="2032000" cy="369887"/>
          </a:xfrm>
          <a:prstGeom prst="rect">
            <a:avLst/>
          </a:prstGeom>
        </p:spPr>
        <p:txBody>
          <a:bodyPr wrap="none">
            <a:spAutoFit/>
          </a:bodyPr>
          <a:lstStyle/>
          <a:p>
            <a:pPr eaLnBrk="1" hangingPunct="1">
              <a:defRPr/>
            </a:pPr>
            <a:r>
              <a:rPr lang="en-US" altLang="en-US" dirty="0">
                <a:latin typeface="+mn-lt"/>
              </a:rPr>
              <a:t>Drop of 5498.661 </a:t>
            </a:r>
            <a:endParaRPr lang="en-US" dirty="0">
              <a:latin typeface="+mn-lt"/>
            </a:endParaRPr>
          </a:p>
        </p:txBody>
      </p:sp>
      <p:sp>
        <p:nvSpPr>
          <p:cNvPr id="11" name="Rectangle 10"/>
          <p:cNvSpPr/>
          <p:nvPr/>
        </p:nvSpPr>
        <p:spPr>
          <a:xfrm>
            <a:off x="7434264" y="2028826"/>
            <a:ext cx="2801937" cy="646113"/>
          </a:xfrm>
          <a:prstGeom prst="rect">
            <a:avLst/>
          </a:prstGeom>
        </p:spPr>
        <p:txBody>
          <a:bodyPr wrap="none">
            <a:spAutoFit/>
          </a:bodyPr>
          <a:lstStyle/>
          <a:p>
            <a:pPr eaLnBrk="1" hangingPunct="1">
              <a:defRPr/>
            </a:pPr>
            <a:r>
              <a:rPr lang="en-US" altLang="en-US" dirty="0">
                <a:latin typeface="+mn-lt"/>
              </a:rPr>
              <a:t>Recovery slope 5091.427</a:t>
            </a:r>
          </a:p>
          <a:p>
            <a:pPr eaLnBrk="1" hangingPunct="1">
              <a:defRPr/>
            </a:pPr>
            <a:r>
              <a:rPr lang="en-US" altLang="en-US" dirty="0">
                <a:latin typeface="+mn-lt"/>
              </a:rPr>
              <a:t>Less than original slope </a:t>
            </a:r>
            <a:endParaRPr lang="en-US" dirty="0">
              <a:latin typeface="+mn-lt"/>
            </a:endParaRPr>
          </a:p>
        </p:txBody>
      </p:sp>
      <p:sp>
        <p:nvSpPr>
          <p:cNvPr id="13" name="Footer Placeholder 12"/>
          <p:cNvSpPr>
            <a:spLocks noGrp="1"/>
          </p:cNvSpPr>
          <p:nvPr>
            <p:ph type="ftr" sz="quarter" idx="11"/>
          </p:nvPr>
        </p:nvSpPr>
        <p:spPr/>
        <p:txBody>
          <a:bodyPr/>
          <a:lstStyle/>
          <a:p>
            <a:pPr>
              <a:defRPr/>
            </a:pPr>
            <a:r>
              <a:rPr lang="en-US"/>
              <a:t>Bliese Slides</a:t>
            </a:r>
          </a:p>
        </p:txBody>
      </p:sp>
      <p:sp>
        <p:nvSpPr>
          <p:cNvPr id="14" name="Slide Number Placeholder 13"/>
          <p:cNvSpPr>
            <a:spLocks noGrp="1"/>
          </p:cNvSpPr>
          <p:nvPr>
            <p:ph type="sldNum" sz="quarter" idx="12"/>
          </p:nvPr>
        </p:nvSpPr>
        <p:spPr/>
        <p:txBody>
          <a:bodyPr/>
          <a:lstStyle/>
          <a:p>
            <a:pPr>
              <a:defRPr/>
            </a:pPr>
            <a:fld id="{F47C902F-E146-4E0D-B065-520C146C0C24}" type="slidenum">
              <a:rPr lang="en-US" smtClean="0"/>
              <a:pPr>
                <a:defRPr/>
              </a:pPr>
              <a:t>281</a:t>
            </a:fld>
            <a:endParaRPr lang="en-US"/>
          </a:p>
        </p:txBody>
      </p:sp>
    </p:spTree>
    <p:extLst>
      <p:ext uri="{BB962C8B-B14F-4D97-AF65-F5344CB8AC3E}">
        <p14:creationId xmlns:p14="http://schemas.microsoft.com/office/powerpoint/2010/main" val="23720243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04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6DD96D9-F5EC-4426-AB5F-682482A9BACC}" type="slidenum">
              <a:rPr lang="en-US" altLang="en-US" sz="1000"/>
              <a:pPr>
                <a:spcBef>
                  <a:spcPct val="0"/>
                </a:spcBef>
                <a:buFontTx/>
                <a:buNone/>
              </a:pPr>
              <a:t>282</a:t>
            </a:fld>
            <a:endParaRPr lang="en-US" altLang="en-US" sz="1000"/>
          </a:p>
        </p:txBody>
      </p:sp>
      <p:sp>
        <p:nvSpPr>
          <p:cNvPr id="60421" name="Rectangle 2"/>
          <p:cNvSpPr>
            <a:spLocks noGrp="1" noChangeArrowheads="1"/>
          </p:cNvSpPr>
          <p:nvPr>
            <p:ph type="title"/>
          </p:nvPr>
        </p:nvSpPr>
        <p:spPr/>
        <p:txBody>
          <a:bodyPr/>
          <a:lstStyle/>
          <a:p>
            <a:r>
              <a:rPr lang="en-US" altLang="en-US"/>
              <a:t>Step 3:  Modeling State Variability</a:t>
            </a:r>
          </a:p>
        </p:txBody>
      </p:sp>
      <p:sp>
        <p:nvSpPr>
          <p:cNvPr id="60422" name="Rectangle 3"/>
          <p:cNvSpPr>
            <a:spLocks noGrp="1" noChangeArrowheads="1"/>
          </p:cNvSpPr>
          <p:nvPr>
            <p:ph type="body" idx="1"/>
          </p:nvPr>
        </p:nvSpPr>
        <p:spPr/>
        <p:txBody>
          <a:bodyPr/>
          <a:lstStyle/>
          <a:p>
            <a:pPr>
              <a:lnSpc>
                <a:spcPct val="90000"/>
              </a:lnSpc>
            </a:pPr>
            <a:r>
              <a:rPr lang="en-US" altLang="en-US" dirty="0">
                <a:cs typeface="Times New Roman" pitchFamily="18" charset="0"/>
              </a:rPr>
              <a:t>Examine potential variability in time-based parameters</a:t>
            </a:r>
          </a:p>
          <a:p>
            <a:pPr lvl="1">
              <a:lnSpc>
                <a:spcPct val="90000"/>
              </a:lnSpc>
            </a:pPr>
            <a:r>
              <a:rPr lang="en-US" altLang="en-US" sz="2000" dirty="0">
                <a:cs typeface="Times New Roman" pitchFamily="18" charset="0"/>
              </a:rPr>
              <a:t>Add random slopes one at a time and contrast models</a:t>
            </a:r>
          </a:p>
          <a:p>
            <a:pPr>
              <a:lnSpc>
                <a:spcPct val="90000"/>
              </a:lnSpc>
            </a:pPr>
            <a:endParaRPr lang="en-US" altLang="en-US" dirty="0">
              <a:cs typeface="Times New Roman" pitchFamily="18" charset="0"/>
            </a:endParaRPr>
          </a:p>
          <a:p>
            <a:pPr>
              <a:lnSpc>
                <a:spcPct val="90000"/>
              </a:lnSpc>
            </a:pPr>
            <a:r>
              <a:rPr lang="en-US" altLang="en-US" dirty="0">
                <a:cs typeface="Times New Roman" pitchFamily="18" charset="0"/>
              </a:rPr>
              <a:t>Best fit for model with random slopes for TIME, TRANS and RECOV </a:t>
            </a:r>
          </a:p>
          <a:p>
            <a:pPr lvl="1">
              <a:lnSpc>
                <a:spcPct val="90000"/>
              </a:lnSpc>
            </a:pPr>
            <a:r>
              <a:rPr lang="en-US" altLang="en-US" sz="2000" dirty="0">
                <a:cs typeface="Times New Roman" pitchFamily="18" charset="0"/>
              </a:rPr>
              <a:t>Suggests significant variability in all Time related parameters across States</a:t>
            </a:r>
          </a:p>
        </p:txBody>
      </p:sp>
      <p:sp>
        <p:nvSpPr>
          <p:cNvPr id="60423" name="Text Box 4"/>
          <p:cNvSpPr txBox="1">
            <a:spLocks noChangeArrowheads="1"/>
          </p:cNvSpPr>
          <p:nvPr/>
        </p:nvSpPr>
        <p:spPr bwMode="auto">
          <a:xfrm>
            <a:off x="1812925" y="3767138"/>
            <a:ext cx="8529638" cy="24003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mod3.a&lt;-update(mod2,random=~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mod3.b&lt;-update(mod3.a,random=~</a:t>
            </a:r>
            <a:r>
              <a:rPr lang="en-US" altLang="en-US" sz="1800" dirty="0" err="1">
                <a:latin typeface="Courier New" pitchFamily="49" charset="0"/>
              </a:rPr>
              <a:t>TIME+TRANS|state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&gt; mod3.c&lt;-update(mod3.b,random=~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(mod2,mod3.a,mod3.b,mod3.c)</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mod2       1  6 8641.864 8669.671 -4314.932                         </a:t>
            </a:r>
          </a:p>
          <a:p>
            <a:pPr>
              <a:spcBef>
                <a:spcPct val="0"/>
              </a:spcBef>
              <a:buFontTx/>
              <a:buNone/>
            </a:pPr>
            <a:r>
              <a:rPr lang="en-US" altLang="en-US" sz="1600" dirty="0">
                <a:latin typeface="Courier New" pitchFamily="49" charset="0"/>
              </a:rPr>
              <a:t>mod3.a     2  8 6683.111 6720.189 -3333.556 1 vs 2 1962.7521  &lt;.0001</a:t>
            </a:r>
          </a:p>
          <a:p>
            <a:pPr>
              <a:spcBef>
                <a:spcPct val="0"/>
              </a:spcBef>
              <a:buFontTx/>
              <a:buNone/>
            </a:pPr>
            <a:r>
              <a:rPr lang="en-US" altLang="en-US" sz="1600" dirty="0">
                <a:latin typeface="Courier New" pitchFamily="49" charset="0"/>
              </a:rPr>
              <a:t>mod3.b     3 11 6540.190 6591.171 -3259.095 2 vs 3  148.9212  &lt;.0001</a:t>
            </a:r>
          </a:p>
          <a:p>
            <a:pPr>
              <a:spcBef>
                <a:spcPct val="0"/>
              </a:spcBef>
              <a:buFontTx/>
              <a:buNone/>
            </a:pPr>
            <a:r>
              <a:rPr lang="en-US" altLang="en-US" sz="1600" dirty="0">
                <a:latin typeface="Courier New" pitchFamily="49" charset="0"/>
              </a:rPr>
              <a:t>mod3.c     4 15 6379.728 6449.247 -3174.864 3 vs 4  168.4627  &lt;.0001</a:t>
            </a:r>
          </a:p>
        </p:txBody>
      </p:sp>
    </p:spTree>
    <p:extLst>
      <p:ext uri="{BB962C8B-B14F-4D97-AF65-F5344CB8AC3E}">
        <p14:creationId xmlns:p14="http://schemas.microsoft.com/office/powerpoint/2010/main" val="25559924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6"/>
          <p:cNvSpPr>
            <a:spLocks noGrp="1"/>
          </p:cNvSpPr>
          <p:nvPr>
            <p:ph type="title"/>
          </p:nvPr>
        </p:nvSpPr>
        <p:spPr/>
        <p:txBody>
          <a:bodyPr/>
          <a:lstStyle/>
          <a:p>
            <a:r>
              <a:rPr lang="en-US" altLang="en-US"/>
              <a:t>State-Level GDP Change</a:t>
            </a:r>
          </a:p>
        </p:txBody>
      </p:sp>
      <p:sp>
        <p:nvSpPr>
          <p:cNvPr id="5" name="Footer Placeholder 4"/>
          <p:cNvSpPr>
            <a:spLocks noGrp="1"/>
          </p:cNvSpPr>
          <p:nvPr>
            <p:ph type="ftr" sz="quarter" idx="11"/>
          </p:nvPr>
        </p:nvSpPr>
        <p:spPr/>
        <p:txBody>
          <a:bodyPr/>
          <a:lstStyle/>
          <a:p>
            <a:pPr>
              <a:defRPr/>
            </a:pPr>
            <a:r>
              <a:rPr lang="en-US"/>
              <a:t>Bliese Slides</a:t>
            </a:r>
          </a:p>
        </p:txBody>
      </p:sp>
      <p:sp>
        <p:nvSpPr>
          <p:cNvPr id="61445"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FBD19EA-0735-4C83-95CF-B5F1E2F60EFC}" type="slidenum">
              <a:rPr lang="en-US" altLang="en-US" sz="1000"/>
              <a:pPr>
                <a:spcBef>
                  <a:spcPct val="0"/>
                </a:spcBef>
                <a:buFontTx/>
                <a:buNone/>
              </a:pPr>
              <a:t>283</a:t>
            </a:fld>
            <a:endParaRPr lang="en-US" altLang="en-US" sz="1000"/>
          </a:p>
        </p:txBody>
      </p:sp>
      <p:pic>
        <p:nvPicPr>
          <p:cNvPr id="61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690" y="854061"/>
            <a:ext cx="7822140" cy="55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5738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24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B8997AC-3EE1-4A6A-8CE3-E6299CAF530B}" type="slidenum">
              <a:rPr lang="en-US" altLang="en-US" sz="1000"/>
              <a:pPr>
                <a:spcBef>
                  <a:spcPct val="0"/>
                </a:spcBef>
                <a:buFontTx/>
                <a:buNone/>
              </a:pPr>
              <a:t>284</a:t>
            </a:fld>
            <a:endParaRPr lang="en-US" altLang="en-US" sz="1000"/>
          </a:p>
        </p:txBody>
      </p:sp>
      <p:sp>
        <p:nvSpPr>
          <p:cNvPr id="62469" name="Rectangle 2"/>
          <p:cNvSpPr>
            <a:spLocks noGrp="1" noChangeArrowheads="1"/>
          </p:cNvSpPr>
          <p:nvPr>
            <p:ph type="title"/>
          </p:nvPr>
        </p:nvSpPr>
        <p:spPr/>
        <p:txBody>
          <a:bodyPr/>
          <a:lstStyle/>
          <a:p>
            <a:r>
              <a:rPr lang="en-US" altLang="en-US"/>
              <a:t>Step 3:  Modeling State Variability</a:t>
            </a:r>
          </a:p>
        </p:txBody>
      </p:sp>
      <p:sp>
        <p:nvSpPr>
          <p:cNvPr id="62470" name="Rectangle 3"/>
          <p:cNvSpPr>
            <a:spLocks noGrp="1" noChangeArrowheads="1"/>
          </p:cNvSpPr>
          <p:nvPr>
            <p:ph type="body" idx="1"/>
          </p:nvPr>
        </p:nvSpPr>
        <p:spPr/>
        <p:txBody>
          <a:bodyPr/>
          <a:lstStyle/>
          <a:p>
            <a:pPr>
              <a:lnSpc>
                <a:spcPct val="90000"/>
              </a:lnSpc>
            </a:pPr>
            <a:r>
              <a:rPr lang="en-US" altLang="en-US">
                <a:cs typeface="Times New Roman" pitchFamily="18" charset="0"/>
              </a:rPr>
              <a:t>Contrast models with fixed slopes vs random slopes</a:t>
            </a:r>
          </a:p>
          <a:p>
            <a:pPr lvl="1">
              <a:lnSpc>
                <a:spcPct val="90000"/>
              </a:lnSpc>
            </a:pPr>
            <a:r>
              <a:rPr lang="en-US" altLang="en-US" sz="2000">
                <a:cs typeface="Times New Roman" pitchFamily="18" charset="0"/>
              </a:rPr>
              <a:t>Both models convey that parameters are variable</a:t>
            </a:r>
          </a:p>
          <a:p>
            <a:pPr lvl="2">
              <a:lnSpc>
                <a:spcPct val="90000"/>
              </a:lnSpc>
            </a:pPr>
            <a:r>
              <a:rPr lang="en-US" altLang="en-US" sz="2000">
                <a:cs typeface="Times New Roman" pitchFamily="18" charset="0"/>
              </a:rPr>
              <a:t>one through large SE’s</a:t>
            </a:r>
          </a:p>
          <a:p>
            <a:pPr lvl="2">
              <a:lnSpc>
                <a:spcPct val="90000"/>
              </a:lnSpc>
            </a:pPr>
            <a:r>
              <a:rPr lang="en-US" altLang="en-US" sz="2000">
                <a:cs typeface="Times New Roman" pitchFamily="18" charset="0"/>
              </a:rPr>
              <a:t>one showing significant variability among States</a:t>
            </a:r>
          </a:p>
        </p:txBody>
      </p:sp>
      <p:sp>
        <p:nvSpPr>
          <p:cNvPr id="62471" name="Text Box 4"/>
          <p:cNvSpPr txBox="1">
            <a:spLocks noChangeArrowheads="1"/>
          </p:cNvSpPr>
          <p:nvPr/>
        </p:nvSpPr>
        <p:spPr bwMode="auto">
          <a:xfrm>
            <a:off x="2438401" y="266065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round(summary(mod2)$</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39.1391 711  4.0572  0.0001</a:t>
            </a:r>
          </a:p>
          <a:p>
            <a:pPr>
              <a:spcBef>
                <a:spcPct val="0"/>
              </a:spcBef>
              <a:buFontTx/>
              <a:buNone/>
            </a:pPr>
            <a:r>
              <a:rPr lang="en-US" altLang="en-US" sz="1800" dirty="0">
                <a:latin typeface="Courier New" pitchFamily="49" charset="0"/>
              </a:rPr>
              <a:t>TIME         10.8671    0.7594 711 14.3098  0.0000</a:t>
            </a:r>
          </a:p>
          <a:p>
            <a:pPr>
              <a:spcBef>
                <a:spcPct val="0"/>
              </a:spcBef>
              <a:buFontTx/>
              <a:buNone/>
            </a:pPr>
            <a:r>
              <a:rPr lang="en-US" altLang="en-US" sz="1800" dirty="0">
                <a:latin typeface="Courier New" pitchFamily="49" charset="0"/>
              </a:rPr>
              <a:t>TRANS        -5.4987    8.4224 711 -0.6529  0.5141</a:t>
            </a:r>
          </a:p>
          <a:p>
            <a:pPr>
              <a:spcBef>
                <a:spcPct val="0"/>
              </a:spcBef>
              <a:buFontTx/>
              <a:buNone/>
            </a:pPr>
            <a:r>
              <a:rPr lang="en-US" altLang="en-US" sz="1800" dirty="0">
                <a:latin typeface="Courier New" pitchFamily="49" charset="0"/>
              </a:rPr>
              <a:t>RECOV        -5.0914    3.6421 711 -1.3980  0.1626</a:t>
            </a:r>
          </a:p>
        </p:txBody>
      </p:sp>
      <p:sp>
        <p:nvSpPr>
          <p:cNvPr id="62472" name="Text Box 4"/>
          <p:cNvSpPr txBox="1">
            <a:spLocks noChangeArrowheads="1"/>
          </p:cNvSpPr>
          <p:nvPr/>
        </p:nvSpPr>
        <p:spPr bwMode="auto">
          <a:xfrm>
            <a:off x="2433638" y="4495800"/>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Tree>
    <p:extLst>
      <p:ext uri="{BB962C8B-B14F-4D97-AF65-F5344CB8AC3E}">
        <p14:creationId xmlns:p14="http://schemas.microsoft.com/office/powerpoint/2010/main" val="30833825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34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847E012-EDBA-4404-B9F2-A077DCA81D50}" type="slidenum">
              <a:rPr lang="en-US" altLang="en-US" sz="1000"/>
              <a:pPr>
                <a:spcBef>
                  <a:spcPct val="0"/>
                </a:spcBef>
                <a:buFontTx/>
                <a:buNone/>
              </a:pPr>
              <a:t>285</a:t>
            </a:fld>
            <a:endParaRPr lang="en-US" altLang="en-US" sz="1000"/>
          </a:p>
        </p:txBody>
      </p:sp>
      <p:sp>
        <p:nvSpPr>
          <p:cNvPr id="63493" name="Rectangle 2"/>
          <p:cNvSpPr>
            <a:spLocks noGrp="1" noChangeArrowheads="1"/>
          </p:cNvSpPr>
          <p:nvPr>
            <p:ph type="title"/>
          </p:nvPr>
        </p:nvSpPr>
        <p:spPr/>
        <p:txBody>
          <a:bodyPr/>
          <a:lstStyle/>
          <a:p>
            <a:r>
              <a:rPr lang="en-US" altLang="en-US"/>
              <a:t>Step 4:  Testing for Autocorrelation</a:t>
            </a:r>
          </a:p>
        </p:txBody>
      </p:sp>
      <p:sp>
        <p:nvSpPr>
          <p:cNvPr id="63494" name="Rectangle 3"/>
          <p:cNvSpPr>
            <a:spLocks noGrp="1" noChangeArrowheads="1"/>
          </p:cNvSpPr>
          <p:nvPr>
            <p:ph type="body" idx="1"/>
          </p:nvPr>
        </p:nvSpPr>
        <p:spPr/>
        <p:txBody>
          <a:bodyPr/>
          <a:lstStyle/>
          <a:p>
            <a:r>
              <a:rPr lang="en-US" altLang="en-US"/>
              <a:t>Up to now, models assume independent errors in the covariance structure of the data.</a:t>
            </a:r>
          </a:p>
          <a:p>
            <a:pPr lvl="1"/>
            <a:r>
              <a:rPr lang="en-US" altLang="en-US"/>
              <a:t>No pattern to level-1 model residuals</a:t>
            </a:r>
          </a:p>
          <a:p>
            <a:r>
              <a:rPr lang="en-US" altLang="en-US"/>
              <a:t>Assumption of independent errors is rarely supported when dealing with repeated measures over time. </a:t>
            </a:r>
          </a:p>
          <a:p>
            <a:r>
              <a:rPr lang="en-US" altLang="en-US"/>
              <a:t>As Littell, Milliken, Stroup, and Wolfinger (1996) note, “measurements taken at adjacent times are typically more highly correlated than two measurements taken several time points apart” (p. 88). </a:t>
            </a:r>
            <a:endParaRPr lang="en-US" altLang="en-US">
              <a:cs typeface="Times New Roman" pitchFamily="18" charset="0"/>
            </a:endParaRPr>
          </a:p>
          <a:p>
            <a:pPr>
              <a:lnSpc>
                <a:spcPct val="90000"/>
              </a:lnSpc>
            </a:pPr>
            <a:endParaRPr lang="en-US" altLang="en-US">
              <a:cs typeface="Times New Roman" pitchFamily="18" charset="0"/>
            </a:endParaRPr>
          </a:p>
          <a:p>
            <a:pPr lvl="1">
              <a:lnSpc>
                <a:spcPct val="90000"/>
              </a:lnSpc>
              <a:buFontTx/>
              <a:buChar char="•"/>
            </a:pPr>
            <a:endParaRPr lang="en-US" altLang="en-US" sz="2800">
              <a:cs typeface="Times New Roman" pitchFamily="18" charset="0"/>
            </a:endParaRPr>
          </a:p>
        </p:txBody>
      </p:sp>
    </p:spTree>
    <p:extLst>
      <p:ext uri="{BB962C8B-B14F-4D97-AF65-F5344CB8AC3E}">
        <p14:creationId xmlns:p14="http://schemas.microsoft.com/office/powerpoint/2010/main" val="33038432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45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3670B9BC-B3A5-4BAD-8370-5AF1E6FCAC9A}" type="slidenum">
              <a:rPr lang="en-US" altLang="en-US" sz="1000"/>
              <a:pPr>
                <a:spcBef>
                  <a:spcPct val="0"/>
                </a:spcBef>
                <a:buFontTx/>
                <a:buNone/>
              </a:pPr>
              <a:t>286</a:t>
            </a:fld>
            <a:endParaRPr lang="en-US" altLang="en-US" sz="1000"/>
          </a:p>
        </p:txBody>
      </p:sp>
      <p:sp>
        <p:nvSpPr>
          <p:cNvPr id="64517" name="Rectangle 2"/>
          <p:cNvSpPr>
            <a:spLocks noGrp="1" noChangeArrowheads="1"/>
          </p:cNvSpPr>
          <p:nvPr>
            <p:ph type="title"/>
          </p:nvPr>
        </p:nvSpPr>
        <p:spPr/>
        <p:txBody>
          <a:bodyPr/>
          <a:lstStyle/>
          <a:p>
            <a:r>
              <a:rPr lang="en-US" altLang="en-US"/>
              <a:t>Step 4:  Testing for Autocorrelation</a:t>
            </a:r>
          </a:p>
        </p:txBody>
      </p:sp>
      <p:sp>
        <p:nvSpPr>
          <p:cNvPr id="64518" name="Rectangle 3"/>
          <p:cNvSpPr>
            <a:spLocks noGrp="1" noChangeArrowheads="1"/>
          </p:cNvSpPr>
          <p:nvPr>
            <p:ph type="body" idx="1"/>
          </p:nvPr>
        </p:nvSpPr>
        <p:spPr/>
        <p:txBody>
          <a:bodyPr/>
          <a:lstStyle/>
          <a:p>
            <a:pPr>
              <a:lnSpc>
                <a:spcPct val="90000"/>
              </a:lnSpc>
            </a:pPr>
            <a:r>
              <a:rPr lang="en-US" altLang="en-US"/>
              <a:t>The </a:t>
            </a:r>
            <a:r>
              <a:rPr lang="en-US" altLang="en-US">
                <a:latin typeface="Courier New" pitchFamily="49" charset="0"/>
                <a:cs typeface="Courier New" pitchFamily="49" charset="0"/>
              </a:rPr>
              <a:t>correlation</a:t>
            </a:r>
            <a:r>
              <a:rPr lang="en-US" altLang="en-US"/>
              <a:t> option in </a:t>
            </a:r>
            <a:r>
              <a:rPr lang="en-US" altLang="en-US">
                <a:latin typeface="Courier New" pitchFamily="49" charset="0"/>
                <a:cs typeface="Courier New" pitchFamily="49" charset="0"/>
              </a:rPr>
              <a:t>lme</a:t>
            </a:r>
            <a:r>
              <a:rPr lang="en-US" altLang="en-US"/>
              <a:t> specifies alternative within-group correlation structures.</a:t>
            </a:r>
          </a:p>
          <a:p>
            <a:pPr lvl="1">
              <a:lnSpc>
                <a:spcPct val="90000"/>
              </a:lnSpc>
            </a:pPr>
            <a:r>
              <a:rPr lang="en-US" altLang="en-US"/>
              <a:t>A common structure is corAR1() or first-order autoregressive</a:t>
            </a:r>
          </a:p>
          <a:p>
            <a:pPr lvl="1">
              <a:lnSpc>
                <a:spcPct val="90000"/>
              </a:lnSpc>
            </a:pPr>
            <a:r>
              <a:rPr lang="en-US" altLang="en-US"/>
              <a:t>Update </a:t>
            </a:r>
            <a:r>
              <a:rPr lang="en-US" altLang="en-US">
                <a:latin typeface="Courier New" pitchFamily="49" charset="0"/>
                <a:cs typeface="Courier New" pitchFamily="49" charset="0"/>
              </a:rPr>
              <a:t>mod3.c</a:t>
            </a:r>
            <a:r>
              <a:rPr lang="en-US" altLang="en-US"/>
              <a:t> and contrasting the -2 log likelihood values between the two models</a:t>
            </a:r>
          </a:p>
          <a:p>
            <a:pPr lvl="1">
              <a:lnSpc>
                <a:spcPct val="90000"/>
              </a:lnSpc>
            </a:pPr>
            <a:r>
              <a:rPr lang="en-US" altLang="en-US"/>
              <a:t>Notice 1 df difference for the estimate of phi in </a:t>
            </a:r>
            <a:r>
              <a:rPr lang="en-US" altLang="en-US">
                <a:latin typeface="Courier New" pitchFamily="49" charset="0"/>
                <a:cs typeface="Courier New" pitchFamily="49" charset="0"/>
              </a:rPr>
              <a:t>mod4</a:t>
            </a:r>
          </a:p>
          <a:p>
            <a:pPr lvl="1">
              <a:lnSpc>
                <a:spcPct val="90000"/>
              </a:lnSpc>
            </a:pPr>
            <a:endParaRPr lang="en-US" altLang="en-US">
              <a:cs typeface="Times New Roman" pitchFamily="18" charset="0"/>
            </a:endParaRPr>
          </a:p>
          <a:p>
            <a:pPr lvl="1">
              <a:lnSpc>
                <a:spcPct val="90000"/>
              </a:lnSpc>
              <a:buFontTx/>
              <a:buChar char="•"/>
            </a:pPr>
            <a:endParaRPr lang="en-US" altLang="en-US" sz="2800">
              <a:cs typeface="Times New Roman" pitchFamily="18" charset="0"/>
            </a:endParaRPr>
          </a:p>
        </p:txBody>
      </p:sp>
      <p:sp>
        <p:nvSpPr>
          <p:cNvPr id="64519" name="Text Box 4"/>
          <p:cNvSpPr txBox="1">
            <a:spLocks noChangeArrowheads="1"/>
          </p:cNvSpPr>
          <p:nvPr/>
        </p:nvSpPr>
        <p:spPr bwMode="auto">
          <a:xfrm>
            <a:off x="1933575" y="4365626"/>
            <a:ext cx="8445500" cy="132397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mod4&lt;-update(mod3.c,correlation=corAR1(form=~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(mod3.c,mod4)</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mod3.c     1 15 6379.728 6449.247 -3174.864                        </a:t>
            </a:r>
          </a:p>
          <a:p>
            <a:pPr>
              <a:spcBef>
                <a:spcPct val="0"/>
              </a:spcBef>
              <a:buFontTx/>
              <a:buNone/>
            </a:pPr>
            <a:r>
              <a:rPr lang="en-US" altLang="en-US" sz="1600" dirty="0">
                <a:latin typeface="Courier New" pitchFamily="49" charset="0"/>
              </a:rPr>
              <a:t>mod4       2 16 6095.525 6169.679 -3031.762 1 vs 2 286.2027  &lt;.0001</a:t>
            </a:r>
          </a:p>
        </p:txBody>
      </p:sp>
    </p:spTree>
    <p:extLst>
      <p:ext uri="{BB962C8B-B14F-4D97-AF65-F5344CB8AC3E}">
        <p14:creationId xmlns:p14="http://schemas.microsoft.com/office/powerpoint/2010/main" val="24634371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55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FFE2E5B-701F-43B7-BD42-AA0C86D969E1}" type="slidenum">
              <a:rPr lang="en-US" altLang="en-US" sz="1000"/>
              <a:pPr>
                <a:spcBef>
                  <a:spcPct val="0"/>
                </a:spcBef>
                <a:buFontTx/>
                <a:buNone/>
              </a:pPr>
              <a:t>287</a:t>
            </a:fld>
            <a:endParaRPr lang="en-US" altLang="en-US" sz="1000"/>
          </a:p>
        </p:txBody>
      </p:sp>
      <p:sp>
        <p:nvSpPr>
          <p:cNvPr id="65541" name="Rectangle 2"/>
          <p:cNvSpPr>
            <a:spLocks noGrp="1" noChangeArrowheads="1"/>
          </p:cNvSpPr>
          <p:nvPr>
            <p:ph type="title"/>
          </p:nvPr>
        </p:nvSpPr>
        <p:spPr/>
        <p:txBody>
          <a:bodyPr/>
          <a:lstStyle/>
          <a:p>
            <a:r>
              <a:rPr lang="en-US" altLang="en-US"/>
              <a:t>Step 4:  Testing for Autocorrelation</a:t>
            </a:r>
          </a:p>
        </p:txBody>
      </p:sp>
      <p:sp>
        <p:nvSpPr>
          <p:cNvPr id="65542" name="Text Box 4"/>
          <p:cNvSpPr txBox="1">
            <a:spLocks noChangeArrowheads="1"/>
          </p:cNvSpPr>
          <p:nvPr/>
        </p:nvSpPr>
        <p:spPr bwMode="auto">
          <a:xfrm>
            <a:off x="1933575" y="1033463"/>
            <a:ext cx="8445500" cy="52641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summary(mod4)</a:t>
            </a:r>
          </a:p>
          <a:p>
            <a:pPr>
              <a:spcBef>
                <a:spcPct val="0"/>
              </a:spcBef>
              <a:buFontTx/>
              <a:buNone/>
            </a:pPr>
            <a:r>
              <a:rPr lang="en-US" altLang="en-US" sz="1600" dirty="0">
                <a:latin typeface="Courier New" pitchFamily="49" charset="0"/>
              </a:rPr>
              <a:t>Linear mixed-effects model fit by REML</a:t>
            </a:r>
          </a:p>
          <a:p>
            <a:pPr>
              <a:spcBef>
                <a:spcPct val="0"/>
              </a:spcBef>
              <a:buFontTx/>
              <a:buNone/>
            </a:pPr>
            <a:r>
              <a:rPr lang="en-US" altLang="en-US" sz="1600" dirty="0">
                <a:latin typeface="Courier New" pitchFamily="49" charset="0"/>
              </a:rPr>
              <a:t> Data: </a:t>
            </a:r>
            <a:r>
              <a:rPr lang="en-US" altLang="en-US" sz="1600" dirty="0" err="1">
                <a:latin typeface="Courier New" pitchFamily="49" charset="0"/>
              </a:rPr>
              <a:t>gdpdata.univ</a:t>
            </a:r>
            <a:r>
              <a:rPr lang="en-US" altLang="en-US" sz="1600" dirty="0">
                <a:latin typeface="Courier New" pitchFamily="49" charset="0"/>
              </a:rPr>
              <a:t> </a:t>
            </a:r>
          </a:p>
          <a:p>
            <a:pPr>
              <a:spcBef>
                <a:spcPct val="0"/>
              </a:spcBef>
              <a:buFontTx/>
              <a:buNone/>
            </a:pPr>
            <a:r>
              <a:rPr lang="en-US" altLang="en-US" sz="1600" dirty="0">
                <a:latin typeface="Courier New" pitchFamily="49" charset="0"/>
              </a:rPr>
              <a:t>       AIC      BIC    </a:t>
            </a:r>
            <a:r>
              <a:rPr lang="en-US" altLang="en-US" sz="1600" dirty="0" err="1">
                <a:latin typeface="Courier New" pitchFamily="49" charset="0"/>
              </a:rPr>
              <a:t>logLik</a:t>
            </a:r>
            <a:endParaRPr lang="en-US" altLang="en-US" sz="1600" dirty="0">
              <a:latin typeface="Courier New" pitchFamily="49" charset="0"/>
            </a:endParaRPr>
          </a:p>
          <a:p>
            <a:pPr>
              <a:spcBef>
                <a:spcPct val="0"/>
              </a:spcBef>
              <a:buFontTx/>
              <a:buNone/>
            </a:pPr>
            <a:r>
              <a:rPr lang="en-US" altLang="en-US" sz="1600" dirty="0">
                <a:latin typeface="Courier New" pitchFamily="49" charset="0"/>
              </a:rPr>
              <a:t>  6095.525 6169.679 -3031.762</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Random effects:</a:t>
            </a:r>
          </a:p>
          <a:p>
            <a:pPr>
              <a:spcBef>
                <a:spcPct val="0"/>
              </a:spcBef>
              <a:buFontTx/>
              <a:buNone/>
            </a:pPr>
            <a:r>
              <a:rPr lang="en-US" altLang="en-US" sz="1600" dirty="0">
                <a:latin typeface="Courier New" pitchFamily="49" charset="0"/>
              </a:rPr>
              <a:t> Formula: ~TIME + TRANS + RECOV | state</a:t>
            </a:r>
          </a:p>
          <a:p>
            <a:pPr>
              <a:spcBef>
                <a:spcPct val="0"/>
              </a:spcBef>
              <a:buFontTx/>
              <a:buNone/>
            </a:pPr>
            <a:r>
              <a:rPr lang="en-US" altLang="en-US" sz="1600" dirty="0">
                <a:latin typeface="Courier New" pitchFamily="49" charset="0"/>
              </a:rPr>
              <a:t> Structure: General positive-definite, Log-</a:t>
            </a:r>
            <a:r>
              <a:rPr lang="en-US" altLang="en-US" sz="1600" dirty="0" err="1">
                <a:latin typeface="Courier New" pitchFamily="49" charset="0"/>
              </a:rPr>
              <a:t>Cholesky</a:t>
            </a:r>
            <a:r>
              <a:rPr lang="en-US" altLang="en-US" sz="1600" dirty="0">
                <a:latin typeface="Courier New" pitchFamily="49" charset="0"/>
              </a:rPr>
              <a:t> parametrization</a:t>
            </a:r>
          </a:p>
          <a:p>
            <a:pPr>
              <a:spcBef>
                <a:spcPct val="0"/>
              </a:spcBef>
              <a:buFontTx/>
              <a:buNone/>
            </a:pPr>
            <a:r>
              <a:rPr lang="en-US" altLang="en-US" sz="1600" dirty="0">
                <a:latin typeface="Courier New" pitchFamily="49" charset="0"/>
              </a:rPr>
              <a:t>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186.470614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14.288536  0.986              </a:t>
            </a:r>
          </a:p>
          <a:p>
            <a:pPr>
              <a:spcBef>
                <a:spcPct val="0"/>
              </a:spcBef>
              <a:buFontTx/>
              <a:buNone/>
            </a:pPr>
            <a:r>
              <a:rPr lang="en-US" altLang="en-US" sz="1600" dirty="0">
                <a:latin typeface="Courier New" pitchFamily="49" charset="0"/>
              </a:rPr>
              <a:t>TRANS         9.254378 -0.948 -0.898       </a:t>
            </a:r>
          </a:p>
          <a:p>
            <a:pPr>
              <a:spcBef>
                <a:spcPct val="0"/>
              </a:spcBef>
              <a:buFontTx/>
              <a:buNone/>
            </a:pPr>
            <a:r>
              <a:rPr lang="en-US" altLang="en-US" sz="1600" dirty="0">
                <a:latin typeface="Courier New" pitchFamily="49" charset="0"/>
              </a:rPr>
              <a:t>RECOV         8.739618 -0.989 -0.988  0.931</a:t>
            </a:r>
          </a:p>
          <a:p>
            <a:pPr>
              <a:spcBef>
                <a:spcPct val="0"/>
              </a:spcBef>
              <a:buFontTx/>
              <a:buNone/>
            </a:pPr>
            <a:r>
              <a:rPr lang="en-US" altLang="en-US" sz="1600" dirty="0">
                <a:latin typeface="Courier New" pitchFamily="49" charset="0"/>
              </a:rPr>
              <a:t>Residual     19.332704                     </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Correlation Structure: AR(1)</a:t>
            </a:r>
          </a:p>
          <a:p>
            <a:pPr>
              <a:spcBef>
                <a:spcPct val="0"/>
              </a:spcBef>
              <a:buFontTx/>
              <a:buNone/>
            </a:pPr>
            <a:r>
              <a:rPr lang="en-US" altLang="en-US" sz="1600" dirty="0">
                <a:latin typeface="Courier New" pitchFamily="49" charset="0"/>
              </a:rPr>
              <a:t> Formula: ~TIME | state </a:t>
            </a:r>
          </a:p>
          <a:p>
            <a:pPr>
              <a:spcBef>
                <a:spcPct val="0"/>
              </a:spcBef>
              <a:buFontTx/>
              <a:buNone/>
            </a:pPr>
            <a:r>
              <a:rPr lang="en-US" altLang="en-US" sz="1600" dirty="0">
                <a:latin typeface="Courier New" pitchFamily="49" charset="0"/>
              </a:rPr>
              <a:t> Parameter estimate(s):</a:t>
            </a:r>
          </a:p>
          <a:p>
            <a:pPr>
              <a:spcBef>
                <a:spcPct val="0"/>
              </a:spcBef>
              <a:buFontTx/>
              <a:buNone/>
            </a:pPr>
            <a:r>
              <a:rPr lang="en-US" altLang="en-US" sz="1600" dirty="0">
                <a:latin typeface="Courier New" pitchFamily="49" charset="0"/>
              </a:rPr>
              <a:t>      Phi </a:t>
            </a:r>
          </a:p>
          <a:p>
            <a:pPr>
              <a:spcBef>
                <a:spcPct val="0"/>
              </a:spcBef>
              <a:buFontTx/>
              <a:buNone/>
            </a:pPr>
            <a:r>
              <a:rPr lang="en-US" altLang="en-US" sz="1600" b="1" dirty="0">
                <a:latin typeface="Courier New" pitchFamily="49" charset="0"/>
              </a:rPr>
              <a:t>0.8617861</a:t>
            </a:r>
          </a:p>
        </p:txBody>
      </p:sp>
    </p:spTree>
    <p:extLst>
      <p:ext uri="{BB962C8B-B14F-4D97-AF65-F5344CB8AC3E}">
        <p14:creationId xmlns:p14="http://schemas.microsoft.com/office/powerpoint/2010/main" val="316543389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665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531E652-C113-43BA-BB0D-09CBBFB62A40}" type="slidenum">
              <a:rPr lang="en-US" altLang="en-US" sz="1000"/>
              <a:pPr>
                <a:spcBef>
                  <a:spcPct val="0"/>
                </a:spcBef>
                <a:buFontTx/>
                <a:buNone/>
              </a:pPr>
              <a:t>288</a:t>
            </a:fld>
            <a:endParaRPr lang="en-US" altLang="en-US" sz="1000"/>
          </a:p>
        </p:txBody>
      </p:sp>
      <p:sp>
        <p:nvSpPr>
          <p:cNvPr id="66565" name="Rectangle 2"/>
          <p:cNvSpPr>
            <a:spLocks noGrp="1" noChangeArrowheads="1"/>
          </p:cNvSpPr>
          <p:nvPr>
            <p:ph type="title"/>
          </p:nvPr>
        </p:nvSpPr>
        <p:spPr/>
        <p:txBody>
          <a:bodyPr/>
          <a:lstStyle/>
          <a:p>
            <a:r>
              <a:rPr lang="en-US" altLang="en-US"/>
              <a:t>Step 4:  Testing for Autocorrelation</a:t>
            </a:r>
          </a:p>
        </p:txBody>
      </p:sp>
      <p:sp>
        <p:nvSpPr>
          <p:cNvPr id="66566" name="Rectangle 3"/>
          <p:cNvSpPr>
            <a:spLocks noGrp="1" noChangeArrowheads="1"/>
          </p:cNvSpPr>
          <p:nvPr>
            <p:ph type="body" idx="1"/>
          </p:nvPr>
        </p:nvSpPr>
        <p:spPr/>
        <p:txBody>
          <a:bodyPr/>
          <a:lstStyle/>
          <a:p>
            <a:pPr>
              <a:lnSpc>
                <a:spcPct val="90000"/>
              </a:lnSpc>
            </a:pPr>
            <a:r>
              <a:rPr lang="en-US" altLang="en-US">
                <a:cs typeface="Times New Roman" pitchFamily="18" charset="0"/>
              </a:rPr>
              <a:t>Contrast models with and without adjustment of lag-1 autocorrelation</a:t>
            </a:r>
          </a:p>
          <a:p>
            <a:pPr lvl="1">
              <a:lnSpc>
                <a:spcPct val="90000"/>
              </a:lnSpc>
            </a:pPr>
            <a:r>
              <a:rPr lang="en-US" altLang="en-US" sz="2000">
                <a:cs typeface="Times New Roman" pitchFamily="18" charset="0"/>
              </a:rPr>
              <a:t>Changes in both parameter estimates and SEs</a:t>
            </a:r>
          </a:p>
        </p:txBody>
      </p:sp>
      <p:sp>
        <p:nvSpPr>
          <p:cNvPr id="66567" name="Text Box 4"/>
          <p:cNvSpPr txBox="1">
            <a:spLocks noChangeArrowheads="1"/>
          </p:cNvSpPr>
          <p:nvPr/>
        </p:nvSpPr>
        <p:spPr bwMode="auto">
          <a:xfrm>
            <a:off x="2438401" y="2660650"/>
            <a:ext cx="7231063"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round(summary(mod3.c)$</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158.7940   26.1591 711  6.0703  0.0000</a:t>
            </a:r>
          </a:p>
          <a:p>
            <a:pPr>
              <a:spcBef>
                <a:spcPct val="0"/>
              </a:spcBef>
              <a:buFontTx/>
              <a:buNone/>
            </a:pPr>
            <a:r>
              <a:rPr lang="en-US" altLang="en-US" sz="1800" dirty="0">
                <a:latin typeface="Courier New" pitchFamily="49" charset="0"/>
              </a:rPr>
              <a:t>TIME         10.8671    1.9922 711  5.4550  0.0000</a:t>
            </a:r>
          </a:p>
          <a:p>
            <a:pPr>
              <a:spcBef>
                <a:spcPct val="0"/>
              </a:spcBef>
              <a:buFontTx/>
              <a:buNone/>
            </a:pPr>
            <a:r>
              <a:rPr lang="en-US" altLang="en-US" sz="1800" dirty="0">
                <a:latin typeface="Courier New" pitchFamily="49" charset="0"/>
              </a:rPr>
              <a:t>TRANS        -5.4987    2.2932 711 -2.3978  0.0168</a:t>
            </a:r>
          </a:p>
          <a:p>
            <a:pPr>
              <a:spcBef>
                <a:spcPct val="0"/>
              </a:spcBef>
              <a:buFontTx/>
              <a:buNone/>
            </a:pPr>
            <a:r>
              <a:rPr lang="en-US" altLang="en-US" sz="1800" dirty="0">
                <a:latin typeface="Courier New" pitchFamily="49" charset="0"/>
              </a:rPr>
              <a:t>RECOV        -5.0914    1.4221 711 -3.5803  0.0004</a:t>
            </a:r>
          </a:p>
        </p:txBody>
      </p:sp>
      <p:sp>
        <p:nvSpPr>
          <p:cNvPr id="66568" name="Text Box 4"/>
          <p:cNvSpPr txBox="1">
            <a:spLocks noChangeArrowheads="1"/>
          </p:cNvSpPr>
          <p:nvPr/>
        </p:nvSpPr>
        <p:spPr bwMode="auto">
          <a:xfrm>
            <a:off x="2433638" y="4473575"/>
            <a:ext cx="7231062" cy="17541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round(summary(mod4)$</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159.9887   26.2454 711  6.0959  0.0000</a:t>
            </a:r>
          </a:p>
          <a:p>
            <a:pPr>
              <a:spcBef>
                <a:spcPct val="0"/>
              </a:spcBef>
              <a:buFontTx/>
              <a:buNone/>
            </a:pPr>
            <a:r>
              <a:rPr lang="en-US" altLang="en-US" sz="1800" dirty="0">
                <a:latin typeface="Courier New" pitchFamily="49" charset="0"/>
              </a:rPr>
              <a:t>TIME         11.0041    2.0288 711  5.4238  0.0000</a:t>
            </a:r>
          </a:p>
          <a:p>
            <a:pPr>
              <a:spcBef>
                <a:spcPct val="0"/>
              </a:spcBef>
              <a:buFontTx/>
              <a:buNone/>
            </a:pPr>
            <a:r>
              <a:rPr lang="en-US" altLang="en-US" sz="1800" dirty="0">
                <a:latin typeface="Courier New" pitchFamily="49" charset="0"/>
              </a:rPr>
              <a:t>TRANS        -5.8089    1.9922 711 -2.9159  0.0037</a:t>
            </a:r>
          </a:p>
          <a:p>
            <a:pPr>
              <a:spcBef>
                <a:spcPct val="0"/>
              </a:spcBef>
              <a:buFontTx/>
              <a:buNone/>
            </a:pPr>
            <a:r>
              <a:rPr lang="en-US" altLang="en-US" sz="1800" dirty="0">
                <a:latin typeface="Courier New" pitchFamily="49" charset="0"/>
              </a:rPr>
              <a:t>RECOV        -5.6020    1.5201 711 -3.6853  0.0002</a:t>
            </a:r>
          </a:p>
        </p:txBody>
      </p:sp>
    </p:spTree>
    <p:extLst>
      <p:ext uri="{BB962C8B-B14F-4D97-AF65-F5344CB8AC3E}">
        <p14:creationId xmlns:p14="http://schemas.microsoft.com/office/powerpoint/2010/main" val="313691129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75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92A26C8-724D-48E6-B87F-9336DB351BB1}" type="slidenum">
              <a:rPr lang="en-US" altLang="en-US" sz="1000"/>
              <a:pPr>
                <a:spcBef>
                  <a:spcPct val="0"/>
                </a:spcBef>
                <a:buFontTx/>
                <a:buNone/>
              </a:pPr>
              <a:t>289</a:t>
            </a:fld>
            <a:endParaRPr lang="en-US" altLang="en-US" sz="1000"/>
          </a:p>
        </p:txBody>
      </p:sp>
      <p:sp>
        <p:nvSpPr>
          <p:cNvPr id="67589" name="Rectangle 2"/>
          <p:cNvSpPr>
            <a:spLocks noGrp="1" noChangeArrowheads="1"/>
          </p:cNvSpPr>
          <p:nvPr>
            <p:ph type="title"/>
          </p:nvPr>
        </p:nvSpPr>
        <p:spPr/>
        <p:txBody>
          <a:bodyPr/>
          <a:lstStyle/>
          <a:p>
            <a:r>
              <a:rPr lang="en-US" altLang="en-US"/>
              <a:t>Steps 1 to 4</a:t>
            </a:r>
          </a:p>
        </p:txBody>
      </p:sp>
      <p:sp>
        <p:nvSpPr>
          <p:cNvPr id="67590" name="Rectangle 3"/>
          <p:cNvSpPr>
            <a:spLocks noGrp="1" noChangeArrowheads="1"/>
          </p:cNvSpPr>
          <p:nvPr>
            <p:ph type="body" idx="1"/>
          </p:nvPr>
        </p:nvSpPr>
        <p:spPr/>
        <p:txBody>
          <a:bodyPr/>
          <a:lstStyle/>
          <a:p>
            <a:r>
              <a:rPr lang="en-US" altLang="en-US" dirty="0"/>
              <a:t>“Discontinuous Growth Exercises”</a:t>
            </a:r>
          </a:p>
          <a:p>
            <a:pPr lvl="1"/>
            <a:r>
              <a:rPr lang="en-US" altLang="en-US" dirty="0"/>
              <a:t>Exercise 3:</a:t>
            </a:r>
          </a:p>
          <a:p>
            <a:pPr lvl="2"/>
            <a:r>
              <a:rPr lang="en-US" altLang="en-US" dirty="0"/>
              <a:t>Estimate ICC</a:t>
            </a:r>
          </a:p>
          <a:p>
            <a:pPr lvl="2"/>
            <a:r>
              <a:rPr lang="en-US" altLang="en-US" dirty="0"/>
              <a:t>Model TIME-related Fixed Effects</a:t>
            </a:r>
          </a:p>
          <a:p>
            <a:pPr lvl="2"/>
            <a:r>
              <a:rPr lang="en-US" altLang="en-US" dirty="0"/>
              <a:t>Model variability across level-2 units</a:t>
            </a:r>
          </a:p>
          <a:p>
            <a:pPr lvl="2"/>
            <a:r>
              <a:rPr lang="en-US" altLang="en-US" dirty="0"/>
              <a:t>Estimate lag-1 autocorrelation</a:t>
            </a:r>
          </a:p>
        </p:txBody>
      </p:sp>
    </p:spTree>
    <p:extLst>
      <p:ext uri="{BB962C8B-B14F-4D97-AF65-F5344CB8AC3E}">
        <p14:creationId xmlns:p14="http://schemas.microsoft.com/office/powerpoint/2010/main" val="3605157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A63E-2D26-7D50-1809-B3039F40DE57}"/>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D6C9B0F4-669F-BAC2-C6D6-5D019A92D1F2}"/>
              </a:ext>
            </a:extLst>
          </p:cNvPr>
          <p:cNvSpPr>
            <a:spLocks noGrp="1"/>
          </p:cNvSpPr>
          <p:nvPr>
            <p:ph idx="1"/>
          </p:nvPr>
        </p:nvSpPr>
        <p:spPr>
          <a:xfrm>
            <a:off x="838200" y="1579419"/>
            <a:ext cx="5487309" cy="4362092"/>
          </a:xfrm>
        </p:spPr>
        <p:txBody>
          <a:bodyPr/>
          <a:lstStyle/>
          <a:p>
            <a:r>
              <a:rPr lang="en-US" dirty="0"/>
              <a:t>Data from bh1996</a:t>
            </a:r>
          </a:p>
          <a:p>
            <a:pPr marL="342900" indent="-342900">
              <a:buFont typeface="Arial" panose="020B0604020202020204" pitchFamily="34" charset="0"/>
              <a:buChar char="•"/>
            </a:pPr>
            <a:r>
              <a:rPr lang="en-US" dirty="0"/>
              <a:t>Each cell represents one Army Company</a:t>
            </a:r>
          </a:p>
          <a:p>
            <a:pPr marL="342900" indent="-342900">
              <a:buFont typeface="Arial" panose="020B0604020202020204" pitchFamily="34" charset="0"/>
              <a:buChar char="•"/>
            </a:pPr>
            <a:r>
              <a:rPr lang="en-US" dirty="0"/>
              <a:t>Note the differences in slopes and intercepts (mean well-being values)</a:t>
            </a:r>
          </a:p>
          <a:p>
            <a:pPr marL="857250" lvl="1" indent="-342900"/>
            <a:r>
              <a:rPr lang="en-US" dirty="0"/>
              <a:t>Are these reliable differences?</a:t>
            </a:r>
          </a:p>
          <a:p>
            <a:pPr marL="857250" lvl="1" indent="-342900"/>
            <a:r>
              <a:rPr lang="en-US" dirty="0"/>
              <a:t>If so, what group-level variables explain these differences?</a:t>
            </a:r>
          </a:p>
        </p:txBody>
      </p:sp>
      <p:sp>
        <p:nvSpPr>
          <p:cNvPr id="4" name="Slide Number Placeholder 3">
            <a:extLst>
              <a:ext uri="{FF2B5EF4-FFF2-40B4-BE49-F238E27FC236}">
                <a16:creationId xmlns:a16="http://schemas.microsoft.com/office/drawing/2014/main" id="{A23F956F-196F-DFE4-1348-6FB719D648D5}"/>
              </a:ext>
            </a:extLst>
          </p:cNvPr>
          <p:cNvSpPr>
            <a:spLocks noGrp="1"/>
          </p:cNvSpPr>
          <p:nvPr>
            <p:ph type="sldNum" sz="quarter" idx="12"/>
          </p:nvPr>
        </p:nvSpPr>
        <p:spPr/>
        <p:txBody>
          <a:bodyPr/>
          <a:lstStyle/>
          <a:p>
            <a:fld id="{C68DACDF-E1A9-A04C-A5FF-FC2443684BF5}" type="slidenum">
              <a:rPr lang="en-US" smtClean="0"/>
              <a:pPr/>
              <a:t>29</a:t>
            </a:fld>
            <a:endParaRPr lang="en-US" dirty="0"/>
          </a:p>
        </p:txBody>
      </p:sp>
      <p:sp>
        <p:nvSpPr>
          <p:cNvPr id="5" name="Footer Placeholder 4">
            <a:extLst>
              <a:ext uri="{FF2B5EF4-FFF2-40B4-BE49-F238E27FC236}">
                <a16:creationId xmlns:a16="http://schemas.microsoft.com/office/drawing/2014/main" id="{F0C1823B-3BE5-EC44-577C-DB65F28C31AE}"/>
              </a:ext>
            </a:extLst>
          </p:cNvPr>
          <p:cNvSpPr>
            <a:spLocks noGrp="1"/>
          </p:cNvSpPr>
          <p:nvPr>
            <p:ph type="ftr" sz="quarter" idx="11"/>
          </p:nvPr>
        </p:nvSpPr>
        <p:spPr/>
        <p:txBody>
          <a:bodyPr/>
          <a:lstStyle/>
          <a:p>
            <a:r>
              <a:rPr lang="en-US" dirty="0"/>
              <a:t>Kautz – Intro to Methods BLITZ Slides</a:t>
            </a:r>
          </a:p>
        </p:txBody>
      </p:sp>
      <p:pic>
        <p:nvPicPr>
          <p:cNvPr id="6" name="Picture 17">
            <a:extLst>
              <a:ext uri="{FF2B5EF4-FFF2-40B4-BE49-F238E27FC236}">
                <a16:creationId xmlns:a16="http://schemas.microsoft.com/office/drawing/2014/main" id="{25F0B2C2-86C3-10CB-6E62-0DA9E991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25509" y="744444"/>
            <a:ext cx="5386030" cy="5369112"/>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5555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Step 5:  Contrasting Alternative Models</a:t>
            </a:r>
          </a:p>
        </p:txBody>
      </p:sp>
      <p:sp>
        <p:nvSpPr>
          <p:cNvPr id="68611" name="Content Placeholder 2"/>
          <p:cNvSpPr>
            <a:spLocks noGrp="1"/>
          </p:cNvSpPr>
          <p:nvPr>
            <p:ph idx="1"/>
          </p:nvPr>
        </p:nvSpPr>
        <p:spPr/>
        <p:txBody>
          <a:bodyPr/>
          <a:lstStyle/>
          <a:p>
            <a:r>
              <a:rPr lang="en-US" altLang="en-US"/>
              <a:t>The parameters TIME, TRANS and RECOV represent a flexible discontinuous model</a:t>
            </a:r>
          </a:p>
          <a:p>
            <a:r>
              <a:rPr lang="en-US" altLang="en-US"/>
              <a:t>In some cases, however, discontinuity might be captured with two of the three parameters</a:t>
            </a:r>
          </a:p>
          <a:p>
            <a:pPr lvl="1"/>
            <a:r>
              <a:rPr lang="en-US" altLang="en-US"/>
              <a:t>TIME and TRANS</a:t>
            </a:r>
          </a:p>
          <a:p>
            <a:pPr lvl="1"/>
            <a:r>
              <a:rPr lang="en-US" altLang="en-US"/>
              <a:t>TIME and RECOV</a:t>
            </a:r>
          </a:p>
          <a:p>
            <a:r>
              <a:rPr lang="en-US" altLang="en-US"/>
              <a:t>The form of the discontinuity differs depending upon which parameters are included</a:t>
            </a:r>
          </a:p>
        </p:txBody>
      </p:sp>
      <p:sp>
        <p:nvSpPr>
          <p:cNvPr id="5" name="Footer Placeholder 4"/>
          <p:cNvSpPr>
            <a:spLocks noGrp="1"/>
          </p:cNvSpPr>
          <p:nvPr>
            <p:ph type="ftr" sz="quarter" idx="11"/>
          </p:nvPr>
        </p:nvSpPr>
        <p:spPr/>
        <p:txBody>
          <a:bodyPr/>
          <a:lstStyle/>
          <a:p>
            <a:pPr>
              <a:defRPr/>
            </a:pPr>
            <a:r>
              <a:rPr lang="en-US"/>
              <a:t>Bliese Slides</a:t>
            </a:r>
          </a:p>
        </p:txBody>
      </p:sp>
      <p:sp>
        <p:nvSpPr>
          <p:cNvPr id="6861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C574E8A-902F-4BA5-A842-00CED3E574B5}" type="slidenum">
              <a:rPr lang="en-US" altLang="en-US" sz="1000"/>
              <a:pPr>
                <a:spcBef>
                  <a:spcPct val="0"/>
                </a:spcBef>
                <a:buFontTx/>
                <a:buNone/>
              </a:pPr>
              <a:t>290</a:t>
            </a:fld>
            <a:endParaRPr lang="en-US" altLang="en-US" sz="1000"/>
          </a:p>
        </p:txBody>
      </p:sp>
    </p:spTree>
    <p:extLst>
      <p:ext uri="{BB962C8B-B14F-4D97-AF65-F5344CB8AC3E}">
        <p14:creationId xmlns:p14="http://schemas.microsoft.com/office/powerpoint/2010/main" val="42880422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Step 5:  Contrasting Alternative Models</a:t>
            </a:r>
          </a:p>
        </p:txBody>
      </p:sp>
      <p:sp>
        <p:nvSpPr>
          <p:cNvPr id="69635" name="Content Placeholder 2"/>
          <p:cNvSpPr>
            <a:spLocks noGrp="1"/>
          </p:cNvSpPr>
          <p:nvPr>
            <p:ph idx="1"/>
          </p:nvPr>
        </p:nvSpPr>
        <p:spPr/>
        <p:txBody>
          <a:bodyPr/>
          <a:lstStyle/>
          <a:p>
            <a:r>
              <a:rPr lang="en-US" altLang="en-US"/>
              <a:t>The model with TIME and TRANS has identical slopes pre and post-discontinuity:</a:t>
            </a:r>
          </a:p>
          <a:p>
            <a:endParaRPr lang="en-US" altLang="en-US"/>
          </a:p>
        </p:txBody>
      </p:sp>
      <p:sp>
        <p:nvSpPr>
          <p:cNvPr id="5" name="Footer Placeholder 4"/>
          <p:cNvSpPr>
            <a:spLocks noGrp="1"/>
          </p:cNvSpPr>
          <p:nvPr>
            <p:ph type="ftr" sz="quarter" idx="11"/>
          </p:nvPr>
        </p:nvSpPr>
        <p:spPr/>
        <p:txBody>
          <a:bodyPr/>
          <a:lstStyle/>
          <a:p>
            <a:pPr>
              <a:defRPr/>
            </a:pPr>
            <a:r>
              <a:rPr lang="en-US"/>
              <a:t>Bliese Slides</a:t>
            </a:r>
          </a:p>
        </p:txBody>
      </p:sp>
      <p:sp>
        <p:nvSpPr>
          <p:cNvPr id="6963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8BDC82E-D8FD-4C0C-A382-6A7CB5EDE9E0}" type="slidenum">
              <a:rPr lang="en-US" altLang="en-US" sz="1000"/>
              <a:pPr>
                <a:spcBef>
                  <a:spcPct val="0"/>
                </a:spcBef>
                <a:buFontTx/>
                <a:buNone/>
              </a:pPr>
              <a:t>291</a:t>
            </a:fld>
            <a:endParaRPr lang="en-US" altLang="en-US" sz="1000"/>
          </a:p>
        </p:txBody>
      </p:sp>
      <p:sp>
        <p:nvSpPr>
          <p:cNvPr id="69639" name="Text Box 4"/>
          <p:cNvSpPr txBox="1">
            <a:spLocks noChangeArrowheads="1"/>
          </p:cNvSpPr>
          <p:nvPr/>
        </p:nvSpPr>
        <p:spPr bwMode="auto">
          <a:xfrm>
            <a:off x="2246314" y="2484438"/>
            <a:ext cx="7723187"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mod5.a&lt;-</a:t>
            </a:r>
            <a:r>
              <a:rPr lang="en-US" altLang="en-US" sz="1800" dirty="0" err="1">
                <a:latin typeface="Courier New" pitchFamily="49" charset="0"/>
              </a:rPr>
              <a:t>lme</a:t>
            </a:r>
            <a:r>
              <a:rPr lang="en-US" altLang="en-US" sz="1800" dirty="0">
                <a:latin typeface="Courier New" pitchFamily="49" charset="0"/>
              </a:rPr>
              <a:t>(gdp1k~TIME+TRANS,</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TIME+TRANS|state</a:t>
            </a:r>
            <a:r>
              <a:rPr lang="en-US" altLang="en-US" sz="1800" dirty="0">
                <a:latin typeface="Courier New" pitchFamily="49" charset="0"/>
              </a:rPr>
              <a:t>, </a:t>
            </a:r>
            <a:r>
              <a:rPr lang="en-US" altLang="en-US" sz="1800" dirty="0" err="1">
                <a:latin typeface="Courier New" pitchFamily="49" charset="0"/>
              </a:rPr>
              <a:t>gdpdata.univ</a:t>
            </a:r>
            <a:r>
              <a:rPr lang="en-US" altLang="en-US" sz="1800" dirty="0">
                <a:latin typeface="Courier New" pitchFamily="49" charset="0"/>
              </a:rPr>
              <a:t>,</a:t>
            </a:r>
          </a:p>
          <a:p>
            <a:pPr>
              <a:spcBef>
                <a:spcPct val="0"/>
              </a:spcBef>
              <a:buFontTx/>
              <a:buNone/>
            </a:pPr>
            <a:r>
              <a:rPr lang="en-US" altLang="en-US" sz="1800" dirty="0">
                <a:latin typeface="Courier New" pitchFamily="49" charset="0"/>
              </a:rPr>
              <a:t>          correlation=corAR1(form=~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p>
          <a:p>
            <a:pPr>
              <a:spcBef>
                <a:spcPct val="0"/>
              </a:spcBef>
              <a:buFontTx/>
              <a:buNone/>
            </a:pPr>
            <a:r>
              <a:rPr lang="en-US" altLang="en-US" sz="1800" dirty="0">
                <a:latin typeface="Courier New" pitchFamily="49" charset="0"/>
              </a:rPr>
              <a:t>&gt; round(summary(mod5.a)$</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162.9069   26.9315 712  6.0489  0.0000</a:t>
            </a:r>
          </a:p>
          <a:p>
            <a:pPr>
              <a:spcBef>
                <a:spcPct val="0"/>
              </a:spcBef>
              <a:buFontTx/>
              <a:buNone/>
            </a:pPr>
            <a:r>
              <a:rPr lang="en-US" altLang="en-US" sz="1800" dirty="0">
                <a:latin typeface="Courier New" pitchFamily="49" charset="0"/>
              </a:rPr>
              <a:t>TIME          9.8017    1.7721 712  5.5310  0.0000</a:t>
            </a:r>
          </a:p>
          <a:p>
            <a:pPr>
              <a:spcBef>
                <a:spcPct val="0"/>
              </a:spcBef>
              <a:buFontTx/>
              <a:buNone/>
            </a:pPr>
            <a:r>
              <a:rPr lang="en-US" altLang="en-US" sz="1800" dirty="0">
                <a:latin typeface="Courier New" pitchFamily="49" charset="0"/>
              </a:rPr>
              <a:t>TRANS        -4.8805    1.9446 712 -2.5097  0.0123</a:t>
            </a:r>
          </a:p>
        </p:txBody>
      </p:sp>
    </p:spTree>
    <p:extLst>
      <p:ext uri="{BB962C8B-B14F-4D97-AF65-F5344CB8AC3E}">
        <p14:creationId xmlns:p14="http://schemas.microsoft.com/office/powerpoint/2010/main" val="11377515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706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59" name="Rectangle 3"/>
          <p:cNvSpPr>
            <a:spLocks noGrp="1" noChangeArrowheads="1"/>
          </p:cNvSpPr>
          <p:nvPr>
            <p:ph type="title"/>
          </p:nvPr>
        </p:nvSpPr>
        <p:spPr/>
        <p:txBody>
          <a:bodyPr/>
          <a:lstStyle/>
          <a:p>
            <a:r>
              <a:rPr lang="en-US" altLang="en-US"/>
              <a:t>State-Level GDP Change</a:t>
            </a:r>
          </a:p>
        </p:txBody>
      </p:sp>
      <p:sp>
        <p:nvSpPr>
          <p:cNvPr id="5" name="Right Arrow 4"/>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6" name="TextBox 5"/>
          <p:cNvSpPr txBox="1"/>
          <p:nvPr/>
        </p:nvSpPr>
        <p:spPr>
          <a:xfrm>
            <a:off x="6303963" y="4264025"/>
            <a:ext cx="1916112" cy="369888"/>
          </a:xfrm>
          <a:prstGeom prst="rect">
            <a:avLst/>
          </a:prstGeom>
          <a:noFill/>
        </p:spPr>
        <p:txBody>
          <a:bodyPr wrap="none">
            <a:spAutoFit/>
          </a:bodyPr>
          <a:lstStyle/>
          <a:p>
            <a:pPr eaLnBrk="1" hangingPunct="1">
              <a:defRPr/>
            </a:pPr>
            <a:r>
              <a:rPr lang="en-US" dirty="0">
                <a:latin typeface="+mn-lt"/>
              </a:rPr>
              <a:t>Slopes are equal</a:t>
            </a:r>
          </a:p>
        </p:txBody>
      </p:sp>
      <p:sp>
        <p:nvSpPr>
          <p:cNvPr id="7" name="Right Arrow 6"/>
          <p:cNvSpPr/>
          <p:nvPr/>
        </p:nvSpPr>
        <p:spPr bwMode="auto">
          <a:xfrm rot="16200000">
            <a:off x="8030369" y="34504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5400000">
            <a:off x="7262019" y="3051969"/>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9" name="TextBox 8"/>
          <p:cNvSpPr txBox="1"/>
          <p:nvPr/>
        </p:nvSpPr>
        <p:spPr>
          <a:xfrm>
            <a:off x="6778625" y="1990725"/>
            <a:ext cx="966788" cy="369888"/>
          </a:xfrm>
          <a:prstGeom prst="rect">
            <a:avLst/>
          </a:prstGeom>
          <a:noFill/>
        </p:spPr>
        <p:txBody>
          <a:bodyPr wrap="none">
            <a:spAutoFit/>
          </a:bodyPr>
          <a:lstStyle/>
          <a:p>
            <a:pPr eaLnBrk="1" hangingPunct="1">
              <a:defRPr/>
            </a:pPr>
            <a:r>
              <a:rPr lang="en-US" dirty="0">
                <a:latin typeface="+mn-lt"/>
              </a:rPr>
              <a:t>TRANS</a:t>
            </a:r>
          </a:p>
        </p:txBody>
      </p:sp>
      <p:sp>
        <p:nvSpPr>
          <p:cNvPr id="10" name="Rectangle 9"/>
          <p:cNvSpPr/>
          <p:nvPr/>
        </p:nvSpPr>
        <p:spPr>
          <a:xfrm>
            <a:off x="6459539" y="2359025"/>
            <a:ext cx="1774825" cy="369888"/>
          </a:xfrm>
          <a:prstGeom prst="rect">
            <a:avLst/>
          </a:prstGeom>
        </p:spPr>
        <p:txBody>
          <a:bodyPr wrap="none">
            <a:spAutoFit/>
          </a:bodyPr>
          <a:lstStyle/>
          <a:p>
            <a:pPr eaLnBrk="1" hangingPunct="1">
              <a:defRPr/>
            </a:pPr>
            <a:r>
              <a:rPr lang="en-US" altLang="en-US" dirty="0">
                <a:latin typeface="+mn-lt"/>
              </a:rPr>
              <a:t>Drop of 4880.5 </a:t>
            </a:r>
            <a:endParaRPr lang="en-US" dirty="0">
              <a:latin typeface="+mn-lt"/>
            </a:endParaRP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292</a:t>
            </a:fld>
            <a:endParaRPr lang="en-US"/>
          </a:p>
        </p:txBody>
      </p:sp>
    </p:spTree>
    <p:extLst>
      <p:ext uri="{BB962C8B-B14F-4D97-AF65-F5344CB8AC3E}">
        <p14:creationId xmlns:p14="http://schemas.microsoft.com/office/powerpoint/2010/main" val="323977689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716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3" name="Rectangle 3"/>
          <p:cNvSpPr>
            <a:spLocks noGrp="1" noChangeArrowheads="1"/>
          </p:cNvSpPr>
          <p:nvPr>
            <p:ph type="title"/>
          </p:nvPr>
        </p:nvSpPr>
        <p:spPr/>
        <p:txBody>
          <a:bodyPr/>
          <a:lstStyle/>
          <a:p>
            <a:r>
              <a:rPr lang="en-US" altLang="en-US"/>
              <a:t>State-Level GDP Change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293</a:t>
            </a:fld>
            <a:endParaRPr lang="en-US"/>
          </a:p>
        </p:txBody>
      </p:sp>
    </p:spTree>
    <p:extLst>
      <p:ext uri="{BB962C8B-B14F-4D97-AF65-F5344CB8AC3E}">
        <p14:creationId xmlns:p14="http://schemas.microsoft.com/office/powerpoint/2010/main" val="32354853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a:t>Step 5:  Contrasting Alternative Models</a:t>
            </a:r>
          </a:p>
        </p:txBody>
      </p:sp>
      <p:sp>
        <p:nvSpPr>
          <p:cNvPr id="72707" name="Content Placeholder 2"/>
          <p:cNvSpPr>
            <a:spLocks noGrp="1"/>
          </p:cNvSpPr>
          <p:nvPr>
            <p:ph idx="1"/>
          </p:nvPr>
        </p:nvSpPr>
        <p:spPr/>
        <p:txBody>
          <a:bodyPr/>
          <a:lstStyle/>
          <a:p>
            <a:r>
              <a:rPr lang="en-US" altLang="en-US"/>
              <a:t>The model with TIME and RECOV has a change in slope pre and post-discontinuity</a:t>
            </a:r>
          </a:p>
          <a:p>
            <a:pPr lvl="1"/>
            <a:r>
              <a:rPr lang="en-US" altLang="en-US"/>
              <a:t>Excludes a parameter for a drop or increase at a specific time (2008):</a:t>
            </a:r>
          </a:p>
          <a:p>
            <a:endParaRPr lang="en-US" altLang="en-US"/>
          </a:p>
        </p:txBody>
      </p:sp>
      <p:sp>
        <p:nvSpPr>
          <p:cNvPr id="5" name="Footer Placeholder 4"/>
          <p:cNvSpPr>
            <a:spLocks noGrp="1"/>
          </p:cNvSpPr>
          <p:nvPr>
            <p:ph type="ftr" sz="quarter" idx="11"/>
          </p:nvPr>
        </p:nvSpPr>
        <p:spPr/>
        <p:txBody>
          <a:bodyPr/>
          <a:lstStyle/>
          <a:p>
            <a:pPr>
              <a:defRPr/>
            </a:pPr>
            <a:r>
              <a:rPr lang="en-US"/>
              <a:t>Bliese Slides</a:t>
            </a:r>
          </a:p>
        </p:txBody>
      </p:sp>
      <p:sp>
        <p:nvSpPr>
          <p:cNvPr id="7271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C772D0A9-4C01-4D9E-A2DA-750FDC21ED67}" type="slidenum">
              <a:rPr lang="en-US" altLang="en-US" sz="1000"/>
              <a:pPr>
                <a:spcBef>
                  <a:spcPct val="0"/>
                </a:spcBef>
                <a:buFontTx/>
                <a:buNone/>
              </a:pPr>
              <a:t>294</a:t>
            </a:fld>
            <a:endParaRPr lang="en-US" altLang="en-US" sz="1000"/>
          </a:p>
        </p:txBody>
      </p:sp>
      <p:sp>
        <p:nvSpPr>
          <p:cNvPr id="72711" name="Text Box 4"/>
          <p:cNvSpPr txBox="1">
            <a:spLocks noChangeArrowheads="1"/>
          </p:cNvSpPr>
          <p:nvPr/>
        </p:nvSpPr>
        <p:spPr bwMode="auto">
          <a:xfrm>
            <a:off x="2246314" y="3157538"/>
            <a:ext cx="7723187"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mod5.b&lt;-</a:t>
            </a:r>
            <a:r>
              <a:rPr lang="en-US" altLang="en-US" sz="1800" dirty="0" err="1">
                <a:latin typeface="Courier New" pitchFamily="49" charset="0"/>
              </a:rPr>
              <a:t>lme</a:t>
            </a:r>
            <a:r>
              <a:rPr lang="en-US" altLang="en-US" sz="1800" dirty="0">
                <a:latin typeface="Courier New" pitchFamily="49" charset="0"/>
              </a:rPr>
              <a:t>(gdp1k~TIME+RECOV,</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TIME+RECOV|state</a:t>
            </a:r>
            <a:r>
              <a:rPr lang="en-US" altLang="en-US" sz="1800" dirty="0">
                <a:latin typeface="Courier New" pitchFamily="49" charset="0"/>
              </a:rPr>
              <a:t>, </a:t>
            </a:r>
            <a:r>
              <a:rPr lang="en-US" altLang="en-US" sz="1800" dirty="0" err="1">
                <a:latin typeface="Courier New" pitchFamily="49" charset="0"/>
              </a:rPr>
              <a:t>gdpdata.univ</a:t>
            </a:r>
            <a:r>
              <a:rPr lang="en-US" altLang="en-US" sz="1800" dirty="0">
                <a:latin typeface="Courier New" pitchFamily="49" charset="0"/>
              </a:rPr>
              <a:t>,</a:t>
            </a:r>
          </a:p>
          <a:p>
            <a:pPr>
              <a:spcBef>
                <a:spcPct val="0"/>
              </a:spcBef>
              <a:buFontTx/>
              <a:buNone/>
            </a:pPr>
            <a:r>
              <a:rPr lang="en-US" altLang="en-US" sz="1800" dirty="0">
                <a:latin typeface="Courier New" pitchFamily="49" charset="0"/>
              </a:rPr>
              <a:t>          correlation=corAR1(form=~</a:t>
            </a:r>
            <a:r>
              <a:rPr lang="en-US" altLang="en-US" sz="1800" dirty="0" err="1">
                <a:latin typeface="Courier New" pitchFamily="49" charset="0"/>
              </a:rPr>
              <a:t>TIME|state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control=list(opt="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endParaRPr lang="en-US" altLang="en-US" sz="1800" dirty="0">
              <a:latin typeface="Courier New" pitchFamily="49" charset="0"/>
            </a:endParaRPr>
          </a:p>
          <a:p>
            <a:pPr>
              <a:spcBef>
                <a:spcPct val="0"/>
              </a:spcBef>
              <a:buFontTx/>
              <a:buNone/>
            </a:pPr>
            <a:r>
              <a:rPr lang="en-US" altLang="en-US" sz="1800" dirty="0">
                <a:latin typeface="Courier New" pitchFamily="49" charset="0"/>
              </a:rPr>
              <a:t>&gt; round(summary(mod5.b)$</a:t>
            </a:r>
            <a:r>
              <a:rPr lang="en-US" altLang="en-US" sz="1800" dirty="0" err="1">
                <a:latin typeface="Courier New" pitchFamily="49" charset="0"/>
              </a:rPr>
              <a:t>tTable,dig</a:t>
            </a:r>
            <a:r>
              <a:rPr lang="en-US" altLang="en-US" sz="1800" dirty="0">
                <a:latin typeface="Courier New" pitchFamily="49" charset="0"/>
              </a:rPr>
              <a:t>=4)</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161.1470   26.4624 712  6.0897   0e+00</a:t>
            </a:r>
          </a:p>
          <a:p>
            <a:pPr>
              <a:spcBef>
                <a:spcPct val="0"/>
              </a:spcBef>
              <a:buFontTx/>
              <a:buNone/>
            </a:pPr>
            <a:r>
              <a:rPr lang="en-US" altLang="en-US" sz="1800" dirty="0">
                <a:latin typeface="Courier New" pitchFamily="49" charset="0"/>
              </a:rPr>
              <a:t>TIME         10.5338    1.9364 712  5.4399   0e+00</a:t>
            </a:r>
          </a:p>
          <a:p>
            <a:pPr>
              <a:spcBef>
                <a:spcPct val="0"/>
              </a:spcBef>
              <a:buFontTx/>
              <a:buNone/>
            </a:pPr>
            <a:r>
              <a:rPr lang="en-US" altLang="en-US" sz="1800" dirty="0">
                <a:latin typeface="Courier New" pitchFamily="49" charset="0"/>
              </a:rPr>
              <a:t>RECOV        -5.3337    1.5104 712 -3.5314   4e-04</a:t>
            </a:r>
          </a:p>
        </p:txBody>
      </p:sp>
    </p:spTree>
    <p:extLst>
      <p:ext uri="{BB962C8B-B14F-4D97-AF65-F5344CB8AC3E}">
        <p14:creationId xmlns:p14="http://schemas.microsoft.com/office/powerpoint/2010/main" val="28136864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737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1" name="Rectangle 3"/>
          <p:cNvSpPr>
            <a:spLocks noGrp="1" noChangeArrowheads="1"/>
          </p:cNvSpPr>
          <p:nvPr>
            <p:ph type="title"/>
          </p:nvPr>
        </p:nvSpPr>
        <p:spPr/>
        <p:txBody>
          <a:bodyPr/>
          <a:lstStyle/>
          <a:p>
            <a:r>
              <a:rPr lang="en-US" altLang="en-US"/>
              <a:t>State-Level GDP Change</a:t>
            </a:r>
          </a:p>
        </p:txBody>
      </p:sp>
      <p:sp>
        <p:nvSpPr>
          <p:cNvPr id="5" name="Right Arrow 4"/>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6" name="TextBox 5"/>
          <p:cNvSpPr txBox="1"/>
          <p:nvPr/>
        </p:nvSpPr>
        <p:spPr>
          <a:xfrm>
            <a:off x="6303963" y="4264025"/>
            <a:ext cx="2171700" cy="369888"/>
          </a:xfrm>
          <a:prstGeom prst="rect">
            <a:avLst/>
          </a:prstGeom>
          <a:noFill/>
        </p:spPr>
        <p:txBody>
          <a:bodyPr wrap="none">
            <a:spAutoFit/>
          </a:bodyPr>
          <a:lstStyle/>
          <a:p>
            <a:pPr eaLnBrk="1" hangingPunct="1">
              <a:defRPr/>
            </a:pPr>
            <a:r>
              <a:rPr lang="en-US" dirty="0">
                <a:latin typeface="+mn-lt"/>
              </a:rPr>
              <a:t>Slopes are unequal</a:t>
            </a:r>
          </a:p>
        </p:txBody>
      </p:sp>
      <p:sp>
        <p:nvSpPr>
          <p:cNvPr id="7" name="Right Arrow 6"/>
          <p:cNvSpPr/>
          <p:nvPr/>
        </p:nvSpPr>
        <p:spPr bwMode="auto">
          <a:xfrm rot="16200000">
            <a:off x="8030369" y="34504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5400000">
            <a:off x="7647782" y="2844007"/>
            <a:ext cx="24765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10" name="Rectangle 9"/>
          <p:cNvSpPr/>
          <p:nvPr/>
        </p:nvSpPr>
        <p:spPr>
          <a:xfrm>
            <a:off x="6589713" y="2043113"/>
            <a:ext cx="1955800" cy="646112"/>
          </a:xfrm>
          <a:prstGeom prst="rect">
            <a:avLst/>
          </a:prstGeom>
        </p:spPr>
        <p:txBody>
          <a:bodyPr wrap="none">
            <a:spAutoFit/>
          </a:bodyPr>
          <a:lstStyle/>
          <a:p>
            <a:pPr eaLnBrk="1" hangingPunct="1">
              <a:defRPr/>
            </a:pPr>
            <a:r>
              <a:rPr lang="en-US" dirty="0">
                <a:latin typeface="+mn-lt"/>
              </a:rPr>
              <a:t>Change in Slope:</a:t>
            </a:r>
          </a:p>
          <a:p>
            <a:pPr eaLnBrk="1" hangingPunct="1">
              <a:defRPr/>
            </a:pPr>
            <a:r>
              <a:rPr lang="en-US" dirty="0">
                <a:latin typeface="+mn-lt"/>
              </a:rPr>
              <a:t>No drop/increase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295</a:t>
            </a:fld>
            <a:endParaRPr lang="en-US"/>
          </a:p>
        </p:txBody>
      </p:sp>
    </p:spTree>
    <p:extLst>
      <p:ext uri="{BB962C8B-B14F-4D97-AF65-F5344CB8AC3E}">
        <p14:creationId xmlns:p14="http://schemas.microsoft.com/office/powerpoint/2010/main" val="25738037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747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5" name="Rectangle 3"/>
          <p:cNvSpPr>
            <a:spLocks noGrp="1" noChangeArrowheads="1"/>
          </p:cNvSpPr>
          <p:nvPr>
            <p:ph type="title"/>
          </p:nvPr>
        </p:nvSpPr>
        <p:spPr/>
        <p:txBody>
          <a:bodyPr/>
          <a:lstStyle/>
          <a:p>
            <a:r>
              <a:rPr lang="en-US" altLang="en-US"/>
              <a:t>State-Level GDP Change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296</a:t>
            </a:fld>
            <a:endParaRPr lang="en-US"/>
          </a:p>
        </p:txBody>
      </p:sp>
    </p:spTree>
    <p:extLst>
      <p:ext uri="{BB962C8B-B14F-4D97-AF65-F5344CB8AC3E}">
        <p14:creationId xmlns:p14="http://schemas.microsoft.com/office/powerpoint/2010/main" val="1491646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79" name="Rectangle 3"/>
          <p:cNvSpPr>
            <a:spLocks noGrp="1" noChangeArrowheads="1"/>
          </p:cNvSpPr>
          <p:nvPr>
            <p:ph type="title"/>
          </p:nvPr>
        </p:nvSpPr>
        <p:spPr/>
        <p:txBody>
          <a:bodyPr/>
          <a:lstStyle/>
          <a:p>
            <a:r>
              <a:rPr lang="en-US" altLang="en-US"/>
              <a:t>State-Level GDP Change</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297</a:t>
            </a:fld>
            <a:endParaRPr lang="en-US"/>
          </a:p>
        </p:txBody>
      </p:sp>
    </p:spTree>
    <p:extLst>
      <p:ext uri="{BB962C8B-B14F-4D97-AF65-F5344CB8AC3E}">
        <p14:creationId xmlns:p14="http://schemas.microsoft.com/office/powerpoint/2010/main" val="4731140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768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511C3B3-5C23-45BA-8044-4228ABCB7FFD}" type="slidenum">
              <a:rPr lang="en-US" altLang="en-US" sz="1000"/>
              <a:pPr>
                <a:spcBef>
                  <a:spcPct val="0"/>
                </a:spcBef>
                <a:buFontTx/>
                <a:buNone/>
              </a:pPr>
              <a:t>298</a:t>
            </a:fld>
            <a:endParaRPr lang="en-US" altLang="en-US" sz="1000"/>
          </a:p>
        </p:txBody>
      </p:sp>
      <p:sp>
        <p:nvSpPr>
          <p:cNvPr id="76805" name="Rectangle 4"/>
          <p:cNvSpPr>
            <a:spLocks noGrp="1" noChangeArrowheads="1"/>
          </p:cNvSpPr>
          <p:nvPr>
            <p:ph type="title"/>
          </p:nvPr>
        </p:nvSpPr>
        <p:spPr/>
        <p:txBody>
          <a:bodyPr/>
          <a:lstStyle/>
          <a:p>
            <a:r>
              <a:rPr lang="en-US" altLang="en-US"/>
              <a:t>Step 5:  Picking Alternative Models</a:t>
            </a:r>
          </a:p>
        </p:txBody>
      </p:sp>
      <p:sp>
        <p:nvSpPr>
          <p:cNvPr id="76806" name="Rectangle 5"/>
          <p:cNvSpPr>
            <a:spLocks noGrp="1" noChangeArrowheads="1"/>
          </p:cNvSpPr>
          <p:nvPr>
            <p:ph type="body" idx="1"/>
          </p:nvPr>
        </p:nvSpPr>
        <p:spPr/>
        <p:txBody>
          <a:bodyPr/>
          <a:lstStyle/>
          <a:p>
            <a:r>
              <a:rPr lang="en-US" altLang="en-US"/>
              <a:t>Alternative models have different predictors so comparisons of -2 log likelihood values is not appropriate</a:t>
            </a:r>
          </a:p>
          <a:p>
            <a:pPr lvl="1"/>
            <a:r>
              <a:rPr lang="en-US" altLang="en-US"/>
              <a:t>Default is Restricted-Maximum Likelihood (REML)</a:t>
            </a:r>
          </a:p>
          <a:p>
            <a:pPr lvl="1"/>
            <a:r>
              <a:rPr lang="en-US" altLang="en-US"/>
              <a:t>With REML, -2 log likelihood contrasts should be used only on random effects</a:t>
            </a:r>
          </a:p>
          <a:p>
            <a:r>
              <a:rPr lang="en-US" altLang="en-US"/>
              <a:t>May to useful to examine:</a:t>
            </a:r>
          </a:p>
          <a:p>
            <a:pPr lvl="1"/>
            <a:r>
              <a:rPr lang="en-US" altLang="en-US"/>
              <a:t>Akaike’s Information Criterion (AIC)</a:t>
            </a:r>
          </a:p>
          <a:p>
            <a:pPr lvl="1"/>
            <a:r>
              <a:rPr lang="en-US" altLang="en-US"/>
              <a:t>Bayesian Information Criterion (BIC)</a:t>
            </a:r>
          </a:p>
          <a:p>
            <a:r>
              <a:rPr lang="en-US" altLang="en-US"/>
              <a:t>Smaller is better</a:t>
            </a:r>
          </a:p>
          <a:p>
            <a:r>
              <a:rPr lang="en-US" altLang="en-US"/>
              <a:t>Can contrast values across non-nested models</a:t>
            </a:r>
          </a:p>
          <a:p>
            <a:endParaRPr lang="en-US" altLang="en-US"/>
          </a:p>
          <a:p>
            <a:endParaRPr lang="en-US" altLang="en-US"/>
          </a:p>
          <a:p>
            <a:pPr lvl="1"/>
            <a:endParaRPr lang="en-US" altLang="en-US"/>
          </a:p>
          <a:p>
            <a:endParaRPr lang="en-US" altLang="en-US"/>
          </a:p>
        </p:txBody>
      </p:sp>
    </p:spTree>
    <p:extLst>
      <p:ext uri="{BB962C8B-B14F-4D97-AF65-F5344CB8AC3E}">
        <p14:creationId xmlns:p14="http://schemas.microsoft.com/office/powerpoint/2010/main" val="17423853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7782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14194BE-B59B-44D7-B3DB-29639EB31576}" type="slidenum">
              <a:rPr lang="en-US" altLang="en-US" sz="1000"/>
              <a:pPr>
                <a:spcBef>
                  <a:spcPct val="0"/>
                </a:spcBef>
                <a:buFontTx/>
                <a:buNone/>
              </a:pPr>
              <a:t>299</a:t>
            </a:fld>
            <a:endParaRPr lang="en-US" altLang="en-US" sz="1000"/>
          </a:p>
        </p:txBody>
      </p:sp>
      <p:sp>
        <p:nvSpPr>
          <p:cNvPr id="77829" name="Rectangle 4"/>
          <p:cNvSpPr>
            <a:spLocks noGrp="1" noChangeArrowheads="1"/>
          </p:cNvSpPr>
          <p:nvPr>
            <p:ph type="title"/>
          </p:nvPr>
        </p:nvSpPr>
        <p:spPr/>
        <p:txBody>
          <a:bodyPr/>
          <a:lstStyle/>
          <a:p>
            <a:r>
              <a:rPr lang="en-US" altLang="en-US"/>
              <a:t>Step 5:  Picking Alternative Models</a:t>
            </a:r>
          </a:p>
        </p:txBody>
      </p:sp>
      <p:sp>
        <p:nvSpPr>
          <p:cNvPr id="62470" name="Rectangle 5"/>
          <p:cNvSpPr>
            <a:spLocks noGrp="1" noChangeArrowheads="1"/>
          </p:cNvSpPr>
          <p:nvPr>
            <p:ph type="body" idx="1"/>
          </p:nvPr>
        </p:nvSpPr>
        <p:spPr/>
        <p:txBody>
          <a:bodyPr/>
          <a:lstStyle/>
          <a:p>
            <a:pPr>
              <a:defRPr/>
            </a:pPr>
            <a:r>
              <a:rPr lang="en-US" altLang="en-US" dirty="0" err="1"/>
              <a:t>Akaike’s</a:t>
            </a:r>
            <a:r>
              <a:rPr lang="en-US" altLang="en-US" dirty="0"/>
              <a:t> Information Criterion (AIC)</a:t>
            </a:r>
          </a:p>
          <a:p>
            <a:pPr lvl="1">
              <a:defRPr/>
            </a:pPr>
            <a:r>
              <a:rPr lang="en-US" altLang="en-US" dirty="0"/>
              <a:t>Formula:  2k – (2 * (</a:t>
            </a:r>
            <a:r>
              <a:rPr lang="en-US" altLang="en-US" dirty="0" err="1"/>
              <a:t>logLik</a:t>
            </a:r>
            <a:r>
              <a:rPr lang="en-US" altLang="en-US" dirty="0"/>
              <a:t>))</a:t>
            </a:r>
          </a:p>
          <a:p>
            <a:pPr>
              <a:defRPr/>
            </a:pPr>
            <a:r>
              <a:rPr lang="en-US" altLang="en-US" dirty="0"/>
              <a:t>Bayesian Information Criterion (BIC)</a:t>
            </a:r>
          </a:p>
          <a:p>
            <a:pPr lvl="1">
              <a:defRPr/>
            </a:pPr>
            <a:r>
              <a:rPr lang="en-US" altLang="en-US" dirty="0"/>
              <a:t>Formula (large n </a:t>
            </a:r>
            <a:r>
              <a:rPr lang="en-US" altLang="en-US" dirty="0" err="1"/>
              <a:t>approx</a:t>
            </a:r>
            <a:r>
              <a:rPr lang="en-US" altLang="en-US" dirty="0"/>
              <a:t>): -2 * </a:t>
            </a:r>
            <a:r>
              <a:rPr lang="en-US" altLang="en-US" dirty="0" err="1"/>
              <a:t>logLik</a:t>
            </a:r>
            <a:r>
              <a:rPr lang="en-US" altLang="en-US" dirty="0"/>
              <a:t> + k * log(n)</a:t>
            </a:r>
          </a:p>
          <a:p>
            <a:pPr lvl="1">
              <a:defRPr/>
            </a:pPr>
            <a:endParaRPr lang="en-US" altLang="en-US" dirty="0"/>
          </a:p>
          <a:p>
            <a:pPr marL="0" indent="0">
              <a:buNone/>
              <a:defRPr/>
            </a:pPr>
            <a:endParaRPr lang="en-US" altLang="en-US" dirty="0"/>
          </a:p>
          <a:p>
            <a:pPr>
              <a:defRPr/>
            </a:pPr>
            <a:endParaRPr lang="en-US" altLang="en-US" dirty="0"/>
          </a:p>
          <a:p>
            <a:pPr lvl="1">
              <a:defRPr/>
            </a:pPr>
            <a:endParaRPr lang="en-US" altLang="en-US" dirty="0"/>
          </a:p>
          <a:p>
            <a:pPr>
              <a:defRPr/>
            </a:pPr>
            <a:endParaRPr lang="en-US" altLang="en-US" dirty="0"/>
          </a:p>
        </p:txBody>
      </p:sp>
      <p:sp>
        <p:nvSpPr>
          <p:cNvPr id="77831" name="Text Box 4"/>
          <p:cNvSpPr txBox="1">
            <a:spLocks noChangeArrowheads="1"/>
          </p:cNvSpPr>
          <p:nvPr/>
        </p:nvSpPr>
        <p:spPr bwMode="auto">
          <a:xfrm>
            <a:off x="2628901" y="3249613"/>
            <a:ext cx="6994525" cy="28622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da-DK" altLang="en-US" sz="1800" dirty="0">
                <a:latin typeface="Courier New" pitchFamily="49" charset="0"/>
              </a:rPr>
              <a:t>&gt; logLik(mod5.a)</a:t>
            </a:r>
          </a:p>
          <a:p>
            <a:pPr>
              <a:spcBef>
                <a:spcPct val="0"/>
              </a:spcBef>
              <a:buFontTx/>
              <a:buNone/>
            </a:pPr>
            <a:r>
              <a:rPr lang="da-DK" altLang="en-US" sz="1800" dirty="0">
                <a:latin typeface="Courier New" pitchFamily="49" charset="0"/>
              </a:rPr>
              <a:t>'log Lik.' -3091.293 (df=11)</a:t>
            </a:r>
          </a:p>
          <a:p>
            <a:pPr>
              <a:spcBef>
                <a:spcPct val="0"/>
              </a:spcBef>
              <a:buFontTx/>
              <a:buNone/>
            </a:pPr>
            <a:r>
              <a:rPr lang="da-DK" altLang="en-US" sz="1800" dirty="0">
                <a:latin typeface="Courier New" pitchFamily="49" charset="0"/>
              </a:rPr>
              <a:t>&gt; AIC(mod5.a)</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(2*11)-(2*(-3091.293))</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BIC(mod5.a)</a:t>
            </a:r>
          </a:p>
          <a:p>
            <a:pPr>
              <a:spcBef>
                <a:spcPct val="0"/>
              </a:spcBef>
              <a:buFontTx/>
              <a:buNone/>
            </a:pPr>
            <a:r>
              <a:rPr lang="da-DK" altLang="en-US" sz="1800" dirty="0">
                <a:latin typeface="Courier New" pitchFamily="49" charset="0"/>
              </a:rPr>
              <a:t>[1] 6255.581</a:t>
            </a:r>
          </a:p>
          <a:p>
            <a:pPr>
              <a:spcBef>
                <a:spcPct val="0"/>
              </a:spcBef>
              <a:buFontTx/>
              <a:buNone/>
            </a:pPr>
            <a:r>
              <a:rPr lang="da-DK" altLang="en-US" sz="1800" dirty="0">
                <a:latin typeface="Courier New" pitchFamily="49" charset="0"/>
              </a:rPr>
              <a:t>&gt; -2*-3091.293+11*log(765)</a:t>
            </a:r>
          </a:p>
          <a:p>
            <a:pPr>
              <a:spcBef>
                <a:spcPct val="0"/>
              </a:spcBef>
              <a:buFontTx/>
              <a:buNone/>
            </a:pPr>
            <a:r>
              <a:rPr lang="da-DK" altLang="en-US" sz="1800" dirty="0">
                <a:latin typeface="Courier New" pitchFamily="49" charset="0"/>
              </a:rPr>
              <a:t>[1] 6255.625</a:t>
            </a:r>
          </a:p>
        </p:txBody>
      </p:sp>
    </p:spTree>
    <p:extLst>
      <p:ext uri="{BB962C8B-B14F-4D97-AF65-F5344CB8AC3E}">
        <p14:creationId xmlns:p14="http://schemas.microsoft.com/office/powerpoint/2010/main" val="305113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05B3-1ABD-6FCF-DC4B-619E67C089A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6DE9566-99A2-594E-44EC-0F027C36D4E5}"/>
              </a:ext>
            </a:extLst>
          </p:cNvPr>
          <p:cNvSpPr>
            <a:spLocks noGrp="1"/>
          </p:cNvSpPr>
          <p:nvPr>
            <p:ph idx="1"/>
          </p:nvPr>
        </p:nvSpPr>
        <p:spPr/>
        <p:txBody>
          <a:bodyPr/>
          <a:lstStyle/>
          <a:p>
            <a:r>
              <a:rPr lang="en-US" altLang="en-US" dirty="0"/>
              <a:t>Levels Introduction</a:t>
            </a:r>
          </a:p>
          <a:p>
            <a:r>
              <a:rPr lang="en-US" altLang="en-US" dirty="0"/>
              <a:t>Estimating Multilevel Models in R</a:t>
            </a:r>
          </a:p>
          <a:p>
            <a:pPr lvl="1"/>
            <a:r>
              <a:rPr lang="en-US" altLang="en-US" dirty="0"/>
              <a:t>Aggregation: Agreement and Reliability </a:t>
            </a:r>
          </a:p>
          <a:p>
            <a:pPr lvl="1"/>
            <a:r>
              <a:rPr lang="en-US" altLang="en-US" dirty="0"/>
              <a:t>OLS Contextual Analysis and Fixed-Effects approaches</a:t>
            </a:r>
          </a:p>
          <a:p>
            <a:pPr lvl="1"/>
            <a:r>
              <a:rPr lang="en-US" altLang="en-US" dirty="0"/>
              <a:t>Mixed Effects Models (e.g., Random Effects, HLM)</a:t>
            </a:r>
          </a:p>
          <a:p>
            <a:pPr lvl="1"/>
            <a:r>
              <a:rPr lang="en-US" altLang="en-US" dirty="0"/>
              <a:t>Growth Modeling</a:t>
            </a:r>
          </a:p>
          <a:p>
            <a:r>
              <a:rPr lang="en-US" altLang="en-US" dirty="0"/>
              <a:t>Optional</a:t>
            </a:r>
          </a:p>
          <a:p>
            <a:pPr lvl="1"/>
            <a:r>
              <a:rPr lang="en-US" altLang="en-US" dirty="0"/>
              <a:t>Discontinuous Growth Modeling</a:t>
            </a:r>
          </a:p>
          <a:p>
            <a:pPr lvl="1"/>
            <a:r>
              <a:rPr lang="en-US" altLang="en-US" dirty="0"/>
              <a:t>Emergence Models</a:t>
            </a:r>
          </a:p>
          <a:p>
            <a:endParaRPr lang="en-US" dirty="0"/>
          </a:p>
        </p:txBody>
      </p:sp>
      <p:sp>
        <p:nvSpPr>
          <p:cNvPr id="4" name="Slide Number Placeholder 3">
            <a:extLst>
              <a:ext uri="{FF2B5EF4-FFF2-40B4-BE49-F238E27FC236}">
                <a16:creationId xmlns:a16="http://schemas.microsoft.com/office/drawing/2014/main" id="{6E7D9BC1-A835-B5AB-C7A3-86A5B0906756}"/>
              </a:ext>
            </a:extLst>
          </p:cNvPr>
          <p:cNvSpPr>
            <a:spLocks noGrp="1"/>
          </p:cNvSpPr>
          <p:nvPr>
            <p:ph type="sldNum" sz="quarter" idx="12"/>
          </p:nvPr>
        </p:nvSpPr>
        <p:spPr/>
        <p:txBody>
          <a:bodyPr/>
          <a:lstStyle/>
          <a:p>
            <a:fld id="{C68DACDF-E1A9-A04C-A5FF-FC2443684BF5}" type="slidenum">
              <a:rPr lang="en-US" smtClean="0"/>
              <a:pPr/>
              <a:t>3</a:t>
            </a:fld>
            <a:endParaRPr lang="en-US" dirty="0"/>
          </a:p>
        </p:txBody>
      </p:sp>
      <p:sp>
        <p:nvSpPr>
          <p:cNvPr id="5" name="Footer Placeholder 4">
            <a:extLst>
              <a:ext uri="{FF2B5EF4-FFF2-40B4-BE49-F238E27FC236}">
                <a16:creationId xmlns:a16="http://schemas.microsoft.com/office/drawing/2014/main" id="{FA27E4CF-F2F5-43D9-6EA2-86DE27666A7B}"/>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039437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A63E-2D26-7D50-1809-B3039F40DE57}"/>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D6C9B0F4-669F-BAC2-C6D6-5D019A92D1F2}"/>
              </a:ext>
            </a:extLst>
          </p:cNvPr>
          <p:cNvSpPr>
            <a:spLocks noGrp="1"/>
          </p:cNvSpPr>
          <p:nvPr>
            <p:ph idx="1"/>
          </p:nvPr>
        </p:nvSpPr>
        <p:spPr>
          <a:xfrm>
            <a:off x="838200" y="1579419"/>
            <a:ext cx="5487309" cy="4362092"/>
          </a:xfrm>
        </p:spPr>
        <p:txBody>
          <a:bodyPr/>
          <a:lstStyle/>
          <a:p>
            <a:r>
              <a:rPr lang="en-US" dirty="0"/>
              <a:t>Here is another data set.</a:t>
            </a:r>
          </a:p>
          <a:p>
            <a:endParaRPr lang="en-US" dirty="0"/>
          </a:p>
          <a:p>
            <a:r>
              <a:rPr lang="en-US" dirty="0"/>
              <a:t>What do you notice about the intercepts?</a:t>
            </a:r>
          </a:p>
          <a:p>
            <a:r>
              <a:rPr lang="en-US" dirty="0"/>
              <a:t>What do you notice about the slopes?</a:t>
            </a:r>
          </a:p>
          <a:p>
            <a:endParaRPr lang="en-US" dirty="0"/>
          </a:p>
          <a:p>
            <a:r>
              <a:rPr lang="en-US" dirty="0"/>
              <a:t>Do you think there are potential group-level factors causing these differences?</a:t>
            </a:r>
          </a:p>
        </p:txBody>
      </p:sp>
      <p:sp>
        <p:nvSpPr>
          <p:cNvPr id="4" name="Slide Number Placeholder 3">
            <a:extLst>
              <a:ext uri="{FF2B5EF4-FFF2-40B4-BE49-F238E27FC236}">
                <a16:creationId xmlns:a16="http://schemas.microsoft.com/office/drawing/2014/main" id="{A23F956F-196F-DFE4-1348-6FB719D648D5}"/>
              </a:ext>
            </a:extLst>
          </p:cNvPr>
          <p:cNvSpPr>
            <a:spLocks noGrp="1"/>
          </p:cNvSpPr>
          <p:nvPr>
            <p:ph type="sldNum" sz="quarter" idx="12"/>
          </p:nvPr>
        </p:nvSpPr>
        <p:spPr/>
        <p:txBody>
          <a:bodyPr/>
          <a:lstStyle/>
          <a:p>
            <a:fld id="{C68DACDF-E1A9-A04C-A5FF-FC2443684BF5}" type="slidenum">
              <a:rPr lang="en-US" smtClean="0"/>
              <a:pPr/>
              <a:t>30</a:t>
            </a:fld>
            <a:endParaRPr lang="en-US" dirty="0"/>
          </a:p>
        </p:txBody>
      </p:sp>
      <p:sp>
        <p:nvSpPr>
          <p:cNvPr id="5" name="Footer Placeholder 4">
            <a:extLst>
              <a:ext uri="{FF2B5EF4-FFF2-40B4-BE49-F238E27FC236}">
                <a16:creationId xmlns:a16="http://schemas.microsoft.com/office/drawing/2014/main" id="{F0C1823B-3BE5-EC44-577C-DB65F28C31AE}"/>
              </a:ext>
            </a:extLst>
          </p:cNvPr>
          <p:cNvSpPr>
            <a:spLocks noGrp="1"/>
          </p:cNvSpPr>
          <p:nvPr>
            <p:ph type="ftr" sz="quarter" idx="11"/>
          </p:nvPr>
        </p:nvSpPr>
        <p:spPr/>
        <p:txBody>
          <a:bodyPr/>
          <a:lstStyle/>
          <a:p>
            <a:r>
              <a:rPr lang="en-US"/>
              <a:t>Kautz – Intro to Methods BLITZ Slides</a:t>
            </a:r>
            <a:endParaRPr lang="en-US" dirty="0"/>
          </a:p>
        </p:txBody>
      </p:sp>
      <p:pic>
        <p:nvPicPr>
          <p:cNvPr id="10" name="Picture 2">
            <a:extLst>
              <a:ext uri="{FF2B5EF4-FFF2-40B4-BE49-F238E27FC236}">
                <a16:creationId xmlns:a16="http://schemas.microsoft.com/office/drawing/2014/main" id="{E5D5F33A-BDB4-3456-229F-FA24524A2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927" y="708505"/>
            <a:ext cx="5392612" cy="538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542829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7885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AF605DE-D2EE-45CF-B48D-72FBB9C33638}" type="slidenum">
              <a:rPr lang="en-US" altLang="en-US" sz="1000"/>
              <a:pPr>
                <a:spcBef>
                  <a:spcPct val="0"/>
                </a:spcBef>
                <a:buFontTx/>
                <a:buNone/>
              </a:pPr>
              <a:t>300</a:t>
            </a:fld>
            <a:endParaRPr lang="en-US" altLang="en-US" sz="1000"/>
          </a:p>
        </p:txBody>
      </p:sp>
      <p:sp>
        <p:nvSpPr>
          <p:cNvPr id="78853" name="Rectangle 4"/>
          <p:cNvSpPr>
            <a:spLocks noGrp="1" noChangeArrowheads="1"/>
          </p:cNvSpPr>
          <p:nvPr>
            <p:ph type="title"/>
          </p:nvPr>
        </p:nvSpPr>
        <p:spPr/>
        <p:txBody>
          <a:bodyPr/>
          <a:lstStyle/>
          <a:p>
            <a:r>
              <a:rPr lang="en-US" altLang="en-US"/>
              <a:t>Step 5:  Picking Alternative Models</a:t>
            </a:r>
          </a:p>
        </p:txBody>
      </p:sp>
      <p:sp>
        <p:nvSpPr>
          <p:cNvPr id="62470" name="Rectangle 5"/>
          <p:cNvSpPr>
            <a:spLocks noGrp="1" noChangeArrowheads="1"/>
          </p:cNvSpPr>
          <p:nvPr>
            <p:ph type="body" idx="1"/>
          </p:nvPr>
        </p:nvSpPr>
        <p:spPr/>
        <p:txBody>
          <a:bodyPr/>
          <a:lstStyle/>
          <a:p>
            <a:pPr>
              <a:defRPr/>
            </a:pPr>
            <a:r>
              <a:rPr lang="en-US" altLang="en-US" dirty="0"/>
              <a:t>The BIC carries more of a penalty for additional parameters (k) than does the AIC</a:t>
            </a:r>
          </a:p>
          <a:p>
            <a:pPr>
              <a:defRPr/>
            </a:pPr>
            <a:r>
              <a:rPr lang="en-US" altLang="en-US" dirty="0"/>
              <a:t>Practically speaking, this means that the BIC will favor simpler models</a:t>
            </a:r>
          </a:p>
          <a:p>
            <a:pPr marL="0" indent="0">
              <a:buNone/>
              <a:defRPr/>
            </a:pPr>
            <a:endParaRPr lang="en-US" altLang="en-US" dirty="0"/>
          </a:p>
          <a:p>
            <a:pPr>
              <a:defRPr/>
            </a:pPr>
            <a:endParaRPr lang="en-US" altLang="en-US" dirty="0"/>
          </a:p>
          <a:p>
            <a:pPr lvl="1">
              <a:defRPr/>
            </a:pPr>
            <a:endParaRPr lang="en-US" altLang="en-US" dirty="0"/>
          </a:p>
          <a:p>
            <a:pPr>
              <a:defRPr/>
            </a:pPr>
            <a:endParaRPr lang="en-US" altLang="en-US" dirty="0"/>
          </a:p>
        </p:txBody>
      </p:sp>
    </p:spTree>
    <p:extLst>
      <p:ext uri="{BB962C8B-B14F-4D97-AF65-F5344CB8AC3E}">
        <p14:creationId xmlns:p14="http://schemas.microsoft.com/office/powerpoint/2010/main" val="36694159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798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25C8C314-14E0-4229-9A8E-F688F67453C3}" type="slidenum">
              <a:rPr lang="en-US" altLang="en-US" sz="1000"/>
              <a:pPr>
                <a:spcBef>
                  <a:spcPct val="0"/>
                </a:spcBef>
                <a:buFontTx/>
                <a:buNone/>
              </a:pPr>
              <a:t>301</a:t>
            </a:fld>
            <a:endParaRPr lang="en-US" altLang="en-US" sz="1000"/>
          </a:p>
        </p:txBody>
      </p:sp>
      <p:sp>
        <p:nvSpPr>
          <p:cNvPr id="79877" name="Rectangle 2"/>
          <p:cNvSpPr>
            <a:spLocks noGrp="1" noChangeArrowheads="1"/>
          </p:cNvSpPr>
          <p:nvPr>
            <p:ph type="title"/>
          </p:nvPr>
        </p:nvSpPr>
        <p:spPr/>
        <p:txBody>
          <a:bodyPr/>
          <a:lstStyle/>
          <a:p>
            <a:r>
              <a:rPr lang="en-US" altLang="en-US"/>
              <a:t>Step 5:  Picking Alternative Models</a:t>
            </a:r>
          </a:p>
        </p:txBody>
      </p:sp>
      <p:sp>
        <p:nvSpPr>
          <p:cNvPr id="79878" name="Rectangle 3"/>
          <p:cNvSpPr>
            <a:spLocks noGrp="1" noChangeArrowheads="1"/>
          </p:cNvSpPr>
          <p:nvPr>
            <p:ph type="body" idx="1"/>
          </p:nvPr>
        </p:nvSpPr>
        <p:spPr>
          <a:xfrm>
            <a:off x="2201864" y="1220788"/>
            <a:ext cx="5127625" cy="4826000"/>
          </a:xfrm>
        </p:spPr>
        <p:txBody>
          <a:bodyPr/>
          <a:lstStyle/>
          <a:p>
            <a:pPr>
              <a:lnSpc>
                <a:spcPct val="90000"/>
              </a:lnSpc>
            </a:pPr>
            <a:r>
              <a:rPr lang="en-US" altLang="en-US">
                <a:cs typeface="Times New Roman" pitchFamily="18" charset="0"/>
              </a:rPr>
              <a:t>Models:</a:t>
            </a:r>
          </a:p>
          <a:p>
            <a:pPr lvl="1">
              <a:lnSpc>
                <a:spcPct val="90000"/>
              </a:lnSpc>
            </a:pPr>
            <a:r>
              <a:rPr lang="en-US" altLang="en-US">
                <a:cs typeface="Times New Roman" pitchFamily="18" charset="0"/>
              </a:rPr>
              <a:t>Three parameter model (mod4)</a:t>
            </a:r>
          </a:p>
          <a:p>
            <a:pPr lvl="1">
              <a:lnSpc>
                <a:spcPct val="90000"/>
              </a:lnSpc>
            </a:pPr>
            <a:r>
              <a:rPr lang="en-US" altLang="en-US">
                <a:cs typeface="Times New Roman" pitchFamily="18" charset="0"/>
              </a:rPr>
              <a:t>TIME, TRANS (mod5.a)</a:t>
            </a:r>
          </a:p>
          <a:p>
            <a:pPr lvl="1">
              <a:lnSpc>
                <a:spcPct val="90000"/>
              </a:lnSpc>
            </a:pPr>
            <a:r>
              <a:rPr lang="en-US" altLang="en-US">
                <a:cs typeface="Times New Roman" pitchFamily="18" charset="0"/>
              </a:rPr>
              <a:t>TIME, RECOV (mod5.b)</a:t>
            </a:r>
          </a:p>
          <a:p>
            <a:pPr>
              <a:lnSpc>
                <a:spcPct val="90000"/>
              </a:lnSpc>
            </a:pPr>
            <a:endParaRPr lang="en-US" altLang="en-US">
              <a:cs typeface="Times New Roman" pitchFamily="18" charset="0"/>
            </a:endParaRPr>
          </a:p>
          <a:p>
            <a:pPr>
              <a:lnSpc>
                <a:spcPct val="90000"/>
              </a:lnSpc>
            </a:pPr>
            <a:r>
              <a:rPr lang="en-US" altLang="en-US">
                <a:cs typeface="Times New Roman" pitchFamily="18" charset="0"/>
              </a:rPr>
              <a:t>Three parameter model (mod4) is best choice:</a:t>
            </a:r>
          </a:p>
          <a:p>
            <a:pPr lvl="1">
              <a:lnSpc>
                <a:spcPct val="90000"/>
              </a:lnSpc>
            </a:pPr>
            <a:r>
              <a:rPr lang="en-US" altLang="en-US">
                <a:cs typeface="Times New Roman" pitchFamily="18" charset="0"/>
              </a:rPr>
              <a:t>Lowest AIC</a:t>
            </a:r>
          </a:p>
          <a:p>
            <a:pPr lvl="1">
              <a:lnSpc>
                <a:spcPct val="90000"/>
              </a:lnSpc>
            </a:pPr>
            <a:r>
              <a:rPr lang="en-US" altLang="en-US">
                <a:cs typeface="Times New Roman" pitchFamily="18" charset="0"/>
              </a:rPr>
              <a:t>Lowest BIC</a:t>
            </a:r>
          </a:p>
          <a:p>
            <a:pPr lvl="1">
              <a:lnSpc>
                <a:spcPct val="90000"/>
              </a:lnSpc>
            </a:pPr>
            <a:endParaRPr lang="en-US" altLang="en-US">
              <a:cs typeface="Times New Roman" pitchFamily="18" charset="0"/>
            </a:endParaRPr>
          </a:p>
          <a:p>
            <a:pPr>
              <a:lnSpc>
                <a:spcPct val="90000"/>
              </a:lnSpc>
            </a:pPr>
            <a:r>
              <a:rPr lang="en-US" altLang="en-US">
                <a:cs typeface="Times New Roman" pitchFamily="18" charset="0"/>
              </a:rPr>
              <a:t>BIC for mod4 and mod5.b similar</a:t>
            </a:r>
          </a:p>
          <a:p>
            <a:pPr>
              <a:lnSpc>
                <a:spcPct val="90000"/>
              </a:lnSpc>
            </a:pPr>
            <a:endParaRPr lang="en-US" altLang="en-US">
              <a:cs typeface="Times New Roman" pitchFamily="18" charset="0"/>
            </a:endParaRPr>
          </a:p>
        </p:txBody>
      </p:sp>
      <p:sp>
        <p:nvSpPr>
          <p:cNvPr id="79879" name="Text Box 4"/>
          <p:cNvSpPr txBox="1">
            <a:spLocks noChangeArrowheads="1"/>
          </p:cNvSpPr>
          <p:nvPr/>
        </p:nvSpPr>
        <p:spPr bwMode="auto">
          <a:xfrm>
            <a:off x="7588250" y="1682750"/>
            <a:ext cx="2154238" cy="39703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da-DK" altLang="en-US" sz="1800" dirty="0">
                <a:latin typeface="Courier New" pitchFamily="49" charset="0"/>
              </a:rPr>
              <a:t>&gt; AIC(mod4)</a:t>
            </a:r>
          </a:p>
          <a:p>
            <a:pPr>
              <a:spcBef>
                <a:spcPct val="0"/>
              </a:spcBef>
              <a:buFontTx/>
              <a:buNone/>
            </a:pPr>
            <a:r>
              <a:rPr lang="da-DK" altLang="en-US" sz="1800" dirty="0">
                <a:latin typeface="Courier New" pitchFamily="49" charset="0"/>
              </a:rPr>
              <a:t>[1] 6095.525</a:t>
            </a:r>
          </a:p>
          <a:p>
            <a:pPr>
              <a:spcBef>
                <a:spcPct val="0"/>
              </a:spcBef>
              <a:buFontTx/>
              <a:buNone/>
            </a:pPr>
            <a:r>
              <a:rPr lang="da-DK" altLang="en-US" sz="1800" dirty="0">
                <a:latin typeface="Courier New" pitchFamily="49" charset="0"/>
              </a:rPr>
              <a:t>&gt; BIC(mod4)</a:t>
            </a:r>
          </a:p>
          <a:p>
            <a:pPr>
              <a:spcBef>
                <a:spcPct val="0"/>
              </a:spcBef>
              <a:buFontTx/>
              <a:buNone/>
            </a:pPr>
            <a:r>
              <a:rPr lang="da-DK" altLang="en-US" sz="1800" dirty="0">
                <a:latin typeface="Courier New" pitchFamily="49" charset="0"/>
              </a:rPr>
              <a:t>[1] 6169.679</a:t>
            </a:r>
          </a:p>
          <a:p>
            <a:pPr>
              <a:spcBef>
                <a:spcPct val="0"/>
              </a:spcBef>
              <a:buFontTx/>
              <a:buNone/>
            </a:pPr>
            <a:r>
              <a:rPr lang="da-DK" altLang="en-US" sz="1800" dirty="0">
                <a:latin typeface="Courier New" pitchFamily="49" charset="0"/>
              </a:rPr>
              <a:t>&gt; </a:t>
            </a:r>
          </a:p>
          <a:p>
            <a:pPr>
              <a:spcBef>
                <a:spcPct val="0"/>
              </a:spcBef>
              <a:buFontTx/>
              <a:buNone/>
            </a:pPr>
            <a:r>
              <a:rPr lang="da-DK" altLang="en-US" sz="1800" dirty="0">
                <a:latin typeface="Courier New" pitchFamily="49" charset="0"/>
              </a:rPr>
              <a:t>&gt; AIC(mod5.a)</a:t>
            </a:r>
          </a:p>
          <a:p>
            <a:pPr>
              <a:spcBef>
                <a:spcPct val="0"/>
              </a:spcBef>
              <a:buFontTx/>
              <a:buNone/>
            </a:pPr>
            <a:r>
              <a:rPr lang="da-DK" altLang="en-US" sz="1800" dirty="0">
                <a:latin typeface="Courier New" pitchFamily="49" charset="0"/>
              </a:rPr>
              <a:t>[1] 6204.586</a:t>
            </a:r>
          </a:p>
          <a:p>
            <a:pPr>
              <a:spcBef>
                <a:spcPct val="0"/>
              </a:spcBef>
              <a:buFontTx/>
              <a:buNone/>
            </a:pPr>
            <a:r>
              <a:rPr lang="da-DK" altLang="en-US" sz="1800" dirty="0">
                <a:latin typeface="Courier New" pitchFamily="49" charset="0"/>
              </a:rPr>
              <a:t>&gt; BIC(mod5.a)</a:t>
            </a:r>
          </a:p>
          <a:p>
            <a:pPr>
              <a:spcBef>
                <a:spcPct val="0"/>
              </a:spcBef>
              <a:buFontTx/>
              <a:buNone/>
            </a:pPr>
            <a:r>
              <a:rPr lang="da-DK" altLang="en-US" sz="1800" dirty="0">
                <a:latin typeface="Courier New" pitchFamily="49" charset="0"/>
              </a:rPr>
              <a:t>[1] 6255.581</a:t>
            </a:r>
          </a:p>
          <a:p>
            <a:pPr>
              <a:spcBef>
                <a:spcPct val="0"/>
              </a:spcBef>
              <a:buFontTx/>
              <a:buNone/>
            </a:pPr>
            <a:r>
              <a:rPr lang="da-DK" altLang="en-US" sz="1800" dirty="0">
                <a:latin typeface="Courier New" pitchFamily="49" charset="0"/>
              </a:rPr>
              <a:t>&gt; </a:t>
            </a:r>
          </a:p>
          <a:p>
            <a:pPr>
              <a:spcBef>
                <a:spcPct val="0"/>
              </a:spcBef>
              <a:buFontTx/>
              <a:buNone/>
            </a:pPr>
            <a:r>
              <a:rPr lang="da-DK" altLang="en-US" sz="1800" dirty="0">
                <a:latin typeface="Courier New" pitchFamily="49" charset="0"/>
              </a:rPr>
              <a:t>&gt; AIC(mod5.b)</a:t>
            </a:r>
          </a:p>
          <a:p>
            <a:pPr>
              <a:spcBef>
                <a:spcPct val="0"/>
              </a:spcBef>
              <a:buFontTx/>
              <a:buNone/>
            </a:pPr>
            <a:r>
              <a:rPr lang="da-DK" altLang="en-US" sz="1800" dirty="0">
                <a:latin typeface="Courier New" pitchFamily="49" charset="0"/>
              </a:rPr>
              <a:t>[1] 6133.767</a:t>
            </a:r>
          </a:p>
          <a:p>
            <a:pPr>
              <a:spcBef>
                <a:spcPct val="0"/>
              </a:spcBef>
              <a:buFontTx/>
              <a:buNone/>
            </a:pPr>
            <a:r>
              <a:rPr lang="da-DK" altLang="en-US" sz="1800" dirty="0">
                <a:latin typeface="Courier New" pitchFamily="49" charset="0"/>
              </a:rPr>
              <a:t>&gt; BIC(mod5.b)</a:t>
            </a:r>
          </a:p>
          <a:p>
            <a:pPr>
              <a:spcBef>
                <a:spcPct val="0"/>
              </a:spcBef>
              <a:buFontTx/>
              <a:buNone/>
            </a:pPr>
            <a:r>
              <a:rPr lang="da-DK" altLang="en-US" sz="1800" dirty="0">
                <a:latin typeface="Courier New" pitchFamily="49" charset="0"/>
              </a:rPr>
              <a:t>[1] 6184.763</a:t>
            </a:r>
            <a:endParaRPr lang="en-US" altLang="en-US" sz="1800" dirty="0">
              <a:latin typeface="Courier New" pitchFamily="49" charset="0"/>
            </a:endParaRPr>
          </a:p>
        </p:txBody>
      </p:sp>
    </p:spTree>
    <p:extLst>
      <p:ext uri="{BB962C8B-B14F-4D97-AF65-F5344CB8AC3E}">
        <p14:creationId xmlns:p14="http://schemas.microsoft.com/office/powerpoint/2010/main" val="11223767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809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2B56521-14CE-4381-93DA-9ABF6B861185}" type="slidenum">
              <a:rPr lang="en-US" altLang="en-US" sz="1000"/>
              <a:pPr>
                <a:spcBef>
                  <a:spcPct val="0"/>
                </a:spcBef>
                <a:buFontTx/>
                <a:buNone/>
              </a:pPr>
              <a:t>302</a:t>
            </a:fld>
            <a:endParaRPr lang="en-US" altLang="en-US" sz="1000"/>
          </a:p>
        </p:txBody>
      </p:sp>
      <p:sp>
        <p:nvSpPr>
          <p:cNvPr id="80901" name="Rectangle 2"/>
          <p:cNvSpPr>
            <a:spLocks noGrp="1" noChangeArrowheads="1"/>
          </p:cNvSpPr>
          <p:nvPr>
            <p:ph type="title"/>
          </p:nvPr>
        </p:nvSpPr>
        <p:spPr/>
        <p:txBody>
          <a:bodyPr/>
          <a:lstStyle/>
          <a:p>
            <a:r>
              <a:rPr lang="en-US" altLang="en-US"/>
              <a:t>Step 5 Exercise</a:t>
            </a:r>
          </a:p>
        </p:txBody>
      </p:sp>
      <p:sp>
        <p:nvSpPr>
          <p:cNvPr id="80902" name="Rectangle 3"/>
          <p:cNvSpPr>
            <a:spLocks noGrp="1" noChangeArrowheads="1"/>
          </p:cNvSpPr>
          <p:nvPr>
            <p:ph type="body" idx="1"/>
          </p:nvPr>
        </p:nvSpPr>
        <p:spPr/>
        <p:txBody>
          <a:bodyPr/>
          <a:lstStyle/>
          <a:p>
            <a:r>
              <a:rPr lang="en-US" altLang="en-US" dirty="0"/>
              <a:t>“Discontinuous Growth Exercises”</a:t>
            </a:r>
          </a:p>
          <a:p>
            <a:pPr lvl="1"/>
            <a:r>
              <a:rPr lang="en-US" altLang="en-US" dirty="0"/>
              <a:t>Exercise 4:</a:t>
            </a:r>
          </a:p>
          <a:p>
            <a:pPr lvl="2"/>
            <a:r>
              <a:rPr lang="en-US" altLang="en-US" dirty="0"/>
              <a:t>Model Alternative Model 1 (TIME and TRANS)</a:t>
            </a:r>
          </a:p>
          <a:p>
            <a:pPr lvl="2"/>
            <a:r>
              <a:rPr lang="en-US" altLang="en-US" dirty="0"/>
              <a:t>Model Alternative Model 2 (TIME and RECOV)</a:t>
            </a:r>
          </a:p>
          <a:p>
            <a:pPr lvl="2"/>
            <a:r>
              <a:rPr lang="en-US" altLang="en-US" dirty="0"/>
              <a:t>Contrast</a:t>
            </a:r>
          </a:p>
          <a:p>
            <a:pPr lvl="3"/>
            <a:r>
              <a:rPr lang="en-US" altLang="en-US" sz="2000" dirty="0"/>
              <a:t>Three parameter models with two parameter models</a:t>
            </a:r>
          </a:p>
          <a:p>
            <a:pPr lvl="1"/>
            <a:endParaRPr lang="en-US" altLang="en-US" dirty="0"/>
          </a:p>
        </p:txBody>
      </p:sp>
    </p:spTree>
    <p:extLst>
      <p:ext uri="{BB962C8B-B14F-4D97-AF65-F5344CB8AC3E}">
        <p14:creationId xmlns:p14="http://schemas.microsoft.com/office/powerpoint/2010/main" val="21492659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a:t>Step 6:  Adding Level-2 Predictors</a:t>
            </a:r>
          </a:p>
        </p:txBody>
      </p:sp>
      <p:sp>
        <p:nvSpPr>
          <p:cNvPr id="81923" name="Content Placeholder 2"/>
          <p:cNvSpPr>
            <a:spLocks noGrp="1"/>
          </p:cNvSpPr>
          <p:nvPr>
            <p:ph idx="1"/>
          </p:nvPr>
        </p:nvSpPr>
        <p:spPr/>
        <p:txBody>
          <a:bodyPr/>
          <a:lstStyle/>
          <a:p>
            <a:r>
              <a:rPr lang="en-US" altLang="en-US"/>
              <a:t>The final step in discontinuous growth modeling is to add level-2 predictors of all the parameters found to randomly vary</a:t>
            </a:r>
          </a:p>
          <a:p>
            <a:r>
              <a:rPr lang="en-US" altLang="en-US"/>
              <a:t>In the GDP example, there are State-level differences in:</a:t>
            </a:r>
          </a:p>
          <a:p>
            <a:pPr lvl="1"/>
            <a:r>
              <a:rPr lang="en-US" altLang="en-US"/>
              <a:t>Intercepts (e.g., mean levels of GDP)</a:t>
            </a:r>
          </a:p>
          <a:p>
            <a:pPr lvl="1"/>
            <a:r>
              <a:rPr lang="en-US" altLang="en-US"/>
              <a:t>Pre-transition slope (TIME)</a:t>
            </a:r>
          </a:p>
          <a:p>
            <a:pPr lvl="1"/>
            <a:r>
              <a:rPr lang="en-US" altLang="en-US"/>
              <a:t>Change at the transition point (TRANS)</a:t>
            </a:r>
          </a:p>
          <a:p>
            <a:pPr lvl="1"/>
            <a:r>
              <a:rPr lang="en-US" altLang="en-US"/>
              <a:t>Post-transition slope (RECOV)</a:t>
            </a:r>
          </a:p>
          <a:p>
            <a:endParaRPr lang="en-US" altLang="en-US"/>
          </a:p>
        </p:txBody>
      </p:sp>
      <p:sp>
        <p:nvSpPr>
          <p:cNvPr id="5" name="Footer Placeholder 4"/>
          <p:cNvSpPr>
            <a:spLocks noGrp="1"/>
          </p:cNvSpPr>
          <p:nvPr>
            <p:ph type="ftr" sz="quarter" idx="11"/>
          </p:nvPr>
        </p:nvSpPr>
        <p:spPr/>
        <p:txBody>
          <a:bodyPr/>
          <a:lstStyle/>
          <a:p>
            <a:pPr>
              <a:defRPr/>
            </a:pPr>
            <a:r>
              <a:rPr lang="en-US"/>
              <a:t>Bliese Slides</a:t>
            </a:r>
          </a:p>
        </p:txBody>
      </p:sp>
      <p:sp>
        <p:nvSpPr>
          <p:cNvPr id="8192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B0D4389-0470-4043-A222-C94CCA0ADEC7}" type="slidenum">
              <a:rPr lang="en-US" altLang="en-US" sz="1000"/>
              <a:pPr>
                <a:spcBef>
                  <a:spcPct val="0"/>
                </a:spcBef>
                <a:buFontTx/>
                <a:buNone/>
              </a:pPr>
              <a:t>303</a:t>
            </a:fld>
            <a:endParaRPr lang="en-US" altLang="en-US" sz="1000"/>
          </a:p>
        </p:txBody>
      </p:sp>
    </p:spTree>
    <p:extLst>
      <p:ext uri="{BB962C8B-B14F-4D97-AF65-F5344CB8AC3E}">
        <p14:creationId xmlns:p14="http://schemas.microsoft.com/office/powerpoint/2010/main" val="367282939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1" name="Content Placeholder 1"/>
          <p:cNvSpPr>
            <a:spLocks noGrp="1"/>
          </p:cNvSpPr>
          <p:nvPr>
            <p:ph idx="1"/>
          </p:nvPr>
        </p:nvSpPr>
        <p:spPr>
          <a:xfrm>
            <a:off x="2201863" y="995363"/>
            <a:ext cx="7772400" cy="4826000"/>
          </a:xfrm>
        </p:spPr>
        <p:txBody>
          <a:bodyPr/>
          <a:lstStyle/>
          <a:p>
            <a:r>
              <a:rPr lang="en-US" altLang="en-US" dirty="0"/>
              <a:t>States vary on every parameter</a:t>
            </a:r>
          </a:p>
        </p:txBody>
      </p:sp>
      <p:sp>
        <p:nvSpPr>
          <p:cNvPr id="6" name="Footer Placeholder 4"/>
          <p:cNvSpPr>
            <a:spLocks noGrp="1"/>
          </p:cNvSpPr>
          <p:nvPr>
            <p:ph type="ftr" sz="quarter" idx="11"/>
          </p:nvPr>
        </p:nvSpPr>
        <p:spPr/>
        <p:txBody>
          <a:bodyPr/>
          <a:lstStyle/>
          <a:p>
            <a:pPr>
              <a:defRPr/>
            </a:pPr>
            <a:r>
              <a:rPr lang="en-US"/>
              <a:t>Bliese Slides</a:t>
            </a:r>
          </a:p>
        </p:txBody>
      </p:sp>
      <p:sp>
        <p:nvSpPr>
          <p:cNvPr id="829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B8B5F17-7FCC-45D4-87EA-9AB68CACEEB5}" type="slidenum">
              <a:rPr lang="en-US" altLang="en-US" sz="1000"/>
              <a:pPr>
                <a:spcBef>
                  <a:spcPct val="0"/>
                </a:spcBef>
                <a:buFontTx/>
                <a:buNone/>
              </a:pPr>
              <a:t>304</a:t>
            </a:fld>
            <a:endParaRPr lang="en-US" altLang="en-US" sz="1000"/>
          </a:p>
        </p:txBody>
      </p:sp>
      <p:sp>
        <p:nvSpPr>
          <p:cNvPr id="82949" name="Rectangle 2"/>
          <p:cNvSpPr>
            <a:spLocks noGrp="1" noChangeArrowheads="1"/>
          </p:cNvSpPr>
          <p:nvPr>
            <p:ph type="title"/>
          </p:nvPr>
        </p:nvSpPr>
        <p:spPr/>
        <p:txBody>
          <a:bodyPr/>
          <a:lstStyle/>
          <a:p>
            <a:r>
              <a:rPr lang="en-US" altLang="en-US"/>
              <a:t>Step 6:  Modeling State Variability</a:t>
            </a:r>
          </a:p>
        </p:txBody>
      </p:sp>
      <p:sp>
        <p:nvSpPr>
          <p:cNvPr id="82950" name="Text Box 4"/>
          <p:cNvSpPr txBox="1">
            <a:spLocks noChangeArrowheads="1"/>
          </p:cNvSpPr>
          <p:nvPr/>
        </p:nvSpPr>
        <p:spPr bwMode="auto">
          <a:xfrm>
            <a:off x="1868489" y="1450976"/>
            <a:ext cx="8529637" cy="4770537"/>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null.mod&lt;-</a:t>
            </a:r>
            <a:r>
              <a:rPr lang="en-US" altLang="en-US" sz="1600" dirty="0" err="1">
                <a:latin typeface="Courier New" pitchFamily="49" charset="0"/>
                <a:cs typeface="Courier New" pitchFamily="49" charset="0"/>
              </a:rPr>
              <a:t>lme</a:t>
            </a:r>
            <a:r>
              <a:rPr lang="en-US" altLang="en-US" sz="1600" dirty="0">
                <a:latin typeface="Courier New" pitchFamily="49" charset="0"/>
                <a:cs typeface="Courier New" pitchFamily="49" charset="0"/>
              </a:rPr>
              <a:t>(gdp1k~1,random=~1|state,gdpdata.univ,</a:t>
            </a:r>
            <a:r>
              <a:rPr lang="en-US" altLang="en-US" sz="1600" b="1" dirty="0">
                <a:latin typeface="Courier New" pitchFamily="49" charset="0"/>
              </a:rPr>
              <a:t> </a:t>
            </a:r>
            <a:r>
              <a:rPr lang="en-US" altLang="en-US" sz="1600" dirty="0">
                <a:latin typeface="Courier New" pitchFamily="49" charset="0"/>
              </a:rPr>
              <a:t>control=list(opt="</a:t>
            </a:r>
            <a:r>
              <a:rPr lang="en-US" altLang="en-US" sz="1600" dirty="0" err="1">
                <a:latin typeface="Courier New" pitchFamily="49" charset="0"/>
              </a:rPr>
              <a:t>optim</a:t>
            </a:r>
            <a:r>
              <a:rPr lang="en-US" altLang="en-US" sz="1600" dirty="0">
                <a:latin typeface="Courier New" pitchFamily="49" charset="0"/>
              </a:rPr>
              <a:t>")</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VarCorr</a:t>
            </a:r>
            <a:r>
              <a:rPr lang="en-US" altLang="en-US" sz="1600" dirty="0">
                <a:latin typeface="Courier New" pitchFamily="49" charset="0"/>
                <a:cs typeface="Courier New" pitchFamily="49" charset="0"/>
              </a:rPr>
              <a:t>(null.mod)</a:t>
            </a:r>
          </a:p>
          <a:p>
            <a:pPr>
              <a:spcBef>
                <a:spcPct val="0"/>
              </a:spcBef>
              <a:buFontTx/>
              <a:buNone/>
            </a:pPr>
            <a:r>
              <a:rPr lang="en-US" altLang="en-US" sz="1600" dirty="0">
                <a:latin typeface="Courier New" pitchFamily="49" charset="0"/>
                <a:cs typeface="Courier New" pitchFamily="49" charset="0"/>
              </a:rPr>
              <a:t>state = </a:t>
            </a:r>
            <a:r>
              <a:rPr lang="en-US" altLang="en-US" sz="1600" dirty="0" err="1">
                <a:latin typeface="Courier New" pitchFamily="49" charset="0"/>
                <a:cs typeface="Courier New" pitchFamily="49" charset="0"/>
              </a:rPr>
              <a:t>pdLogChol</a:t>
            </a:r>
            <a:r>
              <a:rPr lang="en-US" altLang="en-US" sz="1600" dirty="0">
                <a:latin typeface="Courier New" pitchFamily="49" charset="0"/>
                <a:cs typeface="Courier New" pitchFamily="49" charset="0"/>
              </a:rPr>
              <a:t>(1) </a:t>
            </a:r>
          </a:p>
          <a:p>
            <a:pPr>
              <a:spcBef>
                <a:spcPct val="0"/>
              </a:spcBef>
              <a:buFontTx/>
              <a:buNone/>
            </a:pPr>
            <a:r>
              <a:rPr lang="en-US" altLang="en-US" sz="1600" dirty="0">
                <a:latin typeface="Courier New" pitchFamily="49" charset="0"/>
                <a:cs typeface="Courier New" pitchFamily="49" charset="0"/>
              </a:rPr>
              <a:t>            Variance  </a:t>
            </a:r>
            <a:r>
              <a:rPr lang="en-US" altLang="en-US" sz="1600" dirty="0" err="1">
                <a:latin typeface="Courier New" pitchFamily="49" charset="0"/>
                <a:cs typeface="Courier New" pitchFamily="49" charset="0"/>
              </a:rPr>
              <a:t>StdDev</a:t>
            </a:r>
            <a:r>
              <a:rPr lang="en-US" altLang="en-US" sz="1600" dirty="0">
                <a:latin typeface="Courier New" pitchFamily="49" charset="0"/>
                <a:cs typeface="Courier New" pitchFamily="49" charset="0"/>
              </a:rPr>
              <a:t>   </a:t>
            </a:r>
          </a:p>
          <a:p>
            <a:pPr>
              <a:spcBef>
                <a:spcPct val="0"/>
              </a:spcBef>
              <a:buFontTx/>
              <a:buNone/>
            </a:pPr>
            <a:r>
              <a:rPr lang="en-US" altLang="en-US" sz="1600" dirty="0">
                <a:latin typeface="Courier New" pitchFamily="49" charset="0"/>
                <a:cs typeface="Courier New" pitchFamily="49" charset="0"/>
              </a:rPr>
              <a:t>(Intercept) 76969.042 277.43295</a:t>
            </a:r>
          </a:p>
          <a:p>
            <a:pPr>
              <a:spcBef>
                <a:spcPct val="0"/>
              </a:spcBef>
              <a:buFontTx/>
              <a:buNone/>
            </a:pPr>
            <a:r>
              <a:rPr lang="en-US" altLang="en-US" sz="1600" dirty="0">
                <a:latin typeface="Courier New" pitchFamily="49" charset="0"/>
                <a:cs typeface="Courier New" pitchFamily="49" charset="0"/>
              </a:rPr>
              <a:t>Residual     5140.942  71.70036</a:t>
            </a:r>
          </a:p>
          <a:p>
            <a:pPr>
              <a:spcBef>
                <a:spcPct val="0"/>
              </a:spcBef>
              <a:buFontTx/>
              <a:buNone/>
            </a:pPr>
            <a:r>
              <a:rPr lang="en-US" altLang="en-US" sz="1600" dirty="0">
                <a:latin typeface="Courier New" pitchFamily="49" charset="0"/>
                <a:cs typeface="Courier New" pitchFamily="49" charset="0"/>
              </a:rPr>
              <a:t>&gt; 76969.04/(76969.04+5140.942)</a:t>
            </a:r>
          </a:p>
          <a:p>
            <a:pPr>
              <a:spcBef>
                <a:spcPct val="0"/>
              </a:spcBef>
              <a:buFontTx/>
              <a:buNone/>
            </a:pPr>
            <a:r>
              <a:rPr lang="en-US" altLang="en-US" sz="1600" dirty="0">
                <a:latin typeface="Courier New" pitchFamily="49" charset="0"/>
                <a:cs typeface="Courier New" pitchFamily="49" charset="0"/>
              </a:rPr>
              <a:t>[1] 0.9373896</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mod3.a&lt;-update(mod2,random=~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mod3.b&lt;-update(mod3.a,random=~</a:t>
            </a:r>
            <a:r>
              <a:rPr lang="en-US" altLang="en-US" sz="1600" dirty="0" err="1">
                <a:latin typeface="Courier New" pitchFamily="49" charset="0"/>
              </a:rPr>
              <a:t>TIME+TRANS|state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mod3.c&lt;-update(mod3.b,random=~</a:t>
            </a:r>
            <a:r>
              <a:rPr lang="en-US" altLang="en-US" sz="1600" dirty="0" err="1">
                <a:latin typeface="Courier New" pitchFamily="49" charset="0"/>
              </a:rPr>
              <a:t>TIME+TRANS+RECOV|state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anova</a:t>
            </a:r>
            <a:r>
              <a:rPr lang="en-US" altLang="en-US" sz="1600" dirty="0">
                <a:latin typeface="Courier New" pitchFamily="49" charset="0"/>
              </a:rPr>
              <a:t>(mod2,mod3.a,mod3.b,mod3.c)</a:t>
            </a:r>
          </a:p>
          <a:p>
            <a:pPr>
              <a:spcBef>
                <a:spcPct val="0"/>
              </a:spcBef>
              <a:buFontTx/>
              <a:buNone/>
            </a:pPr>
            <a:r>
              <a:rPr lang="en-US" altLang="en-US" sz="1600" dirty="0">
                <a:latin typeface="Courier New" pitchFamily="49" charset="0"/>
              </a:rPr>
              <a:t>       Model </a:t>
            </a:r>
            <a:r>
              <a:rPr lang="en-US" altLang="en-US" sz="1600" dirty="0" err="1">
                <a:latin typeface="Courier New" pitchFamily="49" charset="0"/>
              </a:rPr>
              <a:t>df</a:t>
            </a:r>
            <a:r>
              <a:rPr lang="en-US" altLang="en-US" sz="1600" dirty="0">
                <a:latin typeface="Courier New" pitchFamily="49" charset="0"/>
              </a:rPr>
              <a:t>      AIC      BIC    </a:t>
            </a:r>
            <a:r>
              <a:rPr lang="en-US" altLang="en-US" sz="1600" dirty="0" err="1">
                <a:latin typeface="Courier New" pitchFamily="49" charset="0"/>
              </a:rPr>
              <a:t>logLik</a:t>
            </a:r>
            <a:r>
              <a:rPr lang="en-US" altLang="en-US" sz="1600" dirty="0">
                <a:latin typeface="Courier New" pitchFamily="49" charset="0"/>
              </a:rPr>
              <a:t>   Test   </a:t>
            </a:r>
            <a:r>
              <a:rPr lang="en-US" altLang="en-US" sz="1600" dirty="0" err="1">
                <a:latin typeface="Courier New" pitchFamily="49" charset="0"/>
              </a:rPr>
              <a:t>L.Ratio</a:t>
            </a:r>
            <a:r>
              <a:rPr lang="en-US" altLang="en-US" sz="1600" dirty="0">
                <a:latin typeface="Courier New" pitchFamily="49" charset="0"/>
              </a:rPr>
              <a:t> p-value</a:t>
            </a:r>
          </a:p>
          <a:p>
            <a:pPr>
              <a:spcBef>
                <a:spcPct val="0"/>
              </a:spcBef>
              <a:buFontTx/>
              <a:buNone/>
            </a:pPr>
            <a:r>
              <a:rPr lang="en-US" altLang="en-US" sz="1600" dirty="0">
                <a:latin typeface="Courier New" pitchFamily="49" charset="0"/>
              </a:rPr>
              <a:t>mod2       1  6 8641.864 8669.671 -4314.932                         </a:t>
            </a:r>
          </a:p>
          <a:p>
            <a:pPr>
              <a:spcBef>
                <a:spcPct val="0"/>
              </a:spcBef>
              <a:buFontTx/>
              <a:buNone/>
            </a:pPr>
            <a:r>
              <a:rPr lang="en-US" altLang="en-US" sz="1600" dirty="0">
                <a:latin typeface="Courier New" pitchFamily="49" charset="0"/>
              </a:rPr>
              <a:t>mod3.a     2  8 6683.111 6720.189 -3333.556 1 vs 2 1962.7521  &lt;.0001</a:t>
            </a:r>
          </a:p>
          <a:p>
            <a:pPr>
              <a:spcBef>
                <a:spcPct val="0"/>
              </a:spcBef>
              <a:buFontTx/>
              <a:buNone/>
            </a:pPr>
            <a:r>
              <a:rPr lang="en-US" altLang="en-US" sz="1600" dirty="0">
                <a:latin typeface="Courier New" pitchFamily="49" charset="0"/>
              </a:rPr>
              <a:t>mod3.b     3 11 6540.190 6591.171 -3259.095 2 vs 3  148.9212  &lt;.0001</a:t>
            </a:r>
          </a:p>
          <a:p>
            <a:pPr>
              <a:spcBef>
                <a:spcPct val="0"/>
              </a:spcBef>
              <a:buFontTx/>
              <a:buNone/>
            </a:pPr>
            <a:r>
              <a:rPr lang="en-US" altLang="en-US" sz="1600" dirty="0">
                <a:latin typeface="Courier New" pitchFamily="49" charset="0"/>
              </a:rPr>
              <a:t>mod3.c     4 15 6379.728 6449.247 -3174.864 3 vs 4  168.4627  &lt;.0001</a:t>
            </a:r>
          </a:p>
        </p:txBody>
      </p:sp>
    </p:spTree>
    <p:extLst>
      <p:ext uri="{BB962C8B-B14F-4D97-AF65-F5344CB8AC3E}">
        <p14:creationId xmlns:p14="http://schemas.microsoft.com/office/powerpoint/2010/main" val="46256475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Object 2"/>
          <p:cNvGraphicFramePr>
            <a:graphicFrameLocks noChangeAspect="1"/>
          </p:cNvGraphicFramePr>
          <p:nvPr/>
        </p:nvGraphicFramePr>
        <p:xfrm>
          <a:off x="2438401" y="1014414"/>
          <a:ext cx="7243763" cy="5394325"/>
        </p:xfrm>
        <a:graphic>
          <a:graphicData uri="http://schemas.openxmlformats.org/presentationml/2006/ole">
            <mc:AlternateContent xmlns:mc="http://schemas.openxmlformats.org/markup-compatibility/2006">
              <mc:Choice xmlns:v="urn:schemas-microsoft-com:vml" Requires="v">
                <p:oleObj r:id="rId3" imgW="7242676" imgH="5395428" progId="Excel.Chart.8">
                  <p:embed/>
                </p:oleObj>
              </mc:Choice>
              <mc:Fallback>
                <p:oleObj r:id="rId3" imgW="7242676" imgH="5395428" progId="Excel.Chart.8">
                  <p:embed/>
                  <p:pic>
                    <p:nvPicPr>
                      <p:cNvPr id="839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1" name="Rectangle 3"/>
          <p:cNvSpPr>
            <a:spLocks noGrp="1" noChangeArrowheads="1"/>
          </p:cNvSpPr>
          <p:nvPr>
            <p:ph type="title"/>
          </p:nvPr>
        </p:nvSpPr>
        <p:spPr/>
        <p:txBody>
          <a:bodyPr/>
          <a:lstStyle/>
          <a:p>
            <a:r>
              <a:rPr lang="en-US" altLang="en-US"/>
              <a:t>Visualizing State-Level Variability</a:t>
            </a:r>
          </a:p>
        </p:txBody>
      </p:sp>
      <p:sp>
        <p:nvSpPr>
          <p:cNvPr id="3" name="Footer Placeholder 2"/>
          <p:cNvSpPr>
            <a:spLocks noGrp="1"/>
          </p:cNvSpPr>
          <p:nvPr>
            <p:ph type="ftr" sz="quarter" idx="11"/>
          </p:nvPr>
        </p:nvSpPr>
        <p:spPr/>
        <p:txBody>
          <a:bodyPr/>
          <a:lstStyle/>
          <a:p>
            <a:pPr>
              <a:defRPr/>
            </a:pPr>
            <a:r>
              <a:rPr lang="en-US"/>
              <a:t>Bliese Slides</a:t>
            </a:r>
          </a:p>
        </p:txBody>
      </p:sp>
      <p:sp>
        <p:nvSpPr>
          <p:cNvPr id="4" name="Slide Number Placeholder 3"/>
          <p:cNvSpPr>
            <a:spLocks noGrp="1"/>
          </p:cNvSpPr>
          <p:nvPr>
            <p:ph type="sldNum" sz="quarter" idx="12"/>
          </p:nvPr>
        </p:nvSpPr>
        <p:spPr/>
        <p:txBody>
          <a:bodyPr/>
          <a:lstStyle/>
          <a:p>
            <a:pPr>
              <a:defRPr/>
            </a:pPr>
            <a:fld id="{F47C902F-E146-4E0D-B065-520C146C0C24}" type="slidenum">
              <a:rPr lang="en-US" smtClean="0"/>
              <a:pPr>
                <a:defRPr/>
              </a:pPr>
              <a:t>305</a:t>
            </a:fld>
            <a:endParaRPr lang="en-US"/>
          </a:p>
        </p:txBody>
      </p:sp>
    </p:spTree>
    <p:extLst>
      <p:ext uri="{BB962C8B-B14F-4D97-AF65-F5344CB8AC3E}">
        <p14:creationId xmlns:p14="http://schemas.microsoft.com/office/powerpoint/2010/main" val="2248691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849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61733B3-9C61-44AF-9FB1-266919FF4273}" type="slidenum">
              <a:rPr lang="en-US" altLang="en-US" sz="1000"/>
              <a:pPr>
                <a:spcBef>
                  <a:spcPct val="0"/>
                </a:spcBef>
                <a:buFontTx/>
                <a:buNone/>
              </a:pPr>
              <a:t>306</a:t>
            </a:fld>
            <a:endParaRPr lang="en-US" altLang="en-US" sz="1000"/>
          </a:p>
        </p:txBody>
      </p:sp>
      <p:sp>
        <p:nvSpPr>
          <p:cNvPr id="84997" name="Rectangle 2"/>
          <p:cNvSpPr>
            <a:spLocks noGrp="1" noChangeArrowheads="1"/>
          </p:cNvSpPr>
          <p:nvPr>
            <p:ph type="title"/>
          </p:nvPr>
        </p:nvSpPr>
        <p:spPr/>
        <p:txBody>
          <a:bodyPr/>
          <a:lstStyle/>
          <a:p>
            <a:r>
              <a:rPr lang="en-US" altLang="en-US"/>
              <a:t>Step 6:  Modeling State Variability</a:t>
            </a:r>
          </a:p>
        </p:txBody>
      </p:sp>
      <p:sp>
        <p:nvSpPr>
          <p:cNvPr id="84998" name="Rectangle 3"/>
          <p:cNvSpPr>
            <a:spLocks noGrp="1" noChangeArrowheads="1"/>
          </p:cNvSpPr>
          <p:nvPr>
            <p:ph type="body" idx="1"/>
          </p:nvPr>
        </p:nvSpPr>
        <p:spPr/>
        <p:txBody>
          <a:bodyPr/>
          <a:lstStyle/>
          <a:p>
            <a:r>
              <a:rPr lang="en-US" altLang="en-US"/>
              <a:t>Predicting Intercept Variability</a:t>
            </a:r>
          </a:p>
          <a:p>
            <a:pPr lvl="1"/>
            <a:r>
              <a:rPr lang="en-US" altLang="en-US"/>
              <a:t>State-Level Average Personal Income in 2008 (pinc08)</a:t>
            </a:r>
          </a:p>
          <a:p>
            <a:pPr lvl="1"/>
            <a:r>
              <a:rPr lang="en-US" altLang="en-US"/>
              <a:t>Average Personal Income related to State GDP</a:t>
            </a:r>
          </a:p>
        </p:txBody>
      </p:sp>
      <p:sp>
        <p:nvSpPr>
          <p:cNvPr id="84999" name="Text Box 4"/>
          <p:cNvSpPr txBox="1">
            <a:spLocks noChangeArrowheads="1"/>
          </p:cNvSpPr>
          <p:nvPr/>
        </p:nvSpPr>
        <p:spPr bwMode="auto">
          <a:xfrm>
            <a:off x="2260601" y="3089275"/>
            <a:ext cx="7623175" cy="30480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mod6.a&lt;-</a:t>
            </a:r>
            <a:r>
              <a:rPr lang="en-US" altLang="en-US" sz="1600" dirty="0" err="1">
                <a:latin typeface="Courier New" pitchFamily="49" charset="0"/>
              </a:rPr>
              <a:t>lme</a:t>
            </a:r>
            <a:r>
              <a:rPr lang="en-US" altLang="en-US" sz="1600" dirty="0">
                <a:latin typeface="Courier New" pitchFamily="49" charset="0"/>
              </a:rPr>
              <a:t>(gdp1k~TIME+TRANS+RECOV+pinc08,</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round(summary(mod6.a)$</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-59.1073   11.2495 711 -5.2542  0.0000</a:t>
            </a:r>
          </a:p>
          <a:p>
            <a:pPr>
              <a:spcBef>
                <a:spcPct val="0"/>
              </a:spcBef>
              <a:buFontTx/>
              <a:buNone/>
            </a:pPr>
            <a:r>
              <a:rPr lang="en-US" altLang="en-US" sz="1600" dirty="0">
                <a:latin typeface="Courier New" pitchFamily="49" charset="0"/>
              </a:rPr>
              <a:t>TIME         10.9638    2.0116 711  5.4503  0.0000</a:t>
            </a:r>
          </a:p>
          <a:p>
            <a:pPr>
              <a:spcBef>
                <a:spcPct val="0"/>
              </a:spcBef>
              <a:buFontTx/>
              <a:buNone/>
            </a:pPr>
            <a:r>
              <a:rPr lang="en-US" altLang="en-US" sz="1600" dirty="0">
                <a:latin typeface="Courier New" pitchFamily="49" charset="0"/>
              </a:rPr>
              <a:t>TRANS        -5.7022    1.8716 711 -3.0468  0.0024</a:t>
            </a:r>
          </a:p>
          <a:p>
            <a:pPr>
              <a:spcBef>
                <a:spcPct val="0"/>
              </a:spcBef>
              <a:buFontTx/>
              <a:buNone/>
            </a:pPr>
            <a:r>
              <a:rPr lang="en-US" altLang="en-US" sz="1600" dirty="0">
                <a:latin typeface="Courier New" pitchFamily="49" charset="0"/>
              </a:rPr>
              <a:t>RECOV        -5.4556    1.5095 711 -3.6142  0.0003</a:t>
            </a:r>
          </a:p>
          <a:p>
            <a:pPr>
              <a:spcBef>
                <a:spcPct val="0"/>
              </a:spcBef>
              <a:buFontTx/>
              <a:buNone/>
            </a:pPr>
            <a:r>
              <a:rPr lang="en-US" altLang="en-US" sz="1600" dirty="0">
                <a:latin typeface="Courier New" pitchFamily="49" charset="0"/>
              </a:rPr>
              <a:t>pinc08        0.0000    0.0000  49 99.1366  0.0000</a:t>
            </a:r>
          </a:p>
        </p:txBody>
      </p:sp>
    </p:spTree>
    <p:extLst>
      <p:ext uri="{BB962C8B-B14F-4D97-AF65-F5344CB8AC3E}">
        <p14:creationId xmlns:p14="http://schemas.microsoft.com/office/powerpoint/2010/main" val="17627505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860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F972FF48-26DC-4FE1-8666-DACC01E63613}" type="slidenum">
              <a:rPr lang="en-US" altLang="en-US" sz="1000"/>
              <a:pPr>
                <a:spcBef>
                  <a:spcPct val="0"/>
                </a:spcBef>
                <a:buFontTx/>
                <a:buNone/>
              </a:pPr>
              <a:t>307</a:t>
            </a:fld>
            <a:endParaRPr lang="en-US" altLang="en-US" sz="1000"/>
          </a:p>
        </p:txBody>
      </p:sp>
      <p:sp>
        <p:nvSpPr>
          <p:cNvPr id="86021" name="Rectangle 2"/>
          <p:cNvSpPr>
            <a:spLocks noGrp="1" noChangeArrowheads="1"/>
          </p:cNvSpPr>
          <p:nvPr>
            <p:ph type="title"/>
          </p:nvPr>
        </p:nvSpPr>
        <p:spPr/>
        <p:txBody>
          <a:bodyPr/>
          <a:lstStyle/>
          <a:p>
            <a:r>
              <a:rPr lang="en-US" altLang="en-US"/>
              <a:t>Step 6:  Modeling State Variability</a:t>
            </a:r>
          </a:p>
        </p:txBody>
      </p:sp>
      <p:sp>
        <p:nvSpPr>
          <p:cNvPr id="86022" name="Rectangle 3"/>
          <p:cNvSpPr>
            <a:spLocks noGrp="1" noChangeArrowheads="1"/>
          </p:cNvSpPr>
          <p:nvPr>
            <p:ph type="body" idx="1"/>
          </p:nvPr>
        </p:nvSpPr>
        <p:spPr/>
        <p:txBody>
          <a:bodyPr/>
          <a:lstStyle/>
          <a:p>
            <a:r>
              <a:rPr lang="en-US" altLang="en-US"/>
              <a:t>Parameters and SE are all zero, so rescale pinc08 by dividing by 100,000 (pinc08.100k)</a:t>
            </a:r>
          </a:p>
          <a:p>
            <a:pPr lvl="1"/>
            <a:r>
              <a:rPr lang="en-US" altLang="en-US"/>
              <a:t>Average Personal Income in a State is a strong predictor of State GDP</a:t>
            </a:r>
          </a:p>
        </p:txBody>
      </p:sp>
      <p:sp>
        <p:nvSpPr>
          <p:cNvPr id="86023" name="Text Box 4"/>
          <p:cNvSpPr txBox="1">
            <a:spLocks noChangeArrowheads="1"/>
          </p:cNvSpPr>
          <p:nvPr/>
        </p:nvSpPr>
        <p:spPr bwMode="auto">
          <a:xfrm>
            <a:off x="2260601" y="2935288"/>
            <a:ext cx="7623175" cy="3294062"/>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gdpdata.univ$pinc08.100k&lt;-gdpdata.univ$pinc08/100000</a:t>
            </a:r>
          </a:p>
          <a:p>
            <a:pPr>
              <a:spcBef>
                <a:spcPct val="0"/>
              </a:spcBef>
              <a:buFontTx/>
              <a:buNone/>
            </a:pPr>
            <a:r>
              <a:rPr lang="en-US" altLang="en-US" sz="1600" dirty="0">
                <a:latin typeface="Courier New" pitchFamily="49" charset="0"/>
              </a:rPr>
              <a:t>&gt; mod6.a&lt;-</a:t>
            </a:r>
            <a:r>
              <a:rPr lang="en-US" altLang="en-US" sz="1600" dirty="0" err="1">
                <a:latin typeface="Courier New" pitchFamily="49" charset="0"/>
              </a:rPr>
              <a:t>lme</a:t>
            </a:r>
            <a:r>
              <a:rPr lang="en-US" altLang="en-US" sz="1600" dirty="0">
                <a:latin typeface="Courier New" pitchFamily="49" charset="0"/>
              </a:rPr>
              <a:t>(gdp1k~TIME+TRANS+RECOV+pinc08.100k,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round(summary(mod6.a)$</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-59.1073   11.2495 711 -5.2542  0.0000</a:t>
            </a:r>
          </a:p>
          <a:p>
            <a:pPr>
              <a:spcBef>
                <a:spcPct val="0"/>
              </a:spcBef>
              <a:buFontTx/>
              <a:buNone/>
            </a:pPr>
            <a:r>
              <a:rPr lang="en-US" altLang="en-US" sz="1600" dirty="0">
                <a:latin typeface="Courier New" pitchFamily="49" charset="0"/>
              </a:rPr>
              <a:t>TIME         10.9638    2.0116 711  5.4503  0.0000</a:t>
            </a:r>
          </a:p>
          <a:p>
            <a:pPr>
              <a:spcBef>
                <a:spcPct val="0"/>
              </a:spcBef>
              <a:buFontTx/>
              <a:buNone/>
            </a:pPr>
            <a:r>
              <a:rPr lang="en-US" altLang="en-US" sz="1600" dirty="0">
                <a:latin typeface="Courier New" pitchFamily="49" charset="0"/>
              </a:rPr>
              <a:t>TRANS        -5.7022    1.8716 711 -3.0468  0.0024</a:t>
            </a:r>
          </a:p>
          <a:p>
            <a:pPr>
              <a:spcBef>
                <a:spcPct val="0"/>
              </a:spcBef>
              <a:buFontTx/>
              <a:buNone/>
            </a:pPr>
            <a:r>
              <a:rPr lang="en-US" altLang="en-US" sz="1600" dirty="0">
                <a:latin typeface="Courier New" pitchFamily="49" charset="0"/>
              </a:rPr>
              <a:t>RECOV        -5.4556    1.5095 711 -3.6142  0.0003</a:t>
            </a:r>
          </a:p>
          <a:p>
            <a:pPr>
              <a:spcBef>
                <a:spcPct val="0"/>
              </a:spcBef>
              <a:buFontTx/>
              <a:buNone/>
            </a:pPr>
            <a:r>
              <a:rPr lang="en-US" altLang="en-US" sz="1600" dirty="0">
                <a:latin typeface="Courier New" pitchFamily="49" charset="0"/>
              </a:rPr>
              <a:t>pinc08.100k   0.0897    0.0009  49 99.1366  0.0000</a:t>
            </a:r>
          </a:p>
        </p:txBody>
      </p:sp>
    </p:spTree>
    <p:extLst>
      <p:ext uri="{BB962C8B-B14F-4D97-AF65-F5344CB8AC3E}">
        <p14:creationId xmlns:p14="http://schemas.microsoft.com/office/powerpoint/2010/main" val="7549882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870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317E610-E7AA-4DF6-B3CA-99B1F44DD4B8}" type="slidenum">
              <a:rPr lang="en-US" altLang="en-US" sz="1000"/>
              <a:pPr>
                <a:spcBef>
                  <a:spcPct val="0"/>
                </a:spcBef>
                <a:buFontTx/>
                <a:buNone/>
              </a:pPr>
              <a:t>308</a:t>
            </a:fld>
            <a:endParaRPr lang="en-US" altLang="en-US" sz="1000"/>
          </a:p>
        </p:txBody>
      </p:sp>
      <p:sp>
        <p:nvSpPr>
          <p:cNvPr id="87045" name="Rectangle 2"/>
          <p:cNvSpPr>
            <a:spLocks noGrp="1" noChangeArrowheads="1"/>
          </p:cNvSpPr>
          <p:nvPr>
            <p:ph type="title"/>
          </p:nvPr>
        </p:nvSpPr>
        <p:spPr/>
        <p:txBody>
          <a:bodyPr/>
          <a:lstStyle/>
          <a:p>
            <a:r>
              <a:rPr lang="en-US" altLang="en-US"/>
              <a:t>Step 6:  Modeling State Variability</a:t>
            </a:r>
          </a:p>
        </p:txBody>
      </p:sp>
      <p:sp>
        <p:nvSpPr>
          <p:cNvPr id="87046" name="Rectangle 3"/>
          <p:cNvSpPr>
            <a:spLocks noGrp="1" noChangeArrowheads="1"/>
          </p:cNvSpPr>
          <p:nvPr>
            <p:ph type="body" idx="1"/>
          </p:nvPr>
        </p:nvSpPr>
        <p:spPr/>
        <p:txBody>
          <a:bodyPr/>
          <a:lstStyle/>
          <a:p>
            <a:r>
              <a:rPr lang="en-US" altLang="en-US"/>
              <a:t>Notice huge change in Intercept Variance</a:t>
            </a:r>
          </a:p>
        </p:txBody>
      </p:sp>
      <p:sp>
        <p:nvSpPr>
          <p:cNvPr id="87047" name="Text Box 4"/>
          <p:cNvSpPr txBox="1">
            <a:spLocks noChangeArrowheads="1"/>
          </p:cNvSpPr>
          <p:nvPr/>
        </p:nvSpPr>
        <p:spPr bwMode="auto">
          <a:xfrm>
            <a:off x="2260601" y="1925639"/>
            <a:ext cx="7623175" cy="403187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(mod4)</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34771.28998</a:t>
            </a:r>
            <a:r>
              <a:rPr lang="en-US" altLang="en-US" sz="1600" dirty="0">
                <a:latin typeface="Courier New" pitchFamily="49" charset="0"/>
              </a:rPr>
              <a:t> 186.470614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204.16225  14.288536  0.986              </a:t>
            </a:r>
          </a:p>
          <a:p>
            <a:pPr>
              <a:spcBef>
                <a:spcPct val="0"/>
              </a:spcBef>
              <a:buFontTx/>
              <a:buNone/>
            </a:pPr>
            <a:r>
              <a:rPr lang="en-US" altLang="en-US" sz="1600" dirty="0">
                <a:latin typeface="Courier New" pitchFamily="49" charset="0"/>
              </a:rPr>
              <a:t>TRANS          85.64351   9.254378 -0.948 -0.898       </a:t>
            </a:r>
          </a:p>
          <a:p>
            <a:pPr>
              <a:spcBef>
                <a:spcPct val="0"/>
              </a:spcBef>
              <a:buFontTx/>
              <a:buNone/>
            </a:pPr>
            <a:r>
              <a:rPr lang="en-US" altLang="en-US" sz="1600" dirty="0">
                <a:latin typeface="Courier New" pitchFamily="49" charset="0"/>
              </a:rPr>
              <a:t>RECOV          76.38092   8.739618 -0.989 -0.988  0.931</a:t>
            </a:r>
          </a:p>
          <a:p>
            <a:pPr>
              <a:spcBef>
                <a:spcPct val="0"/>
              </a:spcBef>
              <a:buFontTx/>
              <a:buNone/>
            </a:pPr>
            <a:r>
              <a:rPr lang="en-US" altLang="en-US" sz="1600" dirty="0">
                <a:latin typeface="Courier New" pitchFamily="49" charset="0"/>
              </a:rPr>
              <a:t>Residual      373.75345  19.332704 </a:t>
            </a:r>
          </a:p>
          <a:p>
            <a:pPr>
              <a:spcBef>
                <a:spcPct val="0"/>
              </a:spcBef>
              <a:buFontTx/>
              <a:buNone/>
            </a:pPr>
            <a:r>
              <a:rPr lang="en-US" altLang="en-US" sz="1600" dirty="0">
                <a:latin typeface="Courier New" pitchFamily="49" charset="0"/>
              </a:rPr>
              <a:t>&gt; </a:t>
            </a:r>
            <a:r>
              <a:rPr lang="en-US" altLang="en-US" sz="1600" dirty="0" err="1">
                <a:latin typeface="Courier New" pitchFamily="49" charset="0"/>
              </a:rPr>
              <a:t>VarCorr</a:t>
            </a:r>
            <a:r>
              <a:rPr lang="en-US" altLang="en-US" sz="1600" dirty="0">
                <a:latin typeface="Courier New" pitchFamily="49" charset="0"/>
              </a:rPr>
              <a:t>(mod6.a)</a:t>
            </a:r>
          </a:p>
          <a:p>
            <a:pPr>
              <a:spcBef>
                <a:spcPct val="0"/>
              </a:spcBef>
              <a:buFontTx/>
              <a:buNone/>
            </a:pPr>
            <a:r>
              <a:rPr lang="en-US" altLang="en-US" sz="1600" dirty="0">
                <a:latin typeface="Courier New" pitchFamily="49" charset="0"/>
              </a:rPr>
              <a:t>state = </a:t>
            </a:r>
            <a:r>
              <a:rPr lang="en-US" altLang="en-US" sz="1600" dirty="0" err="1">
                <a:latin typeface="Courier New" pitchFamily="49" charset="0"/>
              </a:rPr>
              <a:t>pdLogChol</a:t>
            </a:r>
            <a:r>
              <a:rPr lang="en-US" altLang="en-US" sz="1600" dirty="0">
                <a:latin typeface="Courier New" pitchFamily="49" charset="0"/>
              </a:rPr>
              <a:t>(TIME + TRANS + RECOV) </a:t>
            </a:r>
          </a:p>
          <a:p>
            <a:pPr>
              <a:spcBef>
                <a:spcPct val="0"/>
              </a:spcBef>
              <a:buFontTx/>
              <a:buNone/>
            </a:pPr>
            <a:r>
              <a:rPr lang="en-US" altLang="en-US" sz="1600" dirty="0">
                <a:latin typeface="Courier New" pitchFamily="49" charset="0"/>
              </a:rPr>
              <a:t>            Variance   </a:t>
            </a:r>
            <a:r>
              <a:rPr lang="en-US" altLang="en-US" sz="1600" dirty="0" err="1">
                <a:latin typeface="Courier New" pitchFamily="49" charset="0"/>
              </a:rPr>
              <a:t>StdDev</a:t>
            </a:r>
            <a:r>
              <a:rPr lang="en-US" altLang="en-US" sz="1600" dirty="0">
                <a:latin typeface="Courier New" pitchFamily="49" charset="0"/>
              </a:rPr>
              <a:t>    </a:t>
            </a:r>
            <a:r>
              <a:rPr lang="en-US" altLang="en-US" sz="1600" dirty="0" err="1">
                <a:latin typeface="Courier New" pitchFamily="49" charset="0"/>
              </a:rPr>
              <a:t>Corr</a:t>
            </a:r>
            <a:r>
              <a:rPr lang="en-US" altLang="en-US" sz="1600" dirty="0">
                <a:latin typeface="Courier New" pitchFamily="49" charset="0"/>
              </a:rPr>
              <a:t>                </a:t>
            </a:r>
          </a:p>
          <a:p>
            <a:pPr>
              <a:spcBef>
                <a:spcPct val="0"/>
              </a:spcBef>
              <a:buFontTx/>
              <a:buNone/>
            </a:pPr>
            <a:r>
              <a:rPr lang="en-US" altLang="en-US" sz="1600" dirty="0">
                <a:latin typeface="Courier New" pitchFamily="49" charset="0"/>
              </a:rPr>
              <a:t>(Intercept) </a:t>
            </a:r>
            <a:r>
              <a:rPr lang="en-US" altLang="en-US" sz="1600" b="1" dirty="0">
                <a:latin typeface="Courier New" pitchFamily="49" charset="0"/>
              </a:rPr>
              <a:t>5939.46580</a:t>
            </a:r>
            <a:r>
              <a:rPr lang="en-US" altLang="en-US" sz="1600" dirty="0">
                <a:latin typeface="Courier New" pitchFamily="49" charset="0"/>
              </a:rPr>
              <a:t> 77.067930 (</a:t>
            </a:r>
            <a:r>
              <a:rPr lang="en-US" altLang="en-US" sz="1600" dirty="0" err="1">
                <a:latin typeface="Courier New" pitchFamily="49" charset="0"/>
              </a:rPr>
              <a:t>Intr</a:t>
            </a:r>
            <a:r>
              <a:rPr lang="en-US" altLang="en-US" sz="1600" dirty="0">
                <a:latin typeface="Courier New" pitchFamily="49" charset="0"/>
              </a:rPr>
              <a:t>) TIME   TRANS </a:t>
            </a:r>
          </a:p>
          <a:p>
            <a:pPr>
              <a:spcBef>
                <a:spcPct val="0"/>
              </a:spcBef>
              <a:buFontTx/>
              <a:buNone/>
            </a:pPr>
            <a:r>
              <a:rPr lang="en-US" altLang="en-US" sz="1600" dirty="0">
                <a:latin typeface="Courier New" pitchFamily="49" charset="0"/>
              </a:rPr>
              <a:t>TIME         201.47367 14.194142 -0.982              </a:t>
            </a:r>
          </a:p>
          <a:p>
            <a:pPr>
              <a:spcBef>
                <a:spcPct val="0"/>
              </a:spcBef>
              <a:buFontTx/>
              <a:buNone/>
            </a:pPr>
            <a:r>
              <a:rPr lang="en-US" altLang="en-US" sz="1600" dirty="0">
                <a:latin typeface="Courier New" pitchFamily="49" charset="0"/>
              </a:rPr>
              <a:t>TRANS         61.91886  7.868854  0.989 -0.961       </a:t>
            </a:r>
          </a:p>
          <a:p>
            <a:pPr>
              <a:spcBef>
                <a:spcPct val="0"/>
              </a:spcBef>
              <a:buFontTx/>
              <a:buNone/>
            </a:pPr>
            <a:r>
              <a:rPr lang="en-US" altLang="en-US" sz="1600" dirty="0">
                <a:latin typeface="Courier New" pitchFamily="49" charset="0"/>
              </a:rPr>
              <a:t>RECOV         76.91601  8.770177  0.997 -0.970  0.991</a:t>
            </a:r>
          </a:p>
          <a:p>
            <a:pPr>
              <a:spcBef>
                <a:spcPct val="0"/>
              </a:spcBef>
              <a:buFontTx/>
              <a:buNone/>
            </a:pPr>
            <a:r>
              <a:rPr lang="en-US" altLang="en-US" sz="1600" dirty="0">
                <a:latin typeface="Courier New" pitchFamily="49" charset="0"/>
              </a:rPr>
              <a:t>Residual     286.09112 16.914228</a:t>
            </a:r>
          </a:p>
        </p:txBody>
      </p:sp>
    </p:spTree>
    <p:extLst>
      <p:ext uri="{BB962C8B-B14F-4D97-AF65-F5344CB8AC3E}">
        <p14:creationId xmlns:p14="http://schemas.microsoft.com/office/powerpoint/2010/main" val="22042917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880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0D26694B-D687-43C6-9111-0C9176AF86D7}" type="slidenum">
              <a:rPr lang="en-US" altLang="en-US" sz="1000"/>
              <a:pPr>
                <a:spcBef>
                  <a:spcPct val="0"/>
                </a:spcBef>
                <a:buFontTx/>
                <a:buNone/>
              </a:pPr>
              <a:t>309</a:t>
            </a:fld>
            <a:endParaRPr lang="en-US" altLang="en-US" sz="1000"/>
          </a:p>
        </p:txBody>
      </p:sp>
      <p:sp>
        <p:nvSpPr>
          <p:cNvPr id="88069" name="Rectangle 2"/>
          <p:cNvSpPr>
            <a:spLocks noGrp="1" noChangeArrowheads="1"/>
          </p:cNvSpPr>
          <p:nvPr>
            <p:ph type="title"/>
          </p:nvPr>
        </p:nvSpPr>
        <p:spPr>
          <a:xfrm>
            <a:off x="3255963" y="176213"/>
            <a:ext cx="6553200" cy="762000"/>
          </a:xfrm>
        </p:spPr>
        <p:txBody>
          <a:bodyPr/>
          <a:lstStyle/>
          <a:p>
            <a:r>
              <a:rPr lang="en-US" altLang="en-US"/>
              <a:t>Step 6:  Modeling Variability in Time-Based Parameters</a:t>
            </a:r>
          </a:p>
        </p:txBody>
      </p:sp>
      <p:sp>
        <p:nvSpPr>
          <p:cNvPr id="88070" name="Rectangle 3"/>
          <p:cNvSpPr>
            <a:spLocks noGrp="1" noChangeArrowheads="1"/>
          </p:cNvSpPr>
          <p:nvPr>
            <p:ph type="body" idx="1"/>
          </p:nvPr>
        </p:nvSpPr>
        <p:spPr/>
        <p:txBody>
          <a:bodyPr/>
          <a:lstStyle/>
          <a:p>
            <a:r>
              <a:rPr lang="en-US" altLang="en-US"/>
              <a:t>Personal Income and State-Level variability in:</a:t>
            </a:r>
          </a:p>
          <a:p>
            <a:pPr lvl="1"/>
            <a:r>
              <a:rPr lang="en-US" altLang="en-US" sz="2000"/>
              <a:t>Pre-discontinuity slope (TIME)</a:t>
            </a:r>
          </a:p>
          <a:p>
            <a:pPr lvl="1"/>
            <a:r>
              <a:rPr lang="en-US" altLang="en-US" sz="2000"/>
              <a:t>Discontinuity (TRANS)</a:t>
            </a:r>
          </a:p>
          <a:p>
            <a:pPr lvl="1"/>
            <a:r>
              <a:rPr lang="en-US" altLang="en-US" sz="2000"/>
              <a:t>Post-discontinuity slope (RECOV)</a:t>
            </a:r>
          </a:p>
        </p:txBody>
      </p:sp>
      <p:graphicFrame>
        <p:nvGraphicFramePr>
          <p:cNvPr id="88071" name="Object 1"/>
          <p:cNvGraphicFramePr>
            <a:graphicFrameLocks noChangeAspect="1"/>
          </p:cNvGraphicFramePr>
          <p:nvPr/>
        </p:nvGraphicFramePr>
        <p:xfrm>
          <a:off x="3744914" y="2719389"/>
          <a:ext cx="4922837" cy="3665537"/>
        </p:xfrm>
        <a:graphic>
          <a:graphicData uri="http://schemas.openxmlformats.org/presentationml/2006/ole">
            <mc:AlternateContent xmlns:mc="http://schemas.openxmlformats.org/markup-compatibility/2006">
              <mc:Choice xmlns:v="urn:schemas-microsoft-com:vml" Requires="v">
                <p:oleObj r:id="rId2" imgW="4925995" imgH="3664014" progId="Excel.Chart.8">
                  <p:embed/>
                </p:oleObj>
              </mc:Choice>
              <mc:Fallback>
                <p:oleObj r:id="rId2" imgW="4925995" imgH="3664014" progId="Excel.Chart.8">
                  <p:embed/>
                  <p:pic>
                    <p:nvPicPr>
                      <p:cNvPr id="8807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914" y="2719389"/>
                        <a:ext cx="4922837"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8845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A63E-2D26-7D50-1809-B3039F40DE57}"/>
              </a:ext>
            </a:extLst>
          </p:cNvPr>
          <p:cNvSpPr>
            <a:spLocks noGrp="1"/>
          </p:cNvSpPr>
          <p:nvPr>
            <p:ph type="title"/>
          </p:nvPr>
        </p:nvSpPr>
        <p:spPr/>
        <p:txBody>
          <a:bodyPr/>
          <a:lstStyle/>
          <a:p>
            <a:r>
              <a:rPr lang="en-US" dirty="0"/>
              <a:t>Multilevel Analysis – Modeling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C9B0F4-669F-BAC2-C6D6-5D019A92D1F2}"/>
                  </a:ext>
                </a:extLst>
              </p:cNvPr>
              <p:cNvSpPr>
                <a:spLocks noGrp="1"/>
              </p:cNvSpPr>
              <p:nvPr>
                <p:ph idx="1"/>
              </p:nvPr>
            </p:nvSpPr>
            <p:spPr>
              <a:xfrm>
                <a:off x="838200" y="1579419"/>
                <a:ext cx="5487309" cy="4362092"/>
              </a:xfrm>
            </p:spPr>
            <p:txBody>
              <a:bodyPr/>
              <a:lstStyle/>
              <a:p>
                <a:r>
                  <a:rPr lang="en-US" dirty="0"/>
                  <a:t>Simulated data</a:t>
                </a:r>
              </a:p>
              <a:p>
                <a:pPr marL="342900" indent="-342900">
                  <a:buFont typeface="Arial" panose="020B0604020202020204" pitchFamily="34" charset="0"/>
                  <a:buChar char="•"/>
                </a:pPr>
                <a:r>
                  <a:rPr lang="en-US" dirty="0"/>
                  <a:t>n = 25 groups, 75 observations per group</a:t>
                </a:r>
              </a:p>
              <a:p>
                <a:pPr marL="342900"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𝑥𝑦</m:t>
                        </m:r>
                      </m:sub>
                    </m:sSub>
                  </m:oMath>
                </a14:m>
                <a:r>
                  <a:rPr lang="en-US" dirty="0"/>
                  <a:t> = -.17 at the group level</a:t>
                </a:r>
              </a:p>
              <a:p>
                <a:pPr marL="342900" indent="-342900">
                  <a:buFont typeface="Arial" panose="020B0604020202020204" pitchFamily="34" charset="0"/>
                  <a:buChar char="•"/>
                </a:pPr>
                <a:endParaRPr lang="en-US" dirty="0"/>
              </a:p>
              <a:p>
                <a:pPr>
                  <a:lnSpc>
                    <a:spcPct val="100000"/>
                  </a:lnSpc>
                  <a:spcBef>
                    <a:spcPts val="0"/>
                  </a:spcBef>
                </a:pPr>
                <a:r>
                  <a:rPr lang="en-US" altLang="en-US" sz="1050" dirty="0" err="1">
                    <a:latin typeface="Lucida Console" panose="020B0609040504020204" pitchFamily="49" charset="0"/>
                  </a:rPr>
                  <a:t>tfun</a:t>
                </a:r>
                <a:r>
                  <a:rPr lang="en-US" altLang="en-US" sz="1050" dirty="0">
                    <a:latin typeface="Lucida Console" panose="020B0609040504020204" pitchFamily="49" charset="0"/>
                  </a:rPr>
                  <a:t>&lt;-function(</a:t>
                </a:r>
                <a:r>
                  <a:rPr lang="en-US" altLang="en-US" sz="1050" dirty="0" err="1">
                    <a:latin typeface="Lucida Console" panose="020B0609040504020204" pitchFamily="49" charset="0"/>
                  </a:rPr>
                  <a:t>gsize,ngroup,rho</a:t>
                </a: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  OUTPUT&lt;-</a:t>
                </a:r>
                <a:r>
                  <a:rPr lang="en-US" altLang="en-US" sz="1050" dirty="0" err="1">
                    <a:latin typeface="Lucida Console" panose="020B0609040504020204" pitchFamily="49" charset="0"/>
                  </a:rPr>
                  <a:t>data.frame</a:t>
                </a:r>
                <a:r>
                  <a:rPr lang="en-US" altLang="en-US" sz="1050" dirty="0">
                    <a:latin typeface="Lucida Console" panose="020B0609040504020204" pitchFamily="49" charset="0"/>
                  </a:rPr>
                  <a:t>(GRP=rep(</a:t>
                </a:r>
                <a:r>
                  <a:rPr lang="en-US" altLang="en-US" sz="1050" dirty="0" err="1">
                    <a:latin typeface="Lucida Console" panose="020B0609040504020204" pitchFamily="49" charset="0"/>
                  </a:rPr>
                  <a:t>NA,gsize</a:t>
                </a:r>
                <a:r>
                  <a:rPr lang="en-US" altLang="en-US" sz="1050" dirty="0">
                    <a:latin typeface="Lucida Console" panose="020B0609040504020204" pitchFamily="49" charset="0"/>
                  </a:rPr>
                  <a:t>*</a:t>
                </a:r>
                <a:r>
                  <a:rPr lang="en-US" altLang="en-US" sz="1050" dirty="0" err="1">
                    <a:latin typeface="Lucida Console" panose="020B0609040504020204" pitchFamily="49" charset="0"/>
                  </a:rPr>
                  <a:t>ngroup</a:t>
                </a:r>
                <a:r>
                  <a:rPr lang="en-US" altLang="en-US" sz="1050" dirty="0">
                    <a:latin typeface="Lucida Console" panose="020B0609040504020204" pitchFamily="49" charset="0"/>
                  </a:rPr>
                  <a:t>),X=rep(</a:t>
                </a:r>
                <a:r>
                  <a:rPr lang="en-US" altLang="en-US" sz="1050" dirty="0" err="1">
                    <a:latin typeface="Lucida Console" panose="020B0609040504020204" pitchFamily="49" charset="0"/>
                  </a:rPr>
                  <a:t>NA,gsize</a:t>
                </a:r>
                <a:r>
                  <a:rPr lang="en-US" altLang="en-US" sz="1050" dirty="0">
                    <a:latin typeface="Lucida Console" panose="020B0609040504020204" pitchFamily="49" charset="0"/>
                  </a:rPr>
                  <a:t>*</a:t>
                </a:r>
                <a:r>
                  <a:rPr lang="en-US" altLang="en-US" sz="1050" dirty="0" err="1">
                    <a:latin typeface="Lucida Console" panose="020B0609040504020204" pitchFamily="49" charset="0"/>
                  </a:rPr>
                  <a:t>ngroup</a:t>
                </a: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        Y=rep(</a:t>
                </a:r>
                <a:r>
                  <a:rPr lang="en-US" altLang="en-US" sz="1050" dirty="0" err="1">
                    <a:latin typeface="Lucida Console" panose="020B0609040504020204" pitchFamily="49" charset="0"/>
                  </a:rPr>
                  <a:t>NA,gsize</a:t>
                </a:r>
                <a:r>
                  <a:rPr lang="en-US" altLang="en-US" sz="1050" dirty="0">
                    <a:latin typeface="Lucida Console" panose="020B0609040504020204" pitchFamily="49" charset="0"/>
                  </a:rPr>
                  <a:t>*</a:t>
                </a:r>
                <a:r>
                  <a:rPr lang="en-US" altLang="en-US" sz="1050" dirty="0" err="1">
                    <a:latin typeface="Lucida Console" panose="020B0609040504020204" pitchFamily="49" charset="0"/>
                  </a:rPr>
                  <a:t>ngroup</a:t>
                </a: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  for(</a:t>
                </a:r>
                <a:r>
                  <a:rPr lang="en-US" altLang="en-US" sz="1050" dirty="0" err="1">
                    <a:latin typeface="Lucida Console" panose="020B0609040504020204" pitchFamily="49" charset="0"/>
                  </a:rPr>
                  <a:t>i</a:t>
                </a:r>
                <a:r>
                  <a:rPr lang="en-US" altLang="en-US" sz="1050" dirty="0">
                    <a:latin typeface="Lucida Console" panose="020B0609040504020204" pitchFamily="49" charset="0"/>
                  </a:rPr>
                  <a:t> in 1:ngroup){</a:t>
                </a:r>
              </a:p>
              <a:p>
                <a:pPr>
                  <a:lnSpc>
                    <a:spcPct val="100000"/>
                  </a:lnSpc>
                  <a:spcBef>
                    <a:spcPts val="0"/>
                  </a:spcBef>
                </a:pPr>
                <a:r>
                  <a:rPr lang="en-US" altLang="en-US" sz="1050" dirty="0">
                    <a:latin typeface="Lucida Console" panose="020B0609040504020204" pitchFamily="49" charset="0"/>
                  </a:rPr>
                  <a:t>  Y&lt;-</a:t>
                </a:r>
                <a:r>
                  <a:rPr lang="en-US" altLang="en-US" sz="1050" dirty="0" err="1">
                    <a:latin typeface="Lucida Console" panose="020B0609040504020204" pitchFamily="49" charset="0"/>
                  </a:rPr>
                  <a:t>rnorm</a:t>
                </a:r>
                <a:r>
                  <a:rPr lang="en-US" altLang="en-US" sz="1050" dirty="0">
                    <a:latin typeface="Lucida Console" panose="020B0609040504020204" pitchFamily="49" charset="0"/>
                  </a:rPr>
                  <a:t>(</a:t>
                </a:r>
                <a:r>
                  <a:rPr lang="en-US" altLang="en-US" sz="1050" dirty="0" err="1">
                    <a:latin typeface="Lucida Console" panose="020B0609040504020204" pitchFamily="49" charset="0"/>
                  </a:rPr>
                  <a:t>gsize</a:t>
                </a: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  X&lt;-rho*</a:t>
                </a:r>
                <a:r>
                  <a:rPr lang="en-US" altLang="en-US" sz="1050" dirty="0" err="1">
                    <a:latin typeface="Lucida Console" panose="020B0609040504020204" pitchFamily="49" charset="0"/>
                  </a:rPr>
                  <a:t>Y+sqrt</a:t>
                </a:r>
                <a:r>
                  <a:rPr lang="en-US" altLang="en-US" sz="1050" dirty="0">
                    <a:latin typeface="Lucida Console" panose="020B0609040504020204" pitchFamily="49" charset="0"/>
                  </a:rPr>
                  <a:t>(1-rho^2)*</a:t>
                </a:r>
                <a:r>
                  <a:rPr lang="en-US" altLang="en-US" sz="1050" dirty="0" err="1">
                    <a:latin typeface="Lucida Console" panose="020B0609040504020204" pitchFamily="49" charset="0"/>
                  </a:rPr>
                  <a:t>rnorm</a:t>
                </a:r>
                <a:r>
                  <a:rPr lang="en-US" altLang="en-US" sz="1050" dirty="0">
                    <a:latin typeface="Lucida Console" panose="020B0609040504020204" pitchFamily="49" charset="0"/>
                  </a:rPr>
                  <a:t>(</a:t>
                </a:r>
                <a:r>
                  <a:rPr lang="en-US" altLang="en-US" sz="1050" dirty="0" err="1">
                    <a:latin typeface="Lucida Console" panose="020B0609040504020204" pitchFamily="49" charset="0"/>
                  </a:rPr>
                  <a:t>gsize</a:t>
                </a: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  OUTPUT[((</a:t>
                </a:r>
                <a:r>
                  <a:rPr lang="en-US" altLang="en-US" sz="1050" dirty="0" err="1">
                    <a:latin typeface="Lucida Console" panose="020B0609040504020204" pitchFamily="49" charset="0"/>
                  </a:rPr>
                  <a:t>i</a:t>
                </a:r>
                <a:r>
                  <a:rPr lang="en-US" altLang="en-US" sz="1050" dirty="0">
                    <a:latin typeface="Lucida Console" panose="020B0609040504020204" pitchFamily="49" charset="0"/>
                  </a:rPr>
                  <a:t> * </a:t>
                </a:r>
                <a:r>
                  <a:rPr lang="en-US" altLang="en-US" sz="1050" dirty="0" err="1">
                    <a:latin typeface="Lucida Console" panose="020B0609040504020204" pitchFamily="49" charset="0"/>
                  </a:rPr>
                  <a:t>gsize</a:t>
                </a:r>
                <a:r>
                  <a:rPr lang="en-US" altLang="en-US" sz="1050" dirty="0">
                    <a:latin typeface="Lucida Console" panose="020B0609040504020204" pitchFamily="49" charset="0"/>
                  </a:rPr>
                  <a:t> - </a:t>
                </a:r>
                <a:r>
                  <a:rPr lang="en-US" altLang="en-US" sz="1050" dirty="0" err="1">
                    <a:latin typeface="Lucida Console" panose="020B0609040504020204" pitchFamily="49" charset="0"/>
                  </a:rPr>
                  <a:t>gsize</a:t>
                </a:r>
                <a:r>
                  <a:rPr lang="en-US" altLang="en-US" sz="1050" dirty="0">
                    <a:latin typeface="Lucida Console" panose="020B0609040504020204" pitchFamily="49" charset="0"/>
                  </a:rPr>
                  <a:t>) + 1):(</a:t>
                </a:r>
                <a:r>
                  <a:rPr lang="en-US" altLang="en-US" sz="1050" dirty="0" err="1">
                    <a:latin typeface="Lucida Console" panose="020B0609040504020204" pitchFamily="49" charset="0"/>
                  </a:rPr>
                  <a:t>i</a:t>
                </a:r>
                <a:r>
                  <a:rPr lang="en-US" altLang="en-US" sz="1050" dirty="0">
                    <a:latin typeface="Lucida Console" panose="020B0609040504020204" pitchFamily="49" charset="0"/>
                  </a:rPr>
                  <a:t> *</a:t>
                </a:r>
                <a:r>
                  <a:rPr lang="en-US" altLang="en-US" sz="1050" dirty="0" err="1">
                    <a:latin typeface="Lucida Console" panose="020B0609040504020204" pitchFamily="49" charset="0"/>
                  </a:rPr>
                  <a:t>gsize</a:t>
                </a:r>
                <a:r>
                  <a:rPr lang="en-US" altLang="en-US" sz="1050" dirty="0">
                    <a:latin typeface="Lucida Console" panose="020B0609040504020204" pitchFamily="49" charset="0"/>
                  </a:rPr>
                  <a:t>),]&lt;-</a:t>
                </a:r>
                <a:r>
                  <a:rPr lang="en-US" altLang="en-US" sz="1050" dirty="0" err="1">
                    <a:latin typeface="Lucida Console" panose="020B0609040504020204" pitchFamily="49" charset="0"/>
                  </a:rPr>
                  <a:t>data.frame</a:t>
                </a:r>
                <a:r>
                  <a:rPr lang="en-US" altLang="en-US" sz="1050" dirty="0">
                    <a:latin typeface="Lucida Console" panose="020B0609040504020204" pitchFamily="49" charset="0"/>
                  </a:rPr>
                  <a:t>(GRP=</a:t>
                </a:r>
                <a:r>
                  <a:rPr lang="en-US" altLang="en-US" sz="1050" dirty="0" err="1">
                    <a:latin typeface="Lucida Console" panose="020B0609040504020204" pitchFamily="49" charset="0"/>
                  </a:rPr>
                  <a:t>i,X</a:t>
                </a:r>
                <a:r>
                  <a:rPr lang="en-US" altLang="en-US" sz="1050" dirty="0">
                    <a:latin typeface="Lucida Console" panose="020B0609040504020204" pitchFamily="49" charset="0"/>
                  </a:rPr>
                  <a:t>=X,Y=Y)</a:t>
                </a:r>
              </a:p>
              <a:p>
                <a:pPr>
                  <a:lnSpc>
                    <a:spcPct val="100000"/>
                  </a:lnSpc>
                  <a:spcBef>
                    <a:spcPts val="0"/>
                  </a:spcBef>
                </a:pPr>
                <a:r>
                  <a:rPr lang="en-US" altLang="en-US" sz="1050" dirty="0">
                    <a:latin typeface="Lucida Console" panose="020B0609040504020204" pitchFamily="49" charset="0"/>
                  </a:rPr>
                  <a:t>}</a:t>
                </a:r>
              </a:p>
              <a:p>
                <a:pPr>
                  <a:lnSpc>
                    <a:spcPct val="100000"/>
                  </a:lnSpc>
                  <a:spcBef>
                    <a:spcPts val="0"/>
                  </a:spcBef>
                </a:pPr>
                <a:r>
                  <a:rPr lang="en-US" altLang="en-US" sz="1050" dirty="0">
                    <a:latin typeface="Lucida Console" panose="020B0609040504020204" pitchFamily="49" charset="0"/>
                  </a:rPr>
                  <a:t>return(OUTPUT)</a:t>
                </a:r>
              </a:p>
              <a:p>
                <a:pPr>
                  <a:lnSpc>
                    <a:spcPct val="100000"/>
                  </a:lnSpc>
                  <a:spcBef>
                    <a:spcPts val="0"/>
                  </a:spcBef>
                </a:pPr>
                <a:r>
                  <a:rPr lang="en-US" altLang="en-US" sz="1050" dirty="0">
                    <a:latin typeface="Lucida Console" panose="020B0609040504020204" pitchFamily="49" charset="0"/>
                  </a:rPr>
                  <a:t>}</a:t>
                </a:r>
              </a:p>
              <a:p>
                <a:pPr>
                  <a:lnSpc>
                    <a:spcPct val="100000"/>
                  </a:lnSpc>
                  <a:spcBef>
                    <a:spcPts val="0"/>
                  </a:spcBef>
                </a:pPr>
                <a:endParaRPr lang="en-US" altLang="en-US" sz="1050" dirty="0">
                  <a:latin typeface="Lucida Console" panose="020B0609040504020204" pitchFamily="49" charset="0"/>
                </a:endParaRPr>
              </a:p>
              <a:p>
                <a:pPr>
                  <a:lnSpc>
                    <a:spcPct val="100000"/>
                  </a:lnSpc>
                  <a:spcBef>
                    <a:spcPts val="0"/>
                  </a:spcBef>
                </a:pPr>
                <a:r>
                  <a:rPr lang="en-US" altLang="en-US" sz="1050" dirty="0">
                    <a:latin typeface="Lucida Console" panose="020B0609040504020204" pitchFamily="49" charset="0"/>
                  </a:rPr>
                  <a:t>TDAT&lt;-</a:t>
                </a:r>
                <a:r>
                  <a:rPr lang="en-US" altLang="en-US" sz="1050" dirty="0" err="1">
                    <a:latin typeface="Lucida Console" panose="020B0609040504020204" pitchFamily="49" charset="0"/>
                  </a:rPr>
                  <a:t>tfun</a:t>
                </a:r>
                <a:r>
                  <a:rPr lang="en-US" altLang="en-US" sz="1050" dirty="0">
                    <a:latin typeface="Lucida Console" panose="020B0609040504020204" pitchFamily="49" charset="0"/>
                  </a:rPr>
                  <a:t>(75,25,-.17)</a:t>
                </a:r>
              </a:p>
              <a:p>
                <a:pPr>
                  <a:lnSpc>
                    <a:spcPct val="100000"/>
                  </a:lnSpc>
                  <a:spcBef>
                    <a:spcPts val="0"/>
                  </a:spcBef>
                </a:pPr>
                <a:endParaRPr lang="en-US" altLang="en-US" sz="1050" dirty="0">
                  <a:latin typeface="Lucida Console" panose="020B0609040504020204" pitchFamily="49" charset="0"/>
                </a:endParaRPr>
              </a:p>
              <a:p>
                <a:pPr>
                  <a:lnSpc>
                    <a:spcPct val="100000"/>
                  </a:lnSpc>
                  <a:spcBef>
                    <a:spcPts val="0"/>
                  </a:spcBef>
                </a:pPr>
                <a:r>
                  <a:rPr lang="en-US" altLang="en-US" sz="1050" dirty="0" err="1">
                    <a:latin typeface="Lucida Console" panose="020B0609040504020204" pitchFamily="49" charset="0"/>
                  </a:rPr>
                  <a:t>xyplot</a:t>
                </a:r>
                <a:r>
                  <a:rPr lang="en-US" altLang="en-US" sz="1050" dirty="0">
                    <a:latin typeface="Lucida Console" panose="020B0609040504020204" pitchFamily="49" charset="0"/>
                  </a:rPr>
                  <a:t>(Y~X|GRP,TDAT,</a:t>
                </a:r>
              </a:p>
              <a:p>
                <a:pPr>
                  <a:lnSpc>
                    <a:spcPct val="100000"/>
                  </a:lnSpc>
                  <a:spcBef>
                    <a:spcPts val="0"/>
                  </a:spcBef>
                </a:pPr>
                <a:r>
                  <a:rPr lang="en-US" altLang="en-US" sz="1050" dirty="0">
                    <a:latin typeface="Lucida Console" panose="020B0609040504020204" pitchFamily="49" charset="0"/>
                  </a:rPr>
                  <a:t> type=c("</a:t>
                </a:r>
                <a:r>
                  <a:rPr lang="en-US" altLang="en-US" sz="1050" dirty="0" err="1">
                    <a:latin typeface="Lucida Console" panose="020B0609040504020204" pitchFamily="49" charset="0"/>
                  </a:rPr>
                  <a:t>p","g","r</a:t>
                </a:r>
                <a:r>
                  <a:rPr lang="en-US" altLang="en-US" sz="1050" dirty="0">
                    <a:latin typeface="Lucida Console" panose="020B0609040504020204" pitchFamily="49" charset="0"/>
                  </a:rPr>
                  <a:t>"),</a:t>
                </a:r>
                <a:r>
                  <a:rPr lang="en-US" altLang="en-US" sz="1050" dirty="0" err="1">
                    <a:latin typeface="Lucida Console" panose="020B0609040504020204" pitchFamily="49" charset="0"/>
                  </a:rPr>
                  <a:t>col.line</a:t>
                </a:r>
                <a:r>
                  <a:rPr lang="en-US" altLang="en-US" sz="1050" dirty="0">
                    <a:latin typeface="Lucida Console" panose="020B0609040504020204" pitchFamily="49" charset="0"/>
                  </a:rPr>
                  <a:t>="black")</a:t>
                </a:r>
              </a:p>
              <a:p>
                <a:pPr>
                  <a:lnSpc>
                    <a:spcPct val="100000"/>
                  </a:lnSpc>
                  <a:spcBef>
                    <a:spcPts val="0"/>
                  </a:spcBef>
                </a:pPr>
                <a:endParaRPr lang="en-US" altLang="en-US" sz="600" dirty="0">
                  <a:latin typeface="Lucida Console" panose="020B0609040504020204" pitchFamily="49" charset="0"/>
                </a:endParaRPr>
              </a:p>
              <a:p>
                <a:pPr>
                  <a:lnSpc>
                    <a:spcPct val="100000"/>
                  </a:lnSpc>
                  <a:spcBef>
                    <a:spcPts val="0"/>
                  </a:spcBef>
                </a:pPr>
                <a:endParaRPr lang="en-US" sz="600" dirty="0">
                  <a:latin typeface="Lucida Console" panose="020B0609040504020204" pitchFamily="49" charset="0"/>
                </a:endParaRPr>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D6C9B0F4-669F-BAC2-C6D6-5D019A92D1F2}"/>
                  </a:ext>
                </a:extLst>
              </p:cNvPr>
              <p:cNvSpPr>
                <a:spLocks noGrp="1" noRot="1" noChangeAspect="1" noMove="1" noResize="1" noEditPoints="1" noAdjustHandles="1" noChangeArrowheads="1" noChangeShapeType="1" noTextEdit="1"/>
              </p:cNvSpPr>
              <p:nvPr>
                <p:ph idx="1"/>
              </p:nvPr>
            </p:nvSpPr>
            <p:spPr>
              <a:xfrm>
                <a:off x="838200" y="1579419"/>
                <a:ext cx="5487309" cy="4362092"/>
              </a:xfrm>
              <a:blipFill>
                <a:blip r:embed="rId3"/>
                <a:stretch>
                  <a:fillRect l="-1333" t="-16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3F956F-196F-DFE4-1348-6FB719D648D5}"/>
              </a:ext>
            </a:extLst>
          </p:cNvPr>
          <p:cNvSpPr>
            <a:spLocks noGrp="1"/>
          </p:cNvSpPr>
          <p:nvPr>
            <p:ph type="sldNum" sz="quarter" idx="12"/>
          </p:nvPr>
        </p:nvSpPr>
        <p:spPr/>
        <p:txBody>
          <a:bodyPr/>
          <a:lstStyle/>
          <a:p>
            <a:fld id="{C68DACDF-E1A9-A04C-A5FF-FC2443684BF5}" type="slidenum">
              <a:rPr lang="en-US" smtClean="0"/>
              <a:pPr/>
              <a:t>31</a:t>
            </a:fld>
            <a:endParaRPr lang="en-US" dirty="0"/>
          </a:p>
        </p:txBody>
      </p:sp>
      <p:sp>
        <p:nvSpPr>
          <p:cNvPr id="5" name="Footer Placeholder 4">
            <a:extLst>
              <a:ext uri="{FF2B5EF4-FFF2-40B4-BE49-F238E27FC236}">
                <a16:creationId xmlns:a16="http://schemas.microsoft.com/office/drawing/2014/main" id="{F0C1823B-3BE5-EC44-577C-DB65F28C31AE}"/>
              </a:ext>
            </a:extLst>
          </p:cNvPr>
          <p:cNvSpPr>
            <a:spLocks noGrp="1"/>
          </p:cNvSpPr>
          <p:nvPr>
            <p:ph type="ftr" sz="quarter" idx="11"/>
          </p:nvPr>
        </p:nvSpPr>
        <p:spPr/>
        <p:txBody>
          <a:bodyPr/>
          <a:lstStyle/>
          <a:p>
            <a:r>
              <a:rPr lang="en-US"/>
              <a:t>Kautz – Intro to Methods BLITZ Slides</a:t>
            </a:r>
            <a:endParaRPr lang="en-US" dirty="0"/>
          </a:p>
        </p:txBody>
      </p:sp>
      <p:pic>
        <p:nvPicPr>
          <p:cNvPr id="10" name="Picture 2">
            <a:extLst>
              <a:ext uri="{FF2B5EF4-FFF2-40B4-BE49-F238E27FC236}">
                <a16:creationId xmlns:a16="http://schemas.microsoft.com/office/drawing/2014/main" id="{E5D5F33A-BDB4-3456-229F-FA24524A2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927" y="708505"/>
            <a:ext cx="5392612" cy="538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373759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255963" y="187325"/>
            <a:ext cx="6553200" cy="762000"/>
          </a:xfrm>
        </p:spPr>
        <p:txBody>
          <a:bodyPr/>
          <a:lstStyle/>
          <a:p>
            <a:r>
              <a:rPr lang="en-US" altLang="en-US"/>
              <a:t>Step 6:  Modeling Variability in Time-Based Parameters</a:t>
            </a:r>
          </a:p>
        </p:txBody>
      </p:sp>
      <p:sp>
        <p:nvSpPr>
          <p:cNvPr id="5" name="Footer Placeholder 4"/>
          <p:cNvSpPr>
            <a:spLocks noGrp="1"/>
          </p:cNvSpPr>
          <p:nvPr>
            <p:ph type="ftr" sz="quarter" idx="11"/>
          </p:nvPr>
        </p:nvSpPr>
        <p:spPr/>
        <p:txBody>
          <a:bodyPr/>
          <a:lstStyle/>
          <a:p>
            <a:pPr>
              <a:defRPr/>
            </a:pPr>
            <a:r>
              <a:rPr lang="en-US"/>
              <a:t>Bliese Slides</a:t>
            </a:r>
          </a:p>
        </p:txBody>
      </p:sp>
      <p:sp>
        <p:nvSpPr>
          <p:cNvPr id="8909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8839376A-C7B3-46B1-AED0-1AD57131CFC2}" type="slidenum">
              <a:rPr lang="en-US" altLang="en-US" sz="1000"/>
              <a:pPr>
                <a:spcBef>
                  <a:spcPct val="0"/>
                </a:spcBef>
                <a:buFontTx/>
                <a:buNone/>
              </a:pPr>
              <a:t>310</a:t>
            </a:fld>
            <a:endParaRPr lang="en-US" altLang="en-US" sz="1000"/>
          </a:p>
        </p:txBody>
      </p:sp>
      <p:sp>
        <p:nvSpPr>
          <p:cNvPr id="89094" name="Text Box 4"/>
          <p:cNvSpPr txBox="1">
            <a:spLocks noChangeArrowheads="1"/>
          </p:cNvSpPr>
          <p:nvPr/>
        </p:nvSpPr>
        <p:spPr bwMode="auto">
          <a:xfrm>
            <a:off x="2260601" y="2068513"/>
            <a:ext cx="7623175" cy="403225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rPr>
              <a:t>&gt; mod6.b&lt;-</a:t>
            </a:r>
            <a:r>
              <a:rPr lang="en-US" altLang="en-US" sz="1600" dirty="0" err="1">
                <a:latin typeface="Courier New" pitchFamily="49" charset="0"/>
              </a:rPr>
              <a:t>lme</a:t>
            </a:r>
            <a:r>
              <a:rPr lang="en-US" altLang="en-US" sz="1600" dirty="0">
                <a:latin typeface="Courier New" pitchFamily="49" charset="0"/>
              </a:rPr>
              <a:t>(gdp1k~TIME*pinc08.100k+</a:t>
            </a:r>
          </a:p>
          <a:p>
            <a:pPr>
              <a:spcBef>
                <a:spcPct val="0"/>
              </a:spcBef>
              <a:buFontTx/>
              <a:buNone/>
            </a:pPr>
            <a:r>
              <a:rPr lang="en-US" altLang="en-US" sz="1600" dirty="0">
                <a:latin typeface="Courier New" pitchFamily="49" charset="0"/>
              </a:rPr>
              <a:t>          TRANS*pinc08.100k+RECOV*pinc08.100k,</a:t>
            </a:r>
          </a:p>
          <a:p>
            <a:pPr>
              <a:spcBef>
                <a:spcPct val="0"/>
              </a:spcBef>
              <a:buFontTx/>
              <a:buNone/>
            </a:pPr>
            <a:r>
              <a:rPr lang="en-US" altLang="en-US" sz="1600" dirty="0">
                <a:latin typeface="Courier New" pitchFamily="49" charset="0"/>
              </a:rPr>
              <a:t>          random=~</a:t>
            </a:r>
            <a:r>
              <a:rPr lang="en-US" altLang="en-US" sz="1600" dirty="0" err="1">
                <a:latin typeface="Courier New" pitchFamily="49" charset="0"/>
              </a:rPr>
              <a:t>TIME+TRANS+RECOV|state</a:t>
            </a:r>
            <a:r>
              <a:rPr lang="en-US" altLang="en-US" sz="1600" dirty="0">
                <a:latin typeface="Courier New" pitchFamily="49" charset="0"/>
              </a:rPr>
              <a:t>, </a:t>
            </a:r>
            <a:r>
              <a:rPr lang="en-US" altLang="en-US" sz="1600" dirty="0" err="1">
                <a:latin typeface="Courier New" pitchFamily="49" charset="0"/>
              </a:rPr>
              <a:t>gdpdata.univ</a:t>
            </a:r>
            <a:r>
              <a:rPr lang="en-US" altLang="en-US" sz="1600" dirty="0">
                <a:latin typeface="Courier New" pitchFamily="49" charset="0"/>
              </a:rPr>
              <a:t>,</a:t>
            </a:r>
          </a:p>
          <a:p>
            <a:pPr>
              <a:spcBef>
                <a:spcPct val="0"/>
              </a:spcBef>
              <a:buFontTx/>
              <a:buNone/>
            </a:pPr>
            <a:r>
              <a:rPr lang="en-US" altLang="en-US" sz="1600" dirty="0">
                <a:latin typeface="Courier New" pitchFamily="49" charset="0"/>
              </a:rPr>
              <a:t>          correlation=corAR1(form=~</a:t>
            </a:r>
            <a:r>
              <a:rPr lang="en-US" altLang="en-US" sz="1600" dirty="0" err="1">
                <a:latin typeface="Courier New" pitchFamily="49" charset="0"/>
              </a:rPr>
              <a:t>TIME|state</a:t>
            </a:r>
            <a:r>
              <a:rPr lang="en-US" altLang="en-US" sz="1600" dirty="0">
                <a:latin typeface="Courier New" pitchFamily="49" charset="0"/>
              </a:rPr>
              <a:t>),</a:t>
            </a:r>
          </a:p>
          <a:p>
            <a:pPr>
              <a:spcBef>
                <a:spcPct val="0"/>
              </a:spcBef>
              <a:buFontTx/>
              <a:buNone/>
            </a:pPr>
            <a:r>
              <a:rPr lang="en-US" altLang="en-US" sz="1600" dirty="0">
                <a:latin typeface="Courier New" pitchFamily="49" charset="0"/>
              </a:rPr>
              <a:t>          control=list(opt="</a:t>
            </a:r>
            <a:r>
              <a:rPr lang="en-US" altLang="en-US" sz="1600" dirty="0" err="1">
                <a:latin typeface="Courier New" pitchFamily="49" charset="0"/>
              </a:rPr>
              <a:t>optim</a:t>
            </a:r>
            <a:r>
              <a:rPr lang="en-US" altLang="en-US" sz="1600" dirty="0">
                <a:latin typeface="Courier New" pitchFamily="49" charset="0"/>
              </a:rPr>
              <a:t>"))</a:t>
            </a:r>
          </a:p>
          <a:p>
            <a:pPr>
              <a:spcBef>
                <a:spcPct val="0"/>
              </a:spcBef>
              <a:buFontTx/>
              <a:buNone/>
            </a:pPr>
            <a:endParaRPr lang="en-US" altLang="en-US" sz="1600" dirty="0">
              <a:latin typeface="Courier New" pitchFamily="49" charset="0"/>
            </a:endParaRPr>
          </a:p>
          <a:p>
            <a:pPr>
              <a:spcBef>
                <a:spcPct val="0"/>
              </a:spcBef>
              <a:buFontTx/>
              <a:buNone/>
            </a:pPr>
            <a:r>
              <a:rPr lang="en-US" altLang="en-US" sz="1600" dirty="0">
                <a:latin typeface="Courier New" pitchFamily="49" charset="0"/>
              </a:rPr>
              <a:t>&gt; round(summary(mod6.b)$</a:t>
            </a:r>
            <a:r>
              <a:rPr lang="en-US" altLang="en-US" sz="1600" dirty="0" err="1">
                <a:latin typeface="Courier New" pitchFamily="49" charset="0"/>
              </a:rPr>
              <a:t>tTable,dig</a:t>
            </a:r>
            <a:r>
              <a:rPr lang="en-US" altLang="en-US" sz="1600" dirty="0">
                <a:latin typeface="Courier New" pitchFamily="49" charset="0"/>
              </a:rPr>
              <a:t>=4)</a:t>
            </a:r>
          </a:p>
          <a:p>
            <a:pPr>
              <a:spcBef>
                <a:spcPct val="0"/>
              </a:spcBef>
              <a:buFontTx/>
              <a:buNone/>
            </a:pPr>
            <a:r>
              <a:rPr lang="en-US" altLang="en-US" sz="1600" dirty="0">
                <a:latin typeface="Courier New" pitchFamily="49" charset="0"/>
              </a:rPr>
              <a:t>                    Value </a:t>
            </a:r>
            <a:r>
              <a:rPr lang="en-US" altLang="en-US" sz="1600" dirty="0" err="1">
                <a:latin typeface="Courier New" pitchFamily="49" charset="0"/>
              </a:rPr>
              <a:t>Std.Error</a:t>
            </a:r>
            <a:r>
              <a:rPr lang="en-US" altLang="en-US" sz="1600" dirty="0">
                <a:latin typeface="Courier New" pitchFamily="49" charset="0"/>
              </a:rPr>
              <a:t>  DF t-value p-value</a:t>
            </a:r>
          </a:p>
          <a:p>
            <a:pPr>
              <a:spcBef>
                <a:spcPct val="0"/>
              </a:spcBef>
              <a:buFontTx/>
              <a:buNone/>
            </a:pPr>
            <a:r>
              <a:rPr lang="en-US" altLang="en-US" sz="1600" dirty="0">
                <a:latin typeface="Courier New" pitchFamily="49" charset="0"/>
              </a:rPr>
              <a:t>(Intercept)        4.0122    4.3978 708  0.9123  0.3619</a:t>
            </a:r>
          </a:p>
          <a:p>
            <a:pPr>
              <a:spcBef>
                <a:spcPct val="0"/>
              </a:spcBef>
              <a:buFontTx/>
              <a:buNone/>
            </a:pPr>
            <a:r>
              <a:rPr lang="en-US" altLang="en-US" sz="1600" dirty="0">
                <a:latin typeface="Courier New" pitchFamily="49" charset="0"/>
              </a:rPr>
              <a:t>TIME              -0.8922    0.5077 708 -1.7574  0.0793</a:t>
            </a:r>
          </a:p>
          <a:p>
            <a:pPr>
              <a:spcBef>
                <a:spcPct val="0"/>
              </a:spcBef>
              <a:buFontTx/>
              <a:buNone/>
            </a:pPr>
            <a:r>
              <a:rPr lang="en-US" altLang="en-US" sz="1600" dirty="0">
                <a:latin typeface="Courier New" pitchFamily="49" charset="0"/>
              </a:rPr>
              <a:t>pinc08.100k        0.0638    0.0012  49 54.8118  0.0000</a:t>
            </a:r>
          </a:p>
          <a:p>
            <a:pPr>
              <a:spcBef>
                <a:spcPct val="0"/>
              </a:spcBef>
              <a:buFontTx/>
              <a:buNone/>
            </a:pPr>
            <a:r>
              <a:rPr lang="en-US" altLang="en-US" sz="1600" dirty="0">
                <a:latin typeface="Courier New" pitchFamily="49" charset="0"/>
              </a:rPr>
              <a:t>TRANS              1.5105    2.1745 708  0.6946  0.4875</a:t>
            </a:r>
          </a:p>
          <a:p>
            <a:pPr>
              <a:spcBef>
                <a:spcPct val="0"/>
              </a:spcBef>
              <a:buFontTx/>
              <a:buNone/>
            </a:pPr>
            <a:r>
              <a:rPr lang="en-US" altLang="en-US" sz="1600" dirty="0">
                <a:latin typeface="Courier New" pitchFamily="49" charset="0"/>
              </a:rPr>
              <a:t>RECOV              1.8000    1.1817 708  1.5232  0.1281</a:t>
            </a:r>
          </a:p>
          <a:p>
            <a:pPr>
              <a:spcBef>
                <a:spcPct val="0"/>
              </a:spcBef>
              <a:buFontTx/>
              <a:buNone/>
            </a:pPr>
            <a:r>
              <a:rPr lang="en-US" altLang="en-US" sz="1600" dirty="0">
                <a:latin typeface="Courier New" pitchFamily="49" charset="0"/>
              </a:rPr>
              <a:t>TIME:pinc08.100k   0.0048    0.0001 708 36.0762  0.0000</a:t>
            </a:r>
          </a:p>
          <a:p>
            <a:pPr>
              <a:spcBef>
                <a:spcPct val="0"/>
              </a:spcBef>
              <a:buFontTx/>
              <a:buNone/>
            </a:pPr>
            <a:r>
              <a:rPr lang="en-US" altLang="en-US" sz="1600" dirty="0">
                <a:latin typeface="Courier New" pitchFamily="49" charset="0"/>
              </a:rPr>
              <a:t>pinc08.100k:TRANS -0.0029    0.0006 708 -5.0823  0.0000</a:t>
            </a:r>
          </a:p>
          <a:p>
            <a:pPr>
              <a:spcBef>
                <a:spcPct val="0"/>
              </a:spcBef>
              <a:buFontTx/>
              <a:buNone/>
            </a:pPr>
            <a:r>
              <a:rPr lang="en-US" altLang="en-US" sz="1600" dirty="0">
                <a:latin typeface="Courier New" pitchFamily="49" charset="0"/>
              </a:rPr>
              <a:t>pinc08.100k:RECOV -0.0029    0.0003 708 -9.3703  0.0000</a:t>
            </a:r>
          </a:p>
        </p:txBody>
      </p:sp>
    </p:spTree>
    <p:extLst>
      <p:ext uri="{BB962C8B-B14F-4D97-AF65-F5344CB8AC3E}">
        <p14:creationId xmlns:p14="http://schemas.microsoft.com/office/powerpoint/2010/main" val="32794141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255963" y="187325"/>
            <a:ext cx="6553200" cy="762000"/>
          </a:xfrm>
        </p:spPr>
        <p:txBody>
          <a:bodyPr/>
          <a:lstStyle/>
          <a:p>
            <a:r>
              <a:rPr lang="en-US" altLang="en-US"/>
              <a:t>Step 6:  Modeling Variability in Time-Based Parameters</a:t>
            </a:r>
          </a:p>
        </p:txBody>
      </p:sp>
      <p:sp>
        <p:nvSpPr>
          <p:cNvPr id="5" name="Footer Placeholder 4"/>
          <p:cNvSpPr>
            <a:spLocks noGrp="1"/>
          </p:cNvSpPr>
          <p:nvPr>
            <p:ph type="ftr" sz="quarter" idx="11"/>
          </p:nvPr>
        </p:nvSpPr>
        <p:spPr/>
        <p:txBody>
          <a:bodyPr/>
          <a:lstStyle/>
          <a:p>
            <a:pPr>
              <a:defRPr/>
            </a:pPr>
            <a:r>
              <a:rPr lang="en-US"/>
              <a:t>Bliese Slides</a:t>
            </a:r>
          </a:p>
        </p:txBody>
      </p:sp>
      <p:sp>
        <p:nvSpPr>
          <p:cNvPr id="90117"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5B68C82D-28A6-4E57-B0CF-F3977048AAE1}" type="slidenum">
              <a:rPr lang="en-US" altLang="en-US" sz="1000"/>
              <a:pPr>
                <a:spcBef>
                  <a:spcPct val="0"/>
                </a:spcBef>
                <a:buFontTx/>
                <a:buNone/>
              </a:pPr>
              <a:t>311</a:t>
            </a:fld>
            <a:endParaRPr lang="en-US" altLang="en-US" sz="1000"/>
          </a:p>
        </p:txBody>
      </p:sp>
      <p:graphicFrame>
        <p:nvGraphicFramePr>
          <p:cNvPr id="90118" name="Chart 8"/>
          <p:cNvGraphicFramePr>
            <a:graphicFrameLocks/>
          </p:cNvGraphicFramePr>
          <p:nvPr/>
        </p:nvGraphicFramePr>
        <p:xfrm>
          <a:off x="2574926" y="1125538"/>
          <a:ext cx="7312025" cy="5067300"/>
        </p:xfrm>
        <a:graphic>
          <a:graphicData uri="http://schemas.openxmlformats.org/presentationml/2006/ole">
            <mc:AlternateContent xmlns:mc="http://schemas.openxmlformats.org/markup-compatibility/2006">
              <mc:Choice xmlns:v="urn:schemas-microsoft-com:vml" Requires="v">
                <p:oleObj r:id="rId3" imgW="7315834" imgH="5066215" progId="Excel.Chart.8">
                  <p:embed/>
                </p:oleObj>
              </mc:Choice>
              <mc:Fallback>
                <p:oleObj r:id="rId3" imgW="7315834" imgH="5066215" progId="Excel.Chart.8">
                  <p:embed/>
                  <p:pic>
                    <p:nvPicPr>
                      <p:cNvPr id="90118" name="Char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926" y="1125538"/>
                        <a:ext cx="73120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76117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a:t>Step 6: Predicted Versus Observed</a:t>
            </a:r>
          </a:p>
        </p:txBody>
      </p:sp>
      <p:sp>
        <p:nvSpPr>
          <p:cNvPr id="5" name="Footer Placeholder 4"/>
          <p:cNvSpPr>
            <a:spLocks noGrp="1"/>
          </p:cNvSpPr>
          <p:nvPr>
            <p:ph type="ftr" sz="quarter" idx="11"/>
          </p:nvPr>
        </p:nvSpPr>
        <p:spPr/>
        <p:txBody>
          <a:bodyPr/>
          <a:lstStyle/>
          <a:p>
            <a:pPr>
              <a:defRPr/>
            </a:pPr>
            <a:r>
              <a:rPr lang="en-US"/>
              <a:t>Bliese Slides</a:t>
            </a:r>
          </a:p>
        </p:txBody>
      </p:sp>
      <p:sp>
        <p:nvSpPr>
          <p:cNvPr id="911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B366C9C6-B858-4740-80B0-26985EED04A8}" type="slidenum">
              <a:rPr lang="en-US" altLang="en-US" sz="1000"/>
              <a:pPr>
                <a:spcBef>
                  <a:spcPct val="0"/>
                </a:spcBef>
                <a:buFontTx/>
                <a:buNone/>
              </a:pPr>
              <a:t>312</a:t>
            </a:fld>
            <a:endParaRPr lang="en-US" altLang="en-US" sz="1000"/>
          </a:p>
        </p:txBody>
      </p:sp>
      <p:graphicFrame>
        <p:nvGraphicFramePr>
          <p:cNvPr id="91142" name="Object 1"/>
          <p:cNvGraphicFramePr>
            <a:graphicFrameLocks noChangeAspect="1"/>
          </p:cNvGraphicFramePr>
          <p:nvPr/>
        </p:nvGraphicFramePr>
        <p:xfrm>
          <a:off x="2841626" y="1327151"/>
          <a:ext cx="6677025" cy="4962525"/>
        </p:xfrm>
        <a:graphic>
          <a:graphicData uri="http://schemas.openxmlformats.org/presentationml/2006/ole">
            <mc:AlternateContent xmlns:mc="http://schemas.openxmlformats.org/markup-compatibility/2006">
              <mc:Choice xmlns:v="urn:schemas-microsoft-com:vml" Requires="v">
                <p:oleObj r:id="rId2" imgW="6681795" imgH="4962574" progId="Excel.Chart.8">
                  <p:embed/>
                </p:oleObj>
              </mc:Choice>
              <mc:Fallback>
                <p:oleObj r:id="rId2" imgW="6681795" imgH="4962574" progId="Excel.Chart.8">
                  <p:embed/>
                  <p:pic>
                    <p:nvPicPr>
                      <p:cNvPr id="91142"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26" y="1327151"/>
                        <a:ext cx="66770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0740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921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A81A58DA-852E-4819-A977-DC2E569BFE12}" type="slidenum">
              <a:rPr lang="en-US" altLang="en-US" sz="1000"/>
              <a:pPr>
                <a:spcBef>
                  <a:spcPct val="0"/>
                </a:spcBef>
                <a:buFontTx/>
                <a:buNone/>
              </a:pPr>
              <a:t>313</a:t>
            </a:fld>
            <a:endParaRPr lang="en-US" altLang="en-US" sz="1000"/>
          </a:p>
        </p:txBody>
      </p:sp>
      <p:sp>
        <p:nvSpPr>
          <p:cNvPr id="92165" name="Rectangle 2"/>
          <p:cNvSpPr>
            <a:spLocks noGrp="1" noChangeArrowheads="1"/>
          </p:cNvSpPr>
          <p:nvPr>
            <p:ph type="title"/>
          </p:nvPr>
        </p:nvSpPr>
        <p:spPr/>
        <p:txBody>
          <a:bodyPr/>
          <a:lstStyle/>
          <a:p>
            <a:r>
              <a:rPr lang="en-US" altLang="en-US"/>
              <a:t>Step 6 Exercise</a:t>
            </a:r>
          </a:p>
        </p:txBody>
      </p:sp>
      <p:sp>
        <p:nvSpPr>
          <p:cNvPr id="92166" name="Rectangle 3"/>
          <p:cNvSpPr>
            <a:spLocks noGrp="1" noChangeArrowheads="1"/>
          </p:cNvSpPr>
          <p:nvPr>
            <p:ph type="body" idx="1"/>
          </p:nvPr>
        </p:nvSpPr>
        <p:spPr/>
        <p:txBody>
          <a:bodyPr/>
          <a:lstStyle/>
          <a:p>
            <a:r>
              <a:rPr lang="en-US" altLang="en-US" dirty="0"/>
              <a:t>“Discontinuous Growth Exercises”</a:t>
            </a:r>
          </a:p>
          <a:p>
            <a:pPr lvl="1"/>
            <a:r>
              <a:rPr lang="en-US" altLang="en-US" dirty="0"/>
              <a:t>Exercise 5:</a:t>
            </a:r>
          </a:p>
          <a:p>
            <a:pPr lvl="2"/>
            <a:r>
              <a:rPr lang="en-US" altLang="en-US" dirty="0"/>
              <a:t>Model the Level-2 variable of AGE as a predictor of</a:t>
            </a:r>
          </a:p>
          <a:p>
            <a:pPr lvl="3"/>
            <a:r>
              <a:rPr lang="en-US" altLang="en-US" sz="2400" dirty="0"/>
              <a:t>Intercept variance</a:t>
            </a:r>
          </a:p>
          <a:p>
            <a:pPr lvl="3"/>
            <a:r>
              <a:rPr lang="en-US" altLang="en-US" sz="2400" dirty="0"/>
              <a:t>Time-varying parameter variances</a:t>
            </a:r>
          </a:p>
          <a:p>
            <a:pPr lvl="1"/>
            <a:endParaRPr lang="en-US" altLang="en-US" dirty="0"/>
          </a:p>
        </p:txBody>
      </p:sp>
    </p:spTree>
    <p:extLst>
      <p:ext uri="{BB962C8B-B14F-4D97-AF65-F5344CB8AC3E}">
        <p14:creationId xmlns:p14="http://schemas.microsoft.com/office/powerpoint/2010/main" val="59752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Extensions</a:t>
            </a:r>
          </a:p>
        </p:txBody>
      </p:sp>
      <p:sp>
        <p:nvSpPr>
          <p:cNvPr id="3" name="Content Placeholder 2"/>
          <p:cNvSpPr>
            <a:spLocks noGrp="1"/>
          </p:cNvSpPr>
          <p:nvPr>
            <p:ph idx="1"/>
          </p:nvPr>
        </p:nvSpPr>
        <p:spPr/>
        <p:txBody>
          <a:bodyPr/>
          <a:lstStyle/>
          <a:p>
            <a:r>
              <a:rPr lang="en-US" dirty="0"/>
              <a:t>Material based on:</a:t>
            </a:r>
          </a:p>
          <a:p>
            <a:pPr lvl="1"/>
            <a:r>
              <a:rPr lang="en-US" dirty="0" err="1"/>
              <a:t>Bliese</a:t>
            </a:r>
            <a:r>
              <a:rPr lang="en-US" dirty="0"/>
              <a:t> &amp; Lang (in review). Modeling Relative and Absolute Change in Discontinuous Growth Models</a:t>
            </a:r>
          </a:p>
        </p:txBody>
      </p:sp>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314</a:t>
            </a:fld>
            <a:endParaRPr lang="en-US"/>
          </a:p>
        </p:txBody>
      </p:sp>
    </p:spTree>
    <p:extLst>
      <p:ext uri="{BB962C8B-B14F-4D97-AF65-F5344CB8AC3E}">
        <p14:creationId xmlns:p14="http://schemas.microsoft.com/office/powerpoint/2010/main" val="8340363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255963" y="198438"/>
            <a:ext cx="6553200" cy="762000"/>
          </a:xfrm>
        </p:spPr>
        <p:txBody>
          <a:bodyPr/>
          <a:lstStyle/>
          <a:p>
            <a:r>
              <a:rPr lang="en-US" altLang="en-US"/>
              <a:t>Create Time-Related Covariates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315</a:t>
            </a:fld>
            <a:endParaRPr lang="en-US" altLang="en-US" sz="1000"/>
          </a:p>
        </p:txBody>
      </p:sp>
      <p:sp>
        <p:nvSpPr>
          <p:cNvPr id="50182" name="Rectangle 5"/>
          <p:cNvSpPr>
            <a:spLocks noChangeArrowheads="1"/>
          </p:cNvSpPr>
          <p:nvPr/>
        </p:nvSpPr>
        <p:spPr bwMode="auto">
          <a:xfrm>
            <a:off x="2366964" y="1219201"/>
            <a:ext cx="7362825" cy="4278313"/>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a:latin typeface="Courier New" pitchFamily="49" charset="0"/>
                <a:cs typeface="Courier New" pitchFamily="49" charset="0"/>
              </a:rPr>
              <a:t>&gt; gdpdata.univ[1:15,c("state","TIME","TRANS","RECOV")]</a:t>
            </a:r>
          </a:p>
          <a:p>
            <a:pPr>
              <a:spcBef>
                <a:spcPct val="0"/>
              </a:spcBef>
              <a:buFontTx/>
              <a:buNone/>
            </a:pPr>
            <a:r>
              <a:rPr lang="en-US" altLang="en-US" sz="1600">
                <a:latin typeface="Courier New" pitchFamily="49" charset="0"/>
                <a:cs typeface="Courier New" pitchFamily="49" charset="0"/>
              </a:rPr>
              <a:t>       state TIME TRANS RECOV</a:t>
            </a:r>
          </a:p>
          <a:p>
            <a:pPr>
              <a:spcBef>
                <a:spcPct val="0"/>
              </a:spcBef>
              <a:buFontTx/>
              <a:buNone/>
            </a:pPr>
            <a:r>
              <a:rPr lang="en-US" altLang="en-US" sz="1600">
                <a:latin typeface="Courier New" pitchFamily="49" charset="0"/>
                <a:cs typeface="Courier New" pitchFamily="49" charset="0"/>
              </a:rPr>
              <a:t>1    Alabama    0     0     0</a:t>
            </a:r>
          </a:p>
          <a:p>
            <a:pPr>
              <a:spcBef>
                <a:spcPct val="0"/>
              </a:spcBef>
              <a:buFontTx/>
              <a:buNone/>
            </a:pPr>
            <a:r>
              <a:rPr lang="en-US" altLang="en-US" sz="1600">
                <a:latin typeface="Courier New" pitchFamily="49" charset="0"/>
                <a:cs typeface="Courier New" pitchFamily="49" charset="0"/>
              </a:rPr>
              <a:t>1.1  Alabama    1     0     0</a:t>
            </a:r>
          </a:p>
          <a:p>
            <a:pPr>
              <a:spcBef>
                <a:spcPct val="0"/>
              </a:spcBef>
              <a:buFontTx/>
              <a:buNone/>
            </a:pPr>
            <a:r>
              <a:rPr lang="en-US" altLang="en-US" sz="1600">
                <a:latin typeface="Courier New" pitchFamily="49" charset="0"/>
                <a:cs typeface="Courier New" pitchFamily="49" charset="0"/>
              </a:rPr>
              <a:t>1.2  Alabama    2     0     0</a:t>
            </a:r>
          </a:p>
          <a:p>
            <a:pPr>
              <a:spcBef>
                <a:spcPct val="0"/>
              </a:spcBef>
              <a:buFontTx/>
              <a:buNone/>
            </a:pPr>
            <a:r>
              <a:rPr lang="en-US" altLang="en-US" sz="1600">
                <a:latin typeface="Courier New" pitchFamily="49" charset="0"/>
                <a:cs typeface="Courier New" pitchFamily="49" charset="0"/>
              </a:rPr>
              <a:t>1.3  Alabama    3     0     0</a:t>
            </a:r>
          </a:p>
          <a:p>
            <a:pPr>
              <a:spcBef>
                <a:spcPct val="0"/>
              </a:spcBef>
              <a:buFontTx/>
              <a:buNone/>
            </a:pPr>
            <a:r>
              <a:rPr lang="en-US" altLang="en-US" sz="1600">
                <a:latin typeface="Courier New" pitchFamily="49" charset="0"/>
                <a:cs typeface="Courier New" pitchFamily="49" charset="0"/>
              </a:rPr>
              <a:t>1.4  Alabama    4     0     0</a:t>
            </a:r>
          </a:p>
          <a:p>
            <a:pPr>
              <a:spcBef>
                <a:spcPct val="0"/>
              </a:spcBef>
              <a:buFontTx/>
              <a:buNone/>
            </a:pPr>
            <a:r>
              <a:rPr lang="en-US" altLang="en-US" sz="1600">
                <a:latin typeface="Courier New" pitchFamily="49" charset="0"/>
                <a:cs typeface="Courier New" pitchFamily="49" charset="0"/>
              </a:rPr>
              <a:t>1.5  Alabama    5     0     0</a:t>
            </a:r>
          </a:p>
          <a:p>
            <a:pPr>
              <a:spcBef>
                <a:spcPct val="0"/>
              </a:spcBef>
              <a:buFontTx/>
              <a:buNone/>
            </a:pPr>
            <a:r>
              <a:rPr lang="en-US" altLang="en-US" sz="1600">
                <a:latin typeface="Courier New" pitchFamily="49" charset="0"/>
                <a:cs typeface="Courier New" pitchFamily="49" charset="0"/>
              </a:rPr>
              <a:t>1.6  Alabama    6     0     0</a:t>
            </a:r>
          </a:p>
          <a:p>
            <a:pPr>
              <a:spcBef>
                <a:spcPct val="0"/>
              </a:spcBef>
              <a:buFontTx/>
              <a:buNone/>
            </a:pPr>
            <a:r>
              <a:rPr lang="en-US" altLang="en-US" sz="1600">
                <a:latin typeface="Courier New" pitchFamily="49" charset="0"/>
                <a:cs typeface="Courier New" pitchFamily="49" charset="0"/>
              </a:rPr>
              <a:t>1.7  Alabama    7     0     0</a:t>
            </a:r>
          </a:p>
          <a:p>
            <a:pPr>
              <a:spcBef>
                <a:spcPct val="0"/>
              </a:spcBef>
              <a:buFontTx/>
              <a:buNone/>
            </a:pPr>
            <a:r>
              <a:rPr lang="en-US" altLang="en-US" sz="1600">
                <a:latin typeface="Courier New" pitchFamily="49" charset="0"/>
                <a:cs typeface="Courier New" pitchFamily="49" charset="0"/>
              </a:rPr>
              <a:t>1.8  Alabama    8     0     0</a:t>
            </a:r>
          </a:p>
          <a:p>
            <a:pPr>
              <a:spcBef>
                <a:spcPct val="0"/>
              </a:spcBef>
              <a:buFontTx/>
              <a:buNone/>
            </a:pPr>
            <a:r>
              <a:rPr lang="en-US" altLang="en-US" sz="1600">
                <a:latin typeface="Courier New" pitchFamily="49" charset="0"/>
                <a:cs typeface="Courier New" pitchFamily="49" charset="0"/>
              </a:rPr>
              <a:t>1.9  Alabama    9     0     0</a:t>
            </a:r>
          </a:p>
          <a:p>
            <a:pPr>
              <a:spcBef>
                <a:spcPct val="0"/>
              </a:spcBef>
              <a:buFontTx/>
              <a:buNone/>
            </a:pPr>
            <a:r>
              <a:rPr lang="en-US" altLang="en-US" sz="1600">
                <a:latin typeface="Courier New" pitchFamily="49" charset="0"/>
                <a:cs typeface="Courier New" pitchFamily="49" charset="0"/>
              </a:rPr>
              <a:t>1.10 Alabama   10     0     0</a:t>
            </a:r>
          </a:p>
          <a:p>
            <a:pPr>
              <a:spcBef>
                <a:spcPct val="0"/>
              </a:spcBef>
              <a:buFontTx/>
              <a:buNone/>
            </a:pPr>
            <a:r>
              <a:rPr lang="en-US" altLang="en-US" sz="1600">
                <a:latin typeface="Courier New" pitchFamily="49" charset="0"/>
                <a:cs typeface="Courier New" pitchFamily="49" charset="0"/>
              </a:rPr>
              <a:t>1.11 Alabama   11     1     0</a:t>
            </a:r>
          </a:p>
          <a:p>
            <a:pPr>
              <a:spcBef>
                <a:spcPct val="0"/>
              </a:spcBef>
              <a:buFontTx/>
              <a:buNone/>
            </a:pPr>
            <a:r>
              <a:rPr lang="en-US" altLang="en-US" sz="1600">
                <a:latin typeface="Courier New" pitchFamily="49" charset="0"/>
                <a:cs typeface="Courier New" pitchFamily="49" charset="0"/>
              </a:rPr>
              <a:t>1.12 Alabama   12     1     1</a:t>
            </a:r>
          </a:p>
          <a:p>
            <a:pPr>
              <a:spcBef>
                <a:spcPct val="0"/>
              </a:spcBef>
              <a:buFontTx/>
              <a:buNone/>
            </a:pPr>
            <a:r>
              <a:rPr lang="en-US" altLang="en-US" sz="1600">
                <a:latin typeface="Courier New" pitchFamily="49" charset="0"/>
                <a:cs typeface="Courier New" pitchFamily="49" charset="0"/>
              </a:rPr>
              <a:t>1.13 Alabama   13     1     2</a:t>
            </a:r>
          </a:p>
          <a:p>
            <a:pPr>
              <a:spcBef>
                <a:spcPct val="0"/>
              </a:spcBef>
              <a:buFontTx/>
              <a:buNone/>
            </a:pPr>
            <a:r>
              <a:rPr lang="en-US" altLang="en-US" sz="1600">
                <a:latin typeface="Courier New" pitchFamily="49" charset="0"/>
                <a:cs typeface="Courier New" pitchFamily="49" charset="0"/>
              </a:rPr>
              <a:t>1.14 Alabama   14     1     3</a:t>
            </a:r>
            <a:endParaRPr lang="en-US" altLang="en-US" sz="1600">
              <a:latin typeface="Courier New" pitchFamily="49" charset="0"/>
              <a:cs typeface="Times New Roman" pitchFamily="18" charset="0"/>
            </a:endParaRPr>
          </a:p>
        </p:txBody>
      </p:sp>
    </p:spTree>
    <p:extLst>
      <p:ext uri="{BB962C8B-B14F-4D97-AF65-F5344CB8AC3E}">
        <p14:creationId xmlns:p14="http://schemas.microsoft.com/office/powerpoint/2010/main" val="1181271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Bliese Slides</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316</a:t>
            </a:fld>
            <a:endParaRPr lang="en-US" altLang="en-US" sz="1000"/>
          </a:p>
        </p:txBody>
      </p:sp>
      <p:sp>
        <p:nvSpPr>
          <p:cNvPr id="58373" name="Rectangle 2"/>
          <p:cNvSpPr>
            <a:spLocks noGrp="1" noChangeArrowheads="1"/>
          </p:cNvSpPr>
          <p:nvPr>
            <p:ph type="title"/>
          </p:nvPr>
        </p:nvSpPr>
        <p:spPr/>
        <p:txBody>
          <a:bodyPr/>
          <a:lstStyle/>
          <a:p>
            <a:r>
              <a:rPr lang="en-US" altLang="en-US"/>
              <a:t>Interpreting Step 2</a:t>
            </a:r>
          </a:p>
        </p:txBody>
      </p:sp>
      <p:sp>
        <p:nvSpPr>
          <p:cNvPr id="58374" name="Rectangle 3"/>
          <p:cNvSpPr>
            <a:spLocks noGrp="1" noChangeArrowheads="1"/>
          </p:cNvSpPr>
          <p:nvPr>
            <p:ph type="body" idx="1"/>
          </p:nvPr>
        </p:nvSpPr>
        <p:spPr/>
        <p:txBody>
          <a:bodyPr/>
          <a:lstStyle/>
          <a:p>
            <a:pPr>
              <a:lnSpc>
                <a:spcPct val="90000"/>
              </a:lnSpc>
            </a:pPr>
            <a:r>
              <a:rPr lang="en-US" altLang="en-US" sz="2000" dirty="0"/>
              <a:t>In 1997 (TIME 0), the average level of GDP across the 51 States was 158794 (158.794*1000) </a:t>
            </a:r>
          </a:p>
          <a:p>
            <a:pPr>
              <a:lnSpc>
                <a:spcPct val="90000"/>
              </a:lnSpc>
            </a:pPr>
            <a:r>
              <a:rPr lang="en-US" altLang="en-US" sz="2000" dirty="0"/>
              <a:t>GDP increased by 10867.129 each year</a:t>
            </a:r>
          </a:p>
          <a:p>
            <a:pPr>
              <a:lnSpc>
                <a:spcPct val="90000"/>
              </a:lnSpc>
            </a:pPr>
            <a:r>
              <a:rPr lang="en-US" altLang="en-US" sz="2000" dirty="0"/>
              <a:t>GDP dropped by 5498.661 in 2008 </a:t>
            </a:r>
            <a:r>
              <a:rPr lang="en-US" altLang="en-US" sz="2000" i="1" dirty="0"/>
              <a:t>(relative to expected increase)</a:t>
            </a:r>
          </a:p>
          <a:p>
            <a:pPr>
              <a:lnSpc>
                <a:spcPct val="90000"/>
              </a:lnSpc>
            </a:pPr>
            <a:r>
              <a:rPr lang="en-US" altLang="en-US" sz="2000" dirty="0"/>
              <a:t>Recovery slope of -5091.427 indicates the recovery slope is weaker than the slope associated with the period before 2008 </a:t>
            </a:r>
            <a:r>
              <a:rPr lang="en-US" altLang="en-US" sz="2000" i="1" dirty="0"/>
              <a:t>(but still positive)</a:t>
            </a:r>
            <a:endParaRPr lang="en-US" altLang="en-US" sz="2000" i="1" dirty="0">
              <a:latin typeface="Courier New" pitchFamily="49" charset="0"/>
              <a:cs typeface="Times New Roman" pitchFamily="18" charset="0"/>
            </a:endParaRPr>
          </a:p>
        </p:txBody>
      </p:sp>
      <p:sp>
        <p:nvSpPr>
          <p:cNvPr id="58375" name="Text Box 4"/>
          <p:cNvSpPr txBox="1">
            <a:spLocks noChangeArrowheads="1"/>
          </p:cNvSpPr>
          <p:nvPr/>
        </p:nvSpPr>
        <p:spPr bwMode="auto">
          <a:xfrm>
            <a:off x="2385748" y="3429000"/>
            <a:ext cx="7399337" cy="258532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mod.rel</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(gdp1k~TIME+TRANS+RECOV,</a:t>
            </a:r>
          </a:p>
          <a:p>
            <a:pPr>
              <a:spcBef>
                <a:spcPct val="0"/>
              </a:spcBef>
              <a:buFontTx/>
              <a:buNone/>
            </a:pPr>
            <a:r>
              <a:rPr lang="en-US" altLang="en-US" sz="1800" dirty="0">
                <a:latin typeface="Courier New" pitchFamily="49" charset="0"/>
              </a:rPr>
              <a:t>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mod.rel</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         10.867     1.992 711   5.455   0.000</a:t>
            </a:r>
          </a:p>
          <a:p>
            <a:pPr>
              <a:spcBef>
                <a:spcPct val="0"/>
              </a:spcBef>
              <a:buFontTx/>
              <a:buNone/>
            </a:pPr>
            <a:r>
              <a:rPr lang="en-US" altLang="en-US" sz="1800" dirty="0">
                <a:latin typeface="Courier New" pitchFamily="49" charset="0"/>
              </a:rPr>
              <a:t>TRANS        -5.499     2.293 711  -2.398   0.017</a:t>
            </a:r>
          </a:p>
          <a:p>
            <a:pPr>
              <a:spcBef>
                <a:spcPct val="0"/>
              </a:spcBef>
              <a:buFontTx/>
              <a:buNone/>
            </a:pPr>
            <a:r>
              <a:rPr lang="en-US" altLang="en-US" sz="1800" dirty="0">
                <a:latin typeface="Courier New" pitchFamily="49" charset="0"/>
              </a:rPr>
              <a:t>RECOV        -5.091     1.422 711  -3.580   0.000</a:t>
            </a:r>
          </a:p>
        </p:txBody>
      </p:sp>
    </p:spTree>
    <p:extLst>
      <p:ext uri="{BB962C8B-B14F-4D97-AF65-F5344CB8AC3E}">
        <p14:creationId xmlns:p14="http://schemas.microsoft.com/office/powerpoint/2010/main" val="196530294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2486026" y="1014414"/>
          <a:ext cx="7243763" cy="5394325"/>
        </p:xfrm>
        <a:graphic>
          <a:graphicData uri="http://schemas.openxmlformats.org/presentationml/2006/ole">
            <mc:AlternateContent xmlns:mc="http://schemas.openxmlformats.org/markup-compatibility/2006">
              <mc:Choice xmlns:v="urn:schemas-microsoft-com:vml" Requires="v">
                <p:oleObj r:id="rId3" imgW="7242676" imgH="5389331" progId="Excel.Chart.8">
                  <p:embed/>
                </p:oleObj>
              </mc:Choice>
              <mc:Fallback>
                <p:oleObj r:id="rId3" imgW="7242676" imgH="5389331" progId="Excel.Chart.8">
                  <p:embed/>
                  <p:pic>
                    <p:nvPicPr>
                      <p:cNvPr id="593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6" y="1014414"/>
                        <a:ext cx="72437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5" name="Rectangle 3"/>
          <p:cNvSpPr>
            <a:spLocks noGrp="1" noChangeArrowheads="1"/>
          </p:cNvSpPr>
          <p:nvPr>
            <p:ph type="title"/>
          </p:nvPr>
        </p:nvSpPr>
        <p:spPr>
          <a:xfrm>
            <a:off x="3255963" y="198438"/>
            <a:ext cx="6553200" cy="762000"/>
          </a:xfrm>
        </p:spPr>
        <p:txBody>
          <a:bodyPr/>
          <a:lstStyle/>
          <a:p>
            <a:r>
              <a:rPr lang="en-US" altLang="en-US"/>
              <a:t>Create Time-Related Covariates</a:t>
            </a:r>
          </a:p>
        </p:txBody>
      </p:sp>
      <p:cxnSp>
        <p:nvCxnSpPr>
          <p:cNvPr id="59396" name="Straight Connector 3"/>
          <p:cNvCxnSpPr>
            <a:cxnSpLocks noChangeShapeType="1"/>
          </p:cNvCxnSpPr>
          <p:nvPr/>
        </p:nvCxnSpPr>
        <p:spPr bwMode="auto">
          <a:xfrm flipV="1">
            <a:off x="4465639" y="2522539"/>
            <a:ext cx="4440237" cy="2236787"/>
          </a:xfrm>
          <a:prstGeom prst="line">
            <a:avLst/>
          </a:prstGeom>
          <a:noFill/>
          <a:ln w="12700" algn="ctr">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ight Arrow 5"/>
          <p:cNvSpPr/>
          <p:nvPr/>
        </p:nvSpPr>
        <p:spPr bwMode="auto">
          <a:xfrm rot="16200000">
            <a:off x="5423694" y="4453731"/>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7" name="Right Arrow 6"/>
          <p:cNvSpPr/>
          <p:nvPr/>
        </p:nvSpPr>
        <p:spPr bwMode="auto">
          <a:xfrm rot="16200000">
            <a:off x="8319294" y="3277394"/>
            <a:ext cx="495300" cy="115888"/>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8" name="Right Arrow 7"/>
          <p:cNvSpPr/>
          <p:nvPr/>
        </p:nvSpPr>
        <p:spPr bwMode="auto">
          <a:xfrm rot="10800000">
            <a:off x="7804150" y="3087689"/>
            <a:ext cx="495300" cy="115887"/>
          </a:xfrm>
          <a:prstGeom prst="rightArrow">
            <a:avLst/>
          </a:prstGeom>
          <a:solidFill>
            <a:schemeClr val="bg1">
              <a:lumMod val="75000"/>
            </a:schemeClr>
          </a:solidFill>
          <a:ln w="12700" cap="flat" cmpd="sng" algn="ctr">
            <a:solidFill>
              <a:schemeClr val="tx1"/>
            </a:solidFill>
            <a:prstDash val="solid"/>
            <a:round/>
            <a:headEnd type="none" w="sm" len="sm"/>
            <a:tailEnd type="none" w="sm" len="sm"/>
          </a:ln>
          <a:effectLst/>
        </p:spPr>
        <p:txBody>
          <a:bodyPr/>
          <a:lstStyle/>
          <a:p>
            <a:pPr>
              <a:defRPr/>
            </a:pPr>
            <a:endParaRPr lang="en-US"/>
          </a:p>
        </p:txBody>
      </p:sp>
      <p:sp>
        <p:nvSpPr>
          <p:cNvPr id="2" name="TextBox 1"/>
          <p:cNvSpPr txBox="1"/>
          <p:nvPr/>
        </p:nvSpPr>
        <p:spPr>
          <a:xfrm>
            <a:off x="5297488" y="4759325"/>
            <a:ext cx="747712" cy="369888"/>
          </a:xfrm>
          <a:prstGeom prst="rect">
            <a:avLst/>
          </a:prstGeom>
          <a:noFill/>
        </p:spPr>
        <p:txBody>
          <a:bodyPr wrap="none">
            <a:spAutoFit/>
          </a:bodyPr>
          <a:lstStyle/>
          <a:p>
            <a:pPr eaLnBrk="1" hangingPunct="1">
              <a:defRPr/>
            </a:pPr>
            <a:r>
              <a:rPr lang="en-US" dirty="0">
                <a:latin typeface="+mn-lt"/>
              </a:rPr>
              <a:t>TIME</a:t>
            </a:r>
          </a:p>
        </p:txBody>
      </p:sp>
      <p:sp>
        <p:nvSpPr>
          <p:cNvPr id="9" name="TextBox 8"/>
          <p:cNvSpPr txBox="1"/>
          <p:nvPr/>
        </p:nvSpPr>
        <p:spPr>
          <a:xfrm>
            <a:off x="8064500" y="3582989"/>
            <a:ext cx="1004888" cy="369887"/>
          </a:xfrm>
          <a:prstGeom prst="rect">
            <a:avLst/>
          </a:prstGeom>
          <a:noFill/>
        </p:spPr>
        <p:txBody>
          <a:bodyPr wrap="none">
            <a:spAutoFit/>
          </a:bodyPr>
          <a:lstStyle/>
          <a:p>
            <a:pPr eaLnBrk="1" hangingPunct="1">
              <a:defRPr/>
            </a:pPr>
            <a:r>
              <a:rPr lang="en-US" dirty="0">
                <a:latin typeface="+mn-lt"/>
              </a:rPr>
              <a:t>RECOV</a:t>
            </a:r>
          </a:p>
        </p:txBody>
      </p:sp>
      <p:sp>
        <p:nvSpPr>
          <p:cNvPr id="10" name="TextBox 9"/>
          <p:cNvSpPr txBox="1"/>
          <p:nvPr/>
        </p:nvSpPr>
        <p:spPr>
          <a:xfrm rot="16200000">
            <a:off x="7504113" y="3502026"/>
            <a:ext cx="966788" cy="369887"/>
          </a:xfrm>
          <a:prstGeom prst="rect">
            <a:avLst/>
          </a:prstGeom>
          <a:noFill/>
        </p:spPr>
        <p:txBody>
          <a:bodyPr wrap="none">
            <a:spAutoFit/>
          </a:bodyPr>
          <a:lstStyle/>
          <a:p>
            <a:pPr eaLnBrk="1" hangingPunct="1">
              <a:defRPr/>
            </a:pPr>
            <a:r>
              <a:rPr lang="en-US" dirty="0">
                <a:latin typeface="+mn-lt"/>
              </a:rPr>
              <a:t>TRANS</a:t>
            </a:r>
          </a:p>
        </p:txBody>
      </p:sp>
      <p:sp>
        <p:nvSpPr>
          <p:cNvPr id="3" name="Rectangle 2"/>
          <p:cNvSpPr/>
          <p:nvPr/>
        </p:nvSpPr>
        <p:spPr>
          <a:xfrm>
            <a:off x="4560889" y="4951414"/>
            <a:ext cx="2968625" cy="369887"/>
          </a:xfrm>
          <a:prstGeom prst="rect">
            <a:avLst/>
          </a:prstGeom>
        </p:spPr>
        <p:txBody>
          <a:bodyPr wrap="none">
            <a:spAutoFit/>
          </a:bodyPr>
          <a:lstStyle/>
          <a:p>
            <a:pPr eaLnBrk="1" hangingPunct="1">
              <a:defRPr/>
            </a:pPr>
            <a:r>
              <a:rPr lang="en-US" altLang="en-US" dirty="0">
                <a:latin typeface="+mn-lt"/>
              </a:rPr>
              <a:t>10867.129 yearly increase</a:t>
            </a:r>
            <a:endParaRPr lang="en-US" dirty="0">
              <a:latin typeface="+mn-lt"/>
            </a:endParaRPr>
          </a:p>
        </p:txBody>
      </p:sp>
      <p:sp>
        <p:nvSpPr>
          <p:cNvPr id="4" name="Rectangle 3"/>
          <p:cNvSpPr/>
          <p:nvPr/>
        </p:nvSpPr>
        <p:spPr>
          <a:xfrm>
            <a:off x="1974851" y="5634038"/>
            <a:ext cx="1827213" cy="646112"/>
          </a:xfrm>
          <a:prstGeom prst="rect">
            <a:avLst/>
          </a:prstGeom>
        </p:spPr>
        <p:txBody>
          <a:bodyPr wrap="none">
            <a:spAutoFit/>
          </a:bodyPr>
          <a:lstStyle/>
          <a:p>
            <a:pPr eaLnBrk="1" hangingPunct="1">
              <a:defRPr/>
            </a:pPr>
            <a:r>
              <a:rPr lang="en-US" altLang="en-US" dirty="0">
                <a:latin typeface="+mn-lt"/>
              </a:rPr>
              <a:t>GDP  at Time 0</a:t>
            </a:r>
          </a:p>
          <a:p>
            <a:pPr eaLnBrk="1" hangingPunct="1">
              <a:defRPr/>
            </a:pPr>
            <a:r>
              <a:rPr lang="en-US" altLang="en-US" dirty="0">
                <a:latin typeface="+mn-lt"/>
              </a:rPr>
              <a:t> equals 158794 </a:t>
            </a:r>
            <a:endParaRPr lang="en-US" dirty="0">
              <a:latin typeface="+mn-lt"/>
            </a:endParaRPr>
          </a:p>
        </p:txBody>
      </p:sp>
      <p:sp>
        <p:nvSpPr>
          <p:cNvPr id="5" name="Rectangle 4"/>
          <p:cNvSpPr/>
          <p:nvPr/>
        </p:nvSpPr>
        <p:spPr>
          <a:xfrm>
            <a:off x="6684963" y="4125914"/>
            <a:ext cx="2032000" cy="369887"/>
          </a:xfrm>
          <a:prstGeom prst="rect">
            <a:avLst/>
          </a:prstGeom>
        </p:spPr>
        <p:txBody>
          <a:bodyPr wrap="none">
            <a:spAutoFit/>
          </a:bodyPr>
          <a:lstStyle/>
          <a:p>
            <a:pPr eaLnBrk="1" hangingPunct="1">
              <a:defRPr/>
            </a:pPr>
            <a:r>
              <a:rPr lang="en-US" altLang="en-US" dirty="0">
                <a:latin typeface="+mn-lt"/>
              </a:rPr>
              <a:t>Drop of 5498.661 </a:t>
            </a:r>
            <a:endParaRPr lang="en-US" dirty="0">
              <a:latin typeface="+mn-lt"/>
            </a:endParaRPr>
          </a:p>
        </p:txBody>
      </p:sp>
      <p:sp>
        <p:nvSpPr>
          <p:cNvPr id="11" name="Rectangle 10"/>
          <p:cNvSpPr/>
          <p:nvPr/>
        </p:nvSpPr>
        <p:spPr>
          <a:xfrm>
            <a:off x="7434264" y="2028826"/>
            <a:ext cx="2801937" cy="646113"/>
          </a:xfrm>
          <a:prstGeom prst="rect">
            <a:avLst/>
          </a:prstGeom>
        </p:spPr>
        <p:txBody>
          <a:bodyPr wrap="none">
            <a:spAutoFit/>
          </a:bodyPr>
          <a:lstStyle/>
          <a:p>
            <a:pPr eaLnBrk="1" hangingPunct="1">
              <a:defRPr/>
            </a:pPr>
            <a:r>
              <a:rPr lang="en-US" altLang="en-US" dirty="0">
                <a:latin typeface="+mn-lt"/>
              </a:rPr>
              <a:t>Recovery slope 5091.427</a:t>
            </a:r>
          </a:p>
          <a:p>
            <a:pPr eaLnBrk="1" hangingPunct="1">
              <a:defRPr/>
            </a:pPr>
            <a:r>
              <a:rPr lang="en-US" altLang="en-US" dirty="0">
                <a:latin typeface="+mn-lt"/>
              </a:rPr>
              <a:t>Less than original slope </a:t>
            </a:r>
            <a:endParaRPr lang="en-US" dirty="0">
              <a:latin typeface="+mn-lt"/>
            </a:endParaRPr>
          </a:p>
        </p:txBody>
      </p:sp>
      <p:sp>
        <p:nvSpPr>
          <p:cNvPr id="13" name="Footer Placeholder 12"/>
          <p:cNvSpPr>
            <a:spLocks noGrp="1"/>
          </p:cNvSpPr>
          <p:nvPr>
            <p:ph type="ftr" sz="quarter" idx="11"/>
          </p:nvPr>
        </p:nvSpPr>
        <p:spPr/>
        <p:txBody>
          <a:bodyPr/>
          <a:lstStyle/>
          <a:p>
            <a:pPr>
              <a:defRPr/>
            </a:pPr>
            <a:r>
              <a:rPr lang="en-US"/>
              <a:t>Bliese Slides</a:t>
            </a:r>
          </a:p>
        </p:txBody>
      </p:sp>
      <p:sp>
        <p:nvSpPr>
          <p:cNvPr id="14" name="Slide Number Placeholder 13"/>
          <p:cNvSpPr>
            <a:spLocks noGrp="1"/>
          </p:cNvSpPr>
          <p:nvPr>
            <p:ph type="sldNum" sz="quarter" idx="12"/>
          </p:nvPr>
        </p:nvSpPr>
        <p:spPr/>
        <p:txBody>
          <a:bodyPr/>
          <a:lstStyle/>
          <a:p>
            <a:pPr>
              <a:defRPr/>
            </a:pPr>
            <a:fld id="{F47C902F-E146-4E0D-B065-520C146C0C24}" type="slidenum">
              <a:rPr lang="en-US" smtClean="0"/>
              <a:pPr>
                <a:defRPr/>
              </a:pPr>
              <a:t>317</a:t>
            </a:fld>
            <a:endParaRPr lang="en-US"/>
          </a:p>
        </p:txBody>
      </p:sp>
    </p:spTree>
    <p:extLst>
      <p:ext uri="{BB962C8B-B14F-4D97-AF65-F5344CB8AC3E}">
        <p14:creationId xmlns:p14="http://schemas.microsoft.com/office/powerpoint/2010/main" val="35656545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Absolute Change</a:t>
            </a:r>
          </a:p>
        </p:txBody>
      </p:sp>
      <p:sp>
        <p:nvSpPr>
          <p:cNvPr id="6" name="Content Placeholder 5"/>
          <p:cNvSpPr>
            <a:spLocks noGrp="1"/>
          </p:cNvSpPr>
          <p:nvPr>
            <p:ph idx="1"/>
          </p:nvPr>
        </p:nvSpPr>
        <p:spPr/>
        <p:txBody>
          <a:bodyPr/>
          <a:lstStyle/>
          <a:p>
            <a:r>
              <a:rPr lang="en-US" dirty="0"/>
              <a:t>The t-tests in the current models provide tests of relative change:</a:t>
            </a:r>
          </a:p>
          <a:p>
            <a:pPr lvl="1"/>
            <a:r>
              <a:rPr lang="en-US" dirty="0"/>
              <a:t>Is the drop at the transition point significant relative to what would be expected</a:t>
            </a:r>
          </a:p>
          <a:p>
            <a:pPr lvl="1"/>
            <a:r>
              <a:rPr lang="en-US" dirty="0"/>
              <a:t>Is the recovery slope different than the pre-change slope</a:t>
            </a:r>
          </a:p>
          <a:p>
            <a:r>
              <a:rPr lang="en-US" dirty="0"/>
              <a:t>What if our theory expected absolute change</a:t>
            </a:r>
          </a:p>
          <a:p>
            <a:pPr lvl="1"/>
            <a:r>
              <a:rPr lang="en-US" dirty="0"/>
              <a:t>The transition will lead to a significant absolute decline</a:t>
            </a:r>
          </a:p>
          <a:p>
            <a:pPr lvl="1"/>
            <a:r>
              <a:rPr lang="en-US" dirty="0"/>
              <a:t>The post-transition slope will be negative</a:t>
            </a:r>
          </a:p>
        </p:txBody>
      </p:sp>
      <p:sp>
        <p:nvSpPr>
          <p:cNvPr id="4" name="Footer Placeholder 3"/>
          <p:cNvSpPr>
            <a:spLocks noGrp="1"/>
          </p:cNvSpPr>
          <p:nvPr>
            <p:ph type="ftr" sz="quarter" idx="11"/>
          </p:nvPr>
        </p:nvSpPr>
        <p:spPr/>
        <p:txBody>
          <a:bodyPr/>
          <a:lstStyle/>
          <a:p>
            <a:pPr>
              <a:defRPr/>
            </a:pPr>
            <a:r>
              <a:rPr lang="en-US"/>
              <a:t>Bliese Slides</a:t>
            </a:r>
          </a:p>
        </p:txBody>
      </p:sp>
      <p:sp>
        <p:nvSpPr>
          <p:cNvPr id="5" name="Slide Number Placeholder 4"/>
          <p:cNvSpPr>
            <a:spLocks noGrp="1"/>
          </p:cNvSpPr>
          <p:nvPr>
            <p:ph type="sldNum" sz="quarter" idx="12"/>
          </p:nvPr>
        </p:nvSpPr>
        <p:spPr/>
        <p:txBody>
          <a:bodyPr/>
          <a:lstStyle/>
          <a:p>
            <a:pPr>
              <a:defRPr/>
            </a:pPr>
            <a:fld id="{F47C902F-E146-4E0D-B065-520C146C0C24}" type="slidenum">
              <a:rPr lang="en-US" smtClean="0"/>
              <a:pPr>
                <a:defRPr/>
              </a:pPr>
              <a:t>318</a:t>
            </a:fld>
            <a:endParaRPr lang="en-US"/>
          </a:p>
        </p:txBody>
      </p:sp>
    </p:spTree>
    <p:extLst>
      <p:ext uri="{BB962C8B-B14F-4D97-AF65-F5344CB8AC3E}">
        <p14:creationId xmlns:p14="http://schemas.microsoft.com/office/powerpoint/2010/main" val="13229213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255963" y="198438"/>
            <a:ext cx="6553200" cy="762000"/>
          </a:xfrm>
        </p:spPr>
        <p:txBody>
          <a:bodyPr/>
          <a:lstStyle/>
          <a:p>
            <a:r>
              <a:rPr lang="en-US" altLang="en-US"/>
              <a:t>Create Time-Related Covariates</a:t>
            </a:r>
          </a:p>
        </p:txBody>
      </p:sp>
      <p:sp>
        <p:nvSpPr>
          <p:cNvPr id="4" name="Footer Placeholder 3"/>
          <p:cNvSpPr>
            <a:spLocks noGrp="1"/>
          </p:cNvSpPr>
          <p:nvPr>
            <p:ph type="ftr" sz="quarter" idx="11"/>
          </p:nvPr>
        </p:nvSpPr>
        <p:spPr/>
        <p:txBody>
          <a:bodyPr/>
          <a:lstStyle/>
          <a:p>
            <a:pPr>
              <a:defRPr/>
            </a:pPr>
            <a:r>
              <a:rPr lang="en-US"/>
              <a:t>Bliese Slides</a:t>
            </a:r>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EBF11263-3941-4C63-A67A-446CF2AC1AF6}" type="slidenum">
              <a:rPr lang="en-US" altLang="en-US" sz="1000"/>
              <a:pPr>
                <a:spcBef>
                  <a:spcPct val="0"/>
                </a:spcBef>
                <a:buFontTx/>
                <a:buNone/>
              </a:pPr>
              <a:t>319</a:t>
            </a:fld>
            <a:endParaRPr lang="en-US" altLang="en-US" sz="1000"/>
          </a:p>
        </p:txBody>
      </p:sp>
      <p:sp>
        <p:nvSpPr>
          <p:cNvPr id="50182" name="Rectangle 5"/>
          <p:cNvSpPr>
            <a:spLocks noChangeArrowheads="1"/>
          </p:cNvSpPr>
          <p:nvPr/>
        </p:nvSpPr>
        <p:spPr bwMode="auto">
          <a:xfrm>
            <a:off x="2098291" y="1219201"/>
            <a:ext cx="7978697" cy="4770537"/>
          </a:xfrm>
          <a:prstGeom prst="rect">
            <a:avLst/>
          </a:prstGeom>
          <a:gradFill rotWithShape="1">
            <a:gsLst>
              <a:gs pos="0">
                <a:srgbClr val="FAFAFF"/>
              </a:gs>
              <a:gs pos="100000">
                <a:srgbClr val="CCCCFF"/>
              </a:gs>
            </a:gsLst>
            <a:lin ang="5400000" scaled="1"/>
          </a:gra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gdpdata.univ$TIME.A</a:t>
            </a:r>
            <a:r>
              <a:rPr lang="en-US" altLang="en-US" sz="1600" dirty="0">
                <a:latin typeface="Courier New" pitchFamily="49" charset="0"/>
                <a:cs typeface="Courier New" pitchFamily="49" charset="0"/>
              </a:rPr>
              <a:t>&lt;-</a:t>
            </a:r>
            <a:r>
              <a:rPr lang="en-US" altLang="en-US" sz="1600" dirty="0" err="1">
                <a:latin typeface="Courier New" pitchFamily="49" charset="0"/>
                <a:cs typeface="Courier New" pitchFamily="49" charset="0"/>
              </a:rPr>
              <a:t>ifelse</a:t>
            </a:r>
            <a:r>
              <a:rPr lang="en-US" altLang="en-US" sz="1600" dirty="0">
                <a:latin typeface="Courier New" pitchFamily="49" charset="0"/>
                <a:cs typeface="Courier New" pitchFamily="49" charset="0"/>
              </a:rPr>
              <a:t>(</a:t>
            </a:r>
            <a:r>
              <a:rPr lang="en-US" altLang="en-US" sz="1600" dirty="0" err="1">
                <a:latin typeface="Courier New" pitchFamily="49" charset="0"/>
                <a:cs typeface="Courier New" pitchFamily="49" charset="0"/>
              </a:rPr>
              <a:t>gdpdata.univ$TIME</a:t>
            </a:r>
            <a:r>
              <a:rPr lang="en-US" altLang="en-US" sz="1600" dirty="0">
                <a:latin typeface="Courier New" pitchFamily="49" charset="0"/>
                <a:cs typeface="Courier New" pitchFamily="49" charset="0"/>
              </a:rPr>
              <a:t>&gt;=10,10,gdpdata.univ$TIME)</a:t>
            </a:r>
          </a:p>
          <a:p>
            <a:pPr>
              <a:spcBef>
                <a:spcPct val="0"/>
              </a:spcBef>
              <a:buFontTx/>
              <a:buNone/>
            </a:pPr>
            <a:r>
              <a:rPr lang="en-US" altLang="en-US" sz="1600" dirty="0">
                <a:latin typeface="Courier New" pitchFamily="49" charset="0"/>
                <a:cs typeface="Courier New" pitchFamily="49" charset="0"/>
              </a:rPr>
              <a:t>&gt; </a:t>
            </a:r>
            <a:r>
              <a:rPr lang="en-US" altLang="en-US" sz="1600" dirty="0" err="1">
                <a:latin typeface="Courier New" pitchFamily="49" charset="0"/>
                <a:cs typeface="Courier New" pitchFamily="49" charset="0"/>
              </a:rPr>
              <a:t>gdpdata.univ</a:t>
            </a:r>
            <a:r>
              <a:rPr lang="en-US" altLang="en-US" sz="1600" dirty="0">
                <a:latin typeface="Courier New" pitchFamily="49" charset="0"/>
                <a:cs typeface="Courier New" pitchFamily="49" charset="0"/>
              </a:rPr>
              <a:t>[1:15,c("</a:t>
            </a:r>
            <a:r>
              <a:rPr lang="en-US" altLang="en-US" sz="1600" dirty="0" err="1">
                <a:latin typeface="Courier New" pitchFamily="49" charset="0"/>
                <a:cs typeface="Courier New" pitchFamily="49" charset="0"/>
              </a:rPr>
              <a:t>state","TIME","TIME.A","TRANS","RECOV</a:t>
            </a:r>
            <a:r>
              <a:rPr lang="en-US" altLang="en-US" sz="1600" dirty="0">
                <a:latin typeface="Courier New" pitchFamily="49" charset="0"/>
                <a:cs typeface="Courier New" pitchFamily="49" charset="0"/>
              </a:rPr>
              <a:t>")]</a:t>
            </a:r>
          </a:p>
          <a:p>
            <a:pPr>
              <a:spcBef>
                <a:spcPct val="0"/>
              </a:spcBef>
              <a:buFontTx/>
              <a:buNone/>
            </a:pPr>
            <a:r>
              <a:rPr lang="en-US" altLang="en-US" sz="1600" dirty="0">
                <a:latin typeface="Courier New" pitchFamily="49" charset="0"/>
                <a:cs typeface="Courier New" pitchFamily="49" charset="0"/>
              </a:rPr>
              <a:t>       state TIME </a:t>
            </a:r>
            <a:r>
              <a:rPr lang="en-US" altLang="en-US" sz="1800" b="1" dirty="0">
                <a:latin typeface="Courier New" pitchFamily="49" charset="0"/>
                <a:cs typeface="Courier New" pitchFamily="49" charset="0"/>
              </a:rPr>
              <a:t>TIME.A</a:t>
            </a:r>
            <a:r>
              <a:rPr lang="en-US" altLang="en-US" sz="1600" dirty="0">
                <a:latin typeface="Courier New" pitchFamily="49" charset="0"/>
                <a:cs typeface="Courier New" pitchFamily="49" charset="0"/>
              </a:rPr>
              <a:t> TRANS RECOV</a:t>
            </a:r>
          </a:p>
          <a:p>
            <a:pPr>
              <a:spcBef>
                <a:spcPct val="0"/>
              </a:spcBef>
              <a:buFontTx/>
              <a:buNone/>
            </a:pPr>
            <a:r>
              <a:rPr lang="en-US" altLang="en-US" sz="1600" dirty="0">
                <a:latin typeface="Courier New" pitchFamily="49" charset="0"/>
                <a:cs typeface="Courier New" pitchFamily="49" charset="0"/>
              </a:rPr>
              <a:t>1    Alabama    0      0     0     0</a:t>
            </a:r>
          </a:p>
          <a:p>
            <a:pPr>
              <a:spcBef>
                <a:spcPct val="0"/>
              </a:spcBef>
              <a:buFontTx/>
              <a:buNone/>
            </a:pPr>
            <a:r>
              <a:rPr lang="en-US" altLang="en-US" sz="1600" dirty="0">
                <a:latin typeface="Courier New" pitchFamily="49" charset="0"/>
                <a:cs typeface="Courier New" pitchFamily="49" charset="0"/>
              </a:rPr>
              <a:t>1.1  Alabama    1      1     0     0</a:t>
            </a:r>
          </a:p>
          <a:p>
            <a:pPr>
              <a:spcBef>
                <a:spcPct val="0"/>
              </a:spcBef>
              <a:buFontTx/>
              <a:buNone/>
            </a:pPr>
            <a:r>
              <a:rPr lang="en-US" altLang="en-US" sz="1600" dirty="0">
                <a:latin typeface="Courier New" pitchFamily="49" charset="0"/>
                <a:cs typeface="Courier New" pitchFamily="49" charset="0"/>
              </a:rPr>
              <a:t>1.2  Alabama    2      2     0     0</a:t>
            </a:r>
          </a:p>
          <a:p>
            <a:pPr>
              <a:spcBef>
                <a:spcPct val="0"/>
              </a:spcBef>
              <a:buFontTx/>
              <a:buNone/>
            </a:pPr>
            <a:r>
              <a:rPr lang="en-US" altLang="en-US" sz="1600" dirty="0">
                <a:latin typeface="Courier New" pitchFamily="49" charset="0"/>
                <a:cs typeface="Courier New" pitchFamily="49" charset="0"/>
              </a:rPr>
              <a:t>1.3  Alabama    3      3     0     0</a:t>
            </a:r>
          </a:p>
          <a:p>
            <a:pPr>
              <a:spcBef>
                <a:spcPct val="0"/>
              </a:spcBef>
              <a:buFontTx/>
              <a:buNone/>
            </a:pPr>
            <a:r>
              <a:rPr lang="en-US" altLang="en-US" sz="1600" dirty="0">
                <a:latin typeface="Courier New" pitchFamily="49" charset="0"/>
                <a:cs typeface="Courier New" pitchFamily="49" charset="0"/>
              </a:rPr>
              <a:t>1.4  Alabama    4      4     0     0</a:t>
            </a:r>
          </a:p>
          <a:p>
            <a:pPr>
              <a:spcBef>
                <a:spcPct val="0"/>
              </a:spcBef>
              <a:buFontTx/>
              <a:buNone/>
            </a:pPr>
            <a:r>
              <a:rPr lang="en-US" altLang="en-US" sz="1600" dirty="0">
                <a:latin typeface="Courier New" pitchFamily="49" charset="0"/>
                <a:cs typeface="Courier New" pitchFamily="49" charset="0"/>
              </a:rPr>
              <a:t>1.5  Alabama    5      5     0     0</a:t>
            </a:r>
          </a:p>
          <a:p>
            <a:pPr>
              <a:spcBef>
                <a:spcPct val="0"/>
              </a:spcBef>
              <a:buFontTx/>
              <a:buNone/>
            </a:pPr>
            <a:r>
              <a:rPr lang="en-US" altLang="en-US" sz="1600" dirty="0">
                <a:latin typeface="Courier New" pitchFamily="49" charset="0"/>
                <a:cs typeface="Courier New" pitchFamily="49" charset="0"/>
              </a:rPr>
              <a:t>1.6  Alabama    6      6     0     0</a:t>
            </a:r>
          </a:p>
          <a:p>
            <a:pPr>
              <a:spcBef>
                <a:spcPct val="0"/>
              </a:spcBef>
              <a:buFontTx/>
              <a:buNone/>
            </a:pPr>
            <a:r>
              <a:rPr lang="en-US" altLang="en-US" sz="1600" dirty="0">
                <a:latin typeface="Courier New" pitchFamily="49" charset="0"/>
                <a:cs typeface="Courier New" pitchFamily="49" charset="0"/>
              </a:rPr>
              <a:t>1.7  Alabama    7      7     0     0</a:t>
            </a:r>
          </a:p>
          <a:p>
            <a:pPr>
              <a:spcBef>
                <a:spcPct val="0"/>
              </a:spcBef>
              <a:buFontTx/>
              <a:buNone/>
            </a:pPr>
            <a:r>
              <a:rPr lang="en-US" altLang="en-US" sz="1600" dirty="0">
                <a:latin typeface="Courier New" pitchFamily="49" charset="0"/>
                <a:cs typeface="Courier New" pitchFamily="49" charset="0"/>
              </a:rPr>
              <a:t>1.8  Alabama    8      8     0     0</a:t>
            </a:r>
          </a:p>
          <a:p>
            <a:pPr>
              <a:spcBef>
                <a:spcPct val="0"/>
              </a:spcBef>
              <a:buFontTx/>
              <a:buNone/>
            </a:pPr>
            <a:r>
              <a:rPr lang="en-US" altLang="en-US" sz="1600" dirty="0">
                <a:latin typeface="Courier New" pitchFamily="49" charset="0"/>
                <a:cs typeface="Courier New" pitchFamily="49" charset="0"/>
              </a:rPr>
              <a:t>1.9  Alabama    9      9     0     0</a:t>
            </a:r>
          </a:p>
          <a:p>
            <a:pPr>
              <a:spcBef>
                <a:spcPct val="0"/>
              </a:spcBef>
              <a:buFontTx/>
              <a:buNone/>
            </a:pPr>
            <a:r>
              <a:rPr lang="en-US" altLang="en-US" sz="1600" dirty="0">
                <a:latin typeface="Courier New" pitchFamily="49" charset="0"/>
                <a:cs typeface="Courier New" pitchFamily="49" charset="0"/>
              </a:rPr>
              <a:t>1.10 Alabama   10     </a:t>
            </a:r>
            <a:r>
              <a:rPr lang="en-US" altLang="en-US" sz="1600" b="1" dirty="0">
                <a:latin typeface="Courier New" pitchFamily="49" charset="0"/>
                <a:cs typeface="Courier New" pitchFamily="49" charset="0"/>
              </a:rPr>
              <a:t>10 </a:t>
            </a:r>
            <a:r>
              <a:rPr lang="en-US" altLang="en-US" sz="1600" dirty="0">
                <a:latin typeface="Courier New" pitchFamily="49" charset="0"/>
                <a:cs typeface="Courier New" pitchFamily="49" charset="0"/>
              </a:rPr>
              <a:t>    0     0</a:t>
            </a:r>
          </a:p>
          <a:p>
            <a:pPr>
              <a:spcBef>
                <a:spcPct val="0"/>
              </a:spcBef>
              <a:buFontTx/>
              <a:buNone/>
            </a:pPr>
            <a:r>
              <a:rPr lang="en-US" altLang="en-US" sz="1600" dirty="0">
                <a:latin typeface="Courier New" pitchFamily="49" charset="0"/>
                <a:cs typeface="Courier New" pitchFamily="49" charset="0"/>
              </a:rPr>
              <a:t>1.11 Alabama   11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1     0</a:t>
            </a:r>
          </a:p>
          <a:p>
            <a:pPr>
              <a:spcBef>
                <a:spcPct val="0"/>
              </a:spcBef>
              <a:buFontTx/>
              <a:buNone/>
            </a:pPr>
            <a:r>
              <a:rPr lang="en-US" altLang="en-US" sz="1600" dirty="0">
                <a:latin typeface="Courier New" pitchFamily="49" charset="0"/>
                <a:cs typeface="Courier New" pitchFamily="49" charset="0"/>
              </a:rPr>
              <a:t>1.12 Alabama   12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1     1</a:t>
            </a:r>
          </a:p>
          <a:p>
            <a:pPr>
              <a:spcBef>
                <a:spcPct val="0"/>
              </a:spcBef>
              <a:buFontTx/>
              <a:buNone/>
            </a:pPr>
            <a:r>
              <a:rPr lang="en-US" altLang="en-US" sz="1600" dirty="0">
                <a:latin typeface="Courier New" pitchFamily="49" charset="0"/>
                <a:cs typeface="Courier New" pitchFamily="49" charset="0"/>
              </a:rPr>
              <a:t>1.13 Alabama   13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1     2</a:t>
            </a:r>
          </a:p>
          <a:p>
            <a:pPr>
              <a:spcBef>
                <a:spcPct val="0"/>
              </a:spcBef>
              <a:buFontTx/>
              <a:buNone/>
            </a:pPr>
            <a:r>
              <a:rPr lang="en-US" altLang="en-US" sz="1600" dirty="0">
                <a:latin typeface="Courier New" pitchFamily="49" charset="0"/>
                <a:cs typeface="Courier New" pitchFamily="49" charset="0"/>
              </a:rPr>
              <a:t>1.14 Alabama   14     </a:t>
            </a:r>
            <a:r>
              <a:rPr lang="en-US" altLang="en-US" sz="1600" b="1" dirty="0">
                <a:latin typeface="Courier New" pitchFamily="49" charset="0"/>
                <a:cs typeface="Courier New" pitchFamily="49" charset="0"/>
              </a:rPr>
              <a:t>10</a:t>
            </a:r>
            <a:r>
              <a:rPr lang="en-US" altLang="en-US" sz="1600" dirty="0">
                <a:latin typeface="Courier New" pitchFamily="49" charset="0"/>
                <a:cs typeface="Courier New" pitchFamily="49" charset="0"/>
              </a:rPr>
              <a:t>     1     3</a:t>
            </a:r>
          </a:p>
        </p:txBody>
      </p:sp>
    </p:spTree>
    <p:extLst>
      <p:ext uri="{BB962C8B-B14F-4D97-AF65-F5344CB8AC3E}">
        <p14:creationId xmlns:p14="http://schemas.microsoft.com/office/powerpoint/2010/main" val="156779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7751-DA4B-B4EC-D433-BC21F8EE9FA9}"/>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4B5F1B5E-3802-8E52-7D08-751EBD00218D}"/>
              </a:ext>
            </a:extLst>
          </p:cNvPr>
          <p:cNvSpPr>
            <a:spLocks noGrp="1"/>
          </p:cNvSpPr>
          <p:nvPr>
            <p:ph idx="1"/>
          </p:nvPr>
        </p:nvSpPr>
        <p:spPr>
          <a:xfrm>
            <a:off x="838200" y="1579419"/>
            <a:ext cx="5306688" cy="4362092"/>
          </a:xfrm>
        </p:spPr>
        <p:txBody>
          <a:bodyPr anchor="t"/>
          <a:lstStyle/>
          <a:p>
            <a:endParaRPr lang="en-US" dirty="0"/>
          </a:p>
          <a:p>
            <a:endParaRPr lang="en-US" dirty="0"/>
          </a:p>
          <a:p>
            <a:endParaRPr lang="en-US" dirty="0"/>
          </a:p>
          <a:p>
            <a:r>
              <a:rPr lang="en-US" dirty="0"/>
              <a:t>It becomes difficult to tell when there are actual, important contextual factors at play</a:t>
            </a:r>
          </a:p>
        </p:txBody>
      </p:sp>
      <p:sp>
        <p:nvSpPr>
          <p:cNvPr id="4" name="Slide Number Placeholder 3">
            <a:extLst>
              <a:ext uri="{FF2B5EF4-FFF2-40B4-BE49-F238E27FC236}">
                <a16:creationId xmlns:a16="http://schemas.microsoft.com/office/drawing/2014/main" id="{49A87827-DF1A-B21D-E224-3E1EAF91AC7A}"/>
              </a:ext>
            </a:extLst>
          </p:cNvPr>
          <p:cNvSpPr>
            <a:spLocks noGrp="1"/>
          </p:cNvSpPr>
          <p:nvPr>
            <p:ph type="sldNum" sz="quarter" idx="12"/>
          </p:nvPr>
        </p:nvSpPr>
        <p:spPr/>
        <p:txBody>
          <a:bodyPr/>
          <a:lstStyle/>
          <a:p>
            <a:fld id="{C68DACDF-E1A9-A04C-A5FF-FC2443684BF5}" type="slidenum">
              <a:rPr lang="en-US" smtClean="0"/>
              <a:pPr/>
              <a:t>32</a:t>
            </a:fld>
            <a:endParaRPr lang="en-US" dirty="0"/>
          </a:p>
        </p:txBody>
      </p:sp>
      <p:sp>
        <p:nvSpPr>
          <p:cNvPr id="5" name="Footer Placeholder 4">
            <a:extLst>
              <a:ext uri="{FF2B5EF4-FFF2-40B4-BE49-F238E27FC236}">
                <a16:creationId xmlns:a16="http://schemas.microsoft.com/office/drawing/2014/main" id="{912BFEFE-81E4-E0AB-13AE-A24E72475F9E}"/>
              </a:ext>
            </a:extLst>
          </p:cNvPr>
          <p:cNvSpPr>
            <a:spLocks noGrp="1"/>
          </p:cNvSpPr>
          <p:nvPr>
            <p:ph type="ftr" sz="quarter" idx="11"/>
          </p:nvPr>
        </p:nvSpPr>
        <p:spPr/>
        <p:txBody>
          <a:bodyPr/>
          <a:lstStyle/>
          <a:p>
            <a:r>
              <a:rPr lang="en-US"/>
              <a:t>Kautz – Intro to Methods BLITZ Slides</a:t>
            </a:r>
            <a:endParaRPr lang="en-US" dirty="0"/>
          </a:p>
        </p:txBody>
      </p:sp>
      <p:grpSp>
        <p:nvGrpSpPr>
          <p:cNvPr id="6" name="Group 6">
            <a:extLst>
              <a:ext uri="{FF2B5EF4-FFF2-40B4-BE49-F238E27FC236}">
                <a16:creationId xmlns:a16="http://schemas.microsoft.com/office/drawing/2014/main" id="{66D546E4-7F8C-2A88-D9AC-E9C642A31929}"/>
              </a:ext>
            </a:extLst>
          </p:cNvPr>
          <p:cNvGrpSpPr>
            <a:grpSpLocks/>
          </p:cNvGrpSpPr>
          <p:nvPr/>
        </p:nvGrpSpPr>
        <p:grpSpPr bwMode="auto">
          <a:xfrm>
            <a:off x="6047112" y="1239321"/>
            <a:ext cx="5306688" cy="4023145"/>
            <a:chOff x="754" y="705"/>
            <a:chExt cx="4448" cy="3368"/>
          </a:xfrm>
        </p:grpSpPr>
        <p:pic>
          <p:nvPicPr>
            <p:cNvPr id="7" name="Picture 7">
              <a:extLst>
                <a:ext uri="{FF2B5EF4-FFF2-40B4-BE49-F238E27FC236}">
                  <a16:creationId xmlns:a16="http://schemas.microsoft.com/office/drawing/2014/main" id="{28B3CC12-702A-B2AF-B1D3-6A42D131F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 y="972"/>
              <a:ext cx="4448" cy="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229A6C8B-BC51-81D4-28D9-A710DA28D75B}"/>
                </a:ext>
              </a:extLst>
            </p:cNvPr>
            <p:cNvSpPr txBox="1">
              <a:spLocks noChangeArrowheads="1"/>
            </p:cNvSpPr>
            <p:nvPr/>
          </p:nvSpPr>
          <p:spPr bwMode="auto">
            <a:xfrm>
              <a:off x="1144" y="705"/>
              <a:ext cx="3828"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sz="1200" dirty="0"/>
                <a:t>Platoon-Level Variation in the Relationship Between Combat Exposures and Acute Stress</a:t>
              </a:r>
            </a:p>
          </p:txBody>
        </p:sp>
      </p:grpSp>
      <p:graphicFrame>
        <p:nvGraphicFramePr>
          <p:cNvPr id="9" name="Object 9">
            <a:extLst>
              <a:ext uri="{FF2B5EF4-FFF2-40B4-BE49-F238E27FC236}">
                <a16:creationId xmlns:a16="http://schemas.microsoft.com/office/drawing/2014/main" id="{4F318BE1-FECE-C7AF-AADF-BABF84286A63}"/>
              </a:ext>
            </a:extLst>
          </p:cNvPr>
          <p:cNvGraphicFramePr>
            <a:graphicFrameLocks noChangeAspect="1"/>
          </p:cNvGraphicFramePr>
          <p:nvPr>
            <p:extLst>
              <p:ext uri="{D42A27DB-BD31-4B8C-83A1-F6EECF244321}">
                <p14:modId xmlns:p14="http://schemas.microsoft.com/office/powerpoint/2010/main" val="1196894252"/>
              </p:ext>
            </p:extLst>
          </p:nvPr>
        </p:nvGraphicFramePr>
        <p:xfrm>
          <a:off x="7954962" y="3097103"/>
          <a:ext cx="3856038" cy="2763838"/>
        </p:xfrm>
        <a:graphic>
          <a:graphicData uri="http://schemas.openxmlformats.org/presentationml/2006/ole">
            <mc:AlternateContent xmlns:mc="http://schemas.openxmlformats.org/markup-compatibility/2006">
              <mc:Choice xmlns:v="urn:schemas-microsoft-com:vml" Requires="v">
                <p:oleObj name="Chart" r:id="rId3" imgW="5210159" imgH="3733757" progId="MSGraph.Chart.8">
                  <p:embed followColorScheme="full"/>
                </p:oleObj>
              </mc:Choice>
              <mc:Fallback>
                <p:oleObj name="Chart" r:id="rId3" imgW="5210159" imgH="3733757" progId="MSGraph.Chart.8">
                  <p:embed followColorScheme="full"/>
                  <p:pic>
                    <p:nvPicPr>
                      <p:cNvPr id="21512" name="Object 9"/>
                      <p:cNvPicPr>
                        <a:picLocks noGrp="1" noChangeAspect="1" noChangeArrowheads="1"/>
                      </p:cNvPicPr>
                      <p:nvPr/>
                    </p:nvPicPr>
                    <p:blipFill>
                      <a:blip r:embed="rId4"/>
                      <a:srcRect/>
                      <a:stretch>
                        <a:fillRect/>
                      </a:stretch>
                    </p:blipFill>
                    <p:spPr bwMode="auto">
                      <a:xfrm>
                        <a:off x="7954962" y="3097103"/>
                        <a:ext cx="3856038" cy="27638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0250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r>
              <a:rPr lang="en-US" altLang="en-US"/>
              <a:t>Interpreting Step 2</a:t>
            </a:r>
          </a:p>
        </p:txBody>
      </p:sp>
      <p:sp>
        <p:nvSpPr>
          <p:cNvPr id="6" name="Footer Placeholder 4"/>
          <p:cNvSpPr>
            <a:spLocks noGrp="1"/>
          </p:cNvSpPr>
          <p:nvPr>
            <p:ph type="ftr" sz="quarter" idx="11"/>
          </p:nvPr>
        </p:nvSpPr>
        <p:spPr/>
        <p:txBody>
          <a:bodyPr/>
          <a:lstStyle/>
          <a:p>
            <a:pPr>
              <a:defRPr/>
            </a:pPr>
            <a:r>
              <a:rPr lang="en-US"/>
              <a:t>Bliese Slides</a:t>
            </a:r>
          </a:p>
        </p:txBody>
      </p:sp>
      <p:sp>
        <p:nvSpPr>
          <p:cNvPr id="583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fld id="{92FAA131-6E54-4CB2-BDE0-96999E6C87FC}" type="slidenum">
              <a:rPr lang="en-US" altLang="en-US" sz="1000"/>
              <a:pPr>
                <a:spcBef>
                  <a:spcPct val="0"/>
                </a:spcBef>
                <a:buFontTx/>
                <a:buNone/>
              </a:pPr>
              <a:t>320</a:t>
            </a:fld>
            <a:endParaRPr lang="en-US" altLang="en-US" sz="1000"/>
          </a:p>
        </p:txBody>
      </p:sp>
      <p:sp>
        <p:nvSpPr>
          <p:cNvPr id="58375" name="Text Box 4"/>
          <p:cNvSpPr txBox="1">
            <a:spLocks noChangeArrowheads="1"/>
          </p:cNvSpPr>
          <p:nvPr/>
        </p:nvSpPr>
        <p:spPr bwMode="auto">
          <a:xfrm>
            <a:off x="986307" y="3823171"/>
            <a:ext cx="10219386"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mod.abs</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(gdp1k~TIME+TRANS+RECOV, 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mod.rel</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         10.867     1.992 711   5.455   0.000</a:t>
            </a:r>
          </a:p>
          <a:p>
            <a:pPr>
              <a:spcBef>
                <a:spcPct val="0"/>
              </a:spcBef>
              <a:buFontTx/>
              <a:buNone/>
            </a:pPr>
            <a:r>
              <a:rPr lang="en-US" altLang="en-US" sz="1800" dirty="0">
                <a:latin typeface="Courier New" pitchFamily="49" charset="0"/>
              </a:rPr>
              <a:t>TRANS        -5.499     2.293 711  -2.398   0.017</a:t>
            </a:r>
          </a:p>
          <a:p>
            <a:pPr>
              <a:spcBef>
                <a:spcPct val="0"/>
              </a:spcBef>
              <a:buFontTx/>
              <a:buNone/>
            </a:pPr>
            <a:r>
              <a:rPr lang="en-US" altLang="en-US" sz="1800" dirty="0">
                <a:latin typeface="Courier New" pitchFamily="49" charset="0"/>
              </a:rPr>
              <a:t>RECOV        -5.091     1.422 711  -3.580   0.000</a:t>
            </a:r>
          </a:p>
        </p:txBody>
      </p:sp>
      <p:sp>
        <p:nvSpPr>
          <p:cNvPr id="8" name="Text Box 4"/>
          <p:cNvSpPr txBox="1">
            <a:spLocks noChangeArrowheads="1"/>
          </p:cNvSpPr>
          <p:nvPr/>
        </p:nvSpPr>
        <p:spPr bwMode="auto">
          <a:xfrm>
            <a:off x="986307" y="1291132"/>
            <a:ext cx="10219386" cy="2308324"/>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800" dirty="0">
                <a:latin typeface="Courier New" pitchFamily="49" charset="0"/>
              </a:rPr>
              <a:t>&gt; </a:t>
            </a:r>
            <a:r>
              <a:rPr lang="en-US" altLang="en-US" sz="1800" dirty="0" err="1">
                <a:latin typeface="Courier New" pitchFamily="49" charset="0"/>
              </a:rPr>
              <a:t>mod.abs</a:t>
            </a:r>
            <a:r>
              <a:rPr lang="en-US" altLang="en-US" sz="1800" dirty="0">
                <a:latin typeface="Courier New" pitchFamily="49" charset="0"/>
              </a:rPr>
              <a:t>&lt;-</a:t>
            </a:r>
            <a:r>
              <a:rPr lang="en-US" altLang="en-US" sz="1800" dirty="0" err="1">
                <a:latin typeface="Courier New" pitchFamily="49" charset="0"/>
              </a:rPr>
              <a:t>lme</a:t>
            </a:r>
            <a:r>
              <a:rPr lang="en-US" altLang="en-US" sz="1800" dirty="0">
                <a:latin typeface="Courier New" pitchFamily="49" charset="0"/>
              </a:rPr>
              <a:t>(gdp1k~TIME.A+TRANS+RECOV,random=~</a:t>
            </a:r>
            <a:r>
              <a:rPr lang="en-US" altLang="en-US" sz="1800" dirty="0" err="1">
                <a:latin typeface="Courier New" pitchFamily="49" charset="0"/>
              </a:rPr>
              <a:t>TIME+TRANS+RECOV|state</a:t>
            </a:r>
            <a:r>
              <a:rPr lang="en-US" altLang="en-US" sz="1800" dirty="0">
                <a:latin typeface="Courier New" pitchFamily="49" charset="0"/>
              </a:rPr>
              <a:t>,</a:t>
            </a:r>
          </a:p>
          <a:p>
            <a:pPr>
              <a:spcBef>
                <a:spcPct val="0"/>
              </a:spcBef>
              <a:buFontTx/>
              <a:buNone/>
            </a:pPr>
            <a:r>
              <a:rPr lang="en-US" altLang="en-US" sz="1800" dirty="0">
                <a:latin typeface="Courier New" pitchFamily="49" charset="0"/>
              </a:rPr>
              <a:t>     </a:t>
            </a:r>
            <a:r>
              <a:rPr lang="en-US" altLang="en-US" sz="1800" dirty="0" err="1">
                <a:latin typeface="Courier New" pitchFamily="49" charset="0"/>
              </a:rPr>
              <a:t>gdpdata.univ,control</a:t>
            </a:r>
            <a:r>
              <a:rPr lang="en-US" altLang="en-US" sz="1800" dirty="0">
                <a:latin typeface="Courier New" pitchFamily="49" charset="0"/>
              </a:rPr>
              <a:t>=list(opt="</a:t>
            </a:r>
            <a:r>
              <a:rPr lang="en-US" altLang="en-US" sz="1800" dirty="0" err="1">
                <a:latin typeface="Courier New" pitchFamily="49" charset="0"/>
              </a:rPr>
              <a:t>optim</a:t>
            </a:r>
            <a:r>
              <a:rPr lang="en-US" altLang="en-US" sz="1800" dirty="0">
                <a:latin typeface="Courier New" pitchFamily="49" charset="0"/>
              </a:rPr>
              <a:t>"))</a:t>
            </a:r>
          </a:p>
          <a:p>
            <a:pPr>
              <a:spcBef>
                <a:spcPct val="0"/>
              </a:spcBef>
              <a:buFontTx/>
              <a:buNone/>
            </a:pPr>
            <a:r>
              <a:rPr lang="en-US" altLang="en-US" sz="1800" dirty="0">
                <a:latin typeface="Courier New" pitchFamily="49" charset="0"/>
              </a:rPr>
              <a:t>&gt; round(summary(</a:t>
            </a:r>
            <a:r>
              <a:rPr lang="en-US" altLang="en-US" sz="1800" dirty="0" err="1">
                <a:latin typeface="Courier New" pitchFamily="49" charset="0"/>
              </a:rPr>
              <a:t>mod.abs</a:t>
            </a:r>
            <a:r>
              <a:rPr lang="en-US" altLang="en-US" sz="1800" dirty="0">
                <a:latin typeface="Courier New" pitchFamily="49" charset="0"/>
              </a:rPr>
              <a:t>)$</a:t>
            </a:r>
            <a:r>
              <a:rPr lang="en-US" altLang="en-US" sz="1800" dirty="0" err="1">
                <a:latin typeface="Courier New" pitchFamily="49" charset="0"/>
              </a:rPr>
              <a:t>tTable,dig</a:t>
            </a:r>
            <a:r>
              <a:rPr lang="en-US" altLang="en-US" sz="1800" dirty="0">
                <a:latin typeface="Courier New" pitchFamily="49" charset="0"/>
              </a:rPr>
              <a:t>=3)</a:t>
            </a:r>
          </a:p>
          <a:p>
            <a:pPr>
              <a:spcBef>
                <a:spcPct val="0"/>
              </a:spcBef>
              <a:buFontTx/>
              <a:buNone/>
            </a:pPr>
            <a:r>
              <a:rPr lang="en-US" altLang="en-US" sz="1800" dirty="0">
                <a:latin typeface="Courier New" pitchFamily="49" charset="0"/>
              </a:rPr>
              <a:t>              Value </a:t>
            </a:r>
            <a:r>
              <a:rPr lang="en-US" altLang="en-US" sz="1800" dirty="0" err="1">
                <a:latin typeface="Courier New" pitchFamily="49" charset="0"/>
              </a:rPr>
              <a:t>Std.Error</a:t>
            </a:r>
            <a:r>
              <a:rPr lang="en-US" altLang="en-US" sz="1800" dirty="0">
                <a:latin typeface="Courier New" pitchFamily="49" charset="0"/>
              </a:rPr>
              <a:t>  DF t-value p-value</a:t>
            </a:r>
          </a:p>
          <a:p>
            <a:pPr>
              <a:spcBef>
                <a:spcPct val="0"/>
              </a:spcBef>
              <a:buFontTx/>
              <a:buNone/>
            </a:pPr>
            <a:r>
              <a:rPr lang="en-US" altLang="en-US" sz="1800" dirty="0">
                <a:latin typeface="Courier New" pitchFamily="49" charset="0"/>
              </a:rPr>
              <a:t>(Intercept) 158.794    26.159 711   6.070   0.000</a:t>
            </a:r>
          </a:p>
          <a:p>
            <a:pPr>
              <a:spcBef>
                <a:spcPct val="0"/>
              </a:spcBef>
              <a:buFontTx/>
              <a:buNone/>
            </a:pPr>
            <a:r>
              <a:rPr lang="en-US" altLang="en-US" sz="1800" dirty="0">
                <a:latin typeface="Courier New" pitchFamily="49" charset="0"/>
              </a:rPr>
              <a:t>TIME.A       10.867     1.992 711   5.455   0.000</a:t>
            </a:r>
          </a:p>
          <a:p>
            <a:pPr>
              <a:spcBef>
                <a:spcPct val="0"/>
              </a:spcBef>
              <a:buFontTx/>
              <a:buNone/>
            </a:pPr>
            <a:r>
              <a:rPr lang="en-US" altLang="en-US" sz="1800" dirty="0">
                <a:latin typeface="Courier New" pitchFamily="49" charset="0"/>
              </a:rPr>
              <a:t>TRANS         5.368     2.130 711   2.520   0.012</a:t>
            </a:r>
          </a:p>
          <a:p>
            <a:pPr>
              <a:spcBef>
                <a:spcPct val="0"/>
              </a:spcBef>
              <a:buFontTx/>
              <a:buNone/>
            </a:pPr>
            <a:r>
              <a:rPr lang="en-US" altLang="en-US" sz="1800" dirty="0">
                <a:latin typeface="Courier New" pitchFamily="49" charset="0"/>
              </a:rPr>
              <a:t>RECOV         5.776     1.145 711   5.046   0.000</a:t>
            </a:r>
          </a:p>
        </p:txBody>
      </p:sp>
    </p:spTree>
    <p:extLst>
      <p:ext uri="{BB962C8B-B14F-4D97-AF65-F5344CB8AC3E}">
        <p14:creationId xmlns:p14="http://schemas.microsoft.com/office/powerpoint/2010/main" val="22281850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Extensions</a:t>
            </a:r>
          </a:p>
        </p:txBody>
      </p:sp>
      <p:sp>
        <p:nvSpPr>
          <p:cNvPr id="3" name="Content Placeholder 2"/>
          <p:cNvSpPr>
            <a:spLocks noGrp="1"/>
          </p:cNvSpPr>
          <p:nvPr>
            <p:ph idx="1"/>
          </p:nvPr>
        </p:nvSpPr>
        <p:spPr/>
        <p:txBody>
          <a:bodyPr/>
          <a:lstStyle/>
          <a:p>
            <a:r>
              <a:rPr lang="en-US" dirty="0"/>
              <a:t>Other models covered</a:t>
            </a:r>
          </a:p>
          <a:p>
            <a:pPr lvl="1"/>
            <a:r>
              <a:rPr lang="en-US" dirty="0" err="1"/>
              <a:t>Bliese</a:t>
            </a:r>
            <a:r>
              <a:rPr lang="en-US" dirty="0"/>
              <a:t> &amp; Lang (2016). Modeling Relative and Absolute Change in Discontinuous Growth Models</a:t>
            </a:r>
          </a:p>
        </p:txBody>
      </p:sp>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p>
            <a:pPr>
              <a:defRPr/>
            </a:pPr>
            <a:fld id="{1CF459BE-A16C-4A32-8C89-856E5E7DC8C0}" type="slidenum">
              <a:rPr lang="en-US" smtClean="0"/>
              <a:pPr>
                <a:defRPr/>
              </a:pPr>
              <a:t>321</a:t>
            </a:fld>
            <a:endParaRPr lang="en-US"/>
          </a:p>
        </p:txBody>
      </p:sp>
      <p:pic>
        <p:nvPicPr>
          <p:cNvPr id="7" name="Picture 6" descr="C:\Users\jlang\Desktop\paul-discont\figure1.tif"/>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5147" y="2848652"/>
            <a:ext cx="2694940" cy="2671445"/>
          </a:xfrm>
          <a:prstGeom prst="rect">
            <a:avLst/>
          </a:prstGeom>
          <a:noFill/>
          <a:ln>
            <a:noFill/>
          </a:ln>
          <a:extLst>
            <a:ext uri="{53640926-AAD7-44D8-BBD7-CCE9431645EC}">
              <a14:shadowObscured xmlns:a14="http://schemas.microsoft.com/office/drawing/2010/main"/>
            </a:ext>
          </a:extLst>
        </p:spPr>
      </p:pic>
      <p:pic>
        <p:nvPicPr>
          <p:cNvPr id="8" name="Picture 7" descr="C:\Users\jlang\Desktop\paul-discont\figure3.ti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6804" y="2745146"/>
            <a:ext cx="2703195" cy="28784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7680008" y="2744510"/>
            <a:ext cx="2699385" cy="2879090"/>
          </a:xfrm>
          <a:prstGeom prst="rect">
            <a:avLst/>
          </a:prstGeom>
        </p:spPr>
      </p:pic>
    </p:spTree>
    <p:extLst>
      <p:ext uri="{BB962C8B-B14F-4D97-AF65-F5344CB8AC3E}">
        <p14:creationId xmlns:p14="http://schemas.microsoft.com/office/powerpoint/2010/main" val="123515802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Extensions</a:t>
            </a:r>
          </a:p>
        </p:txBody>
      </p:sp>
      <p:sp>
        <p:nvSpPr>
          <p:cNvPr id="3" name="Content Placeholder 2"/>
          <p:cNvSpPr>
            <a:spLocks noGrp="1"/>
          </p:cNvSpPr>
          <p:nvPr>
            <p:ph sz="quarter" idx="1"/>
          </p:nvPr>
        </p:nvSpPr>
        <p:spPr/>
        <p:txBody>
          <a:bodyPr>
            <a:normAutofit/>
          </a:bodyPr>
          <a:lstStyle/>
          <a:p>
            <a:r>
              <a:rPr lang="en-US" dirty="0"/>
              <a:t>Automating the process (</a:t>
            </a:r>
            <a:r>
              <a:rPr lang="en-US" dirty="0" err="1"/>
              <a:t>dgm.code</a:t>
            </a:r>
            <a:r>
              <a:rPr lang="en-US" dirty="0"/>
              <a:t> in multilevel library)</a:t>
            </a:r>
            <a:endParaRPr lang="en-US" sz="2000" dirty="0"/>
          </a:p>
        </p:txBody>
      </p:sp>
      <p:sp>
        <p:nvSpPr>
          <p:cNvPr id="5" name="Footer Placeholder 4"/>
          <p:cNvSpPr>
            <a:spLocks noGrp="1"/>
          </p:cNvSpPr>
          <p:nvPr>
            <p:ph type="ftr" sz="quarter" idx="11"/>
          </p:nvPr>
        </p:nvSpPr>
        <p:spPr/>
        <p:txBody>
          <a:bodyPr/>
          <a:lstStyle/>
          <a:p>
            <a:r>
              <a:rPr lang="en-US"/>
              <a:t>Bliese Slides</a:t>
            </a:r>
          </a:p>
        </p:txBody>
      </p:sp>
      <p:sp>
        <p:nvSpPr>
          <p:cNvPr id="6" name="Slide Number Placeholder 5"/>
          <p:cNvSpPr>
            <a:spLocks noGrp="1"/>
          </p:cNvSpPr>
          <p:nvPr>
            <p:ph type="sldNum" sz="quarter" idx="12"/>
          </p:nvPr>
        </p:nvSpPr>
        <p:spPr/>
        <p:txBody>
          <a:bodyPr/>
          <a:lstStyle/>
          <a:p>
            <a:fld id="{EF9ED809-4000-446B-AD20-C2D926150CDC}" type="slidenum">
              <a:rPr lang="en-US" smtClean="0"/>
              <a:t>322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2565" y="2030819"/>
            <a:ext cx="7785604" cy="4136102"/>
          </a:xfrm>
          <a:prstGeom prst="rect">
            <a:avLst/>
          </a:prstGeom>
          <a:ln>
            <a:solidFill>
              <a:srgbClr val="0070C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631108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Extensions</a:t>
            </a:r>
          </a:p>
        </p:txBody>
      </p:sp>
      <p:sp>
        <p:nvSpPr>
          <p:cNvPr id="3" name="Content Placeholder 2"/>
          <p:cNvSpPr>
            <a:spLocks noGrp="1"/>
          </p:cNvSpPr>
          <p:nvPr>
            <p:ph sz="quarter" idx="1"/>
          </p:nvPr>
        </p:nvSpPr>
        <p:spPr/>
        <p:txBody>
          <a:bodyPr>
            <a:normAutofit/>
          </a:bodyPr>
          <a:lstStyle/>
          <a:p>
            <a:r>
              <a:rPr lang="en-US" dirty="0"/>
              <a:t>Automating the process (</a:t>
            </a:r>
            <a:r>
              <a:rPr lang="en-US" dirty="0" err="1"/>
              <a:t>dgm.code</a:t>
            </a:r>
            <a:r>
              <a:rPr lang="en-US" dirty="0"/>
              <a:t>)</a:t>
            </a:r>
            <a:endParaRPr lang="en-US" sz="2000" dirty="0"/>
          </a:p>
        </p:txBody>
      </p:sp>
      <p:sp>
        <p:nvSpPr>
          <p:cNvPr id="5" name="Footer Placeholder 4"/>
          <p:cNvSpPr>
            <a:spLocks noGrp="1"/>
          </p:cNvSpPr>
          <p:nvPr>
            <p:ph type="ftr" sz="quarter" idx="11"/>
          </p:nvPr>
        </p:nvSpPr>
        <p:spPr/>
        <p:txBody>
          <a:bodyPr/>
          <a:lstStyle/>
          <a:p>
            <a:r>
              <a:rPr lang="en-US"/>
              <a:t>Bliese Slides</a:t>
            </a:r>
          </a:p>
        </p:txBody>
      </p:sp>
      <p:sp>
        <p:nvSpPr>
          <p:cNvPr id="6" name="Slide Number Placeholder 5"/>
          <p:cNvSpPr>
            <a:spLocks noGrp="1"/>
          </p:cNvSpPr>
          <p:nvPr>
            <p:ph type="sldNum" sz="quarter" idx="12"/>
          </p:nvPr>
        </p:nvSpPr>
        <p:spPr/>
        <p:txBody>
          <a:bodyPr/>
          <a:lstStyle/>
          <a:p>
            <a:fld id="{EF9ED809-4000-446B-AD20-C2D926150CDC}" type="slidenum">
              <a:rPr lang="en-US" smtClean="0"/>
              <a:t>323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235" y="1786267"/>
            <a:ext cx="7462157" cy="4446220"/>
          </a:xfrm>
          <a:prstGeom prst="rect">
            <a:avLst/>
          </a:prstGeom>
          <a:ln>
            <a:solidFill>
              <a:srgbClr val="0070C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667566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Extensions</a:t>
            </a:r>
          </a:p>
        </p:txBody>
      </p:sp>
      <p:sp>
        <p:nvSpPr>
          <p:cNvPr id="3" name="Content Placeholder 2"/>
          <p:cNvSpPr>
            <a:spLocks noGrp="1"/>
          </p:cNvSpPr>
          <p:nvPr>
            <p:ph sz="quarter" idx="1"/>
          </p:nvPr>
        </p:nvSpPr>
        <p:spPr/>
        <p:txBody>
          <a:bodyPr>
            <a:normAutofit/>
          </a:bodyPr>
          <a:lstStyle/>
          <a:p>
            <a:r>
              <a:rPr lang="en-US" dirty="0"/>
              <a:t>Integrating methods and theory</a:t>
            </a:r>
          </a:p>
          <a:p>
            <a:pPr lvl="1"/>
            <a:r>
              <a:rPr lang="en-US" sz="2000" i="1" dirty="0"/>
              <a:t>Annual Review of Organizational Psychology and Organizational Behavior</a:t>
            </a:r>
            <a:endParaRPr lang="en-US" sz="2000" dirty="0"/>
          </a:p>
          <a:p>
            <a:pPr lvl="1"/>
            <a:endParaRPr lang="en-US" sz="1800" dirty="0"/>
          </a:p>
        </p:txBody>
      </p:sp>
      <p:sp>
        <p:nvSpPr>
          <p:cNvPr id="5" name="Footer Placeholder 4"/>
          <p:cNvSpPr>
            <a:spLocks noGrp="1"/>
          </p:cNvSpPr>
          <p:nvPr>
            <p:ph type="ftr" sz="quarter" idx="11"/>
          </p:nvPr>
        </p:nvSpPr>
        <p:spPr/>
        <p:txBody>
          <a:bodyPr/>
          <a:lstStyle/>
          <a:p>
            <a:r>
              <a:rPr lang="en-US"/>
              <a:t>Bliese Slides</a:t>
            </a:r>
          </a:p>
        </p:txBody>
      </p:sp>
      <p:sp>
        <p:nvSpPr>
          <p:cNvPr id="6" name="Slide Number Placeholder 5"/>
          <p:cNvSpPr>
            <a:spLocks noGrp="1"/>
          </p:cNvSpPr>
          <p:nvPr>
            <p:ph type="sldNum" sz="quarter" idx="12"/>
          </p:nvPr>
        </p:nvSpPr>
        <p:spPr/>
        <p:txBody>
          <a:bodyPr/>
          <a:lstStyle/>
          <a:p>
            <a:fld id="{EF9ED809-4000-446B-AD20-C2D926150CDC}" type="slidenum">
              <a:rPr lang="en-US" smtClean="0"/>
              <a:t>324</a:t>
            </a:fld>
            <a:endParaRPr lang="en-US"/>
          </a:p>
        </p:txBody>
      </p:sp>
      <p:pic>
        <p:nvPicPr>
          <p:cNvPr id="8" name="Picture 7">
            <a:extLst>
              <a:ext uri="{FF2B5EF4-FFF2-40B4-BE49-F238E27FC236}">
                <a16:creationId xmlns:a16="http://schemas.microsoft.com/office/drawing/2014/main" id="{D81A1E12-B196-4313-91D9-ABA42A94FE68}"/>
              </a:ext>
            </a:extLst>
          </p:cNvPr>
          <p:cNvPicPr>
            <a:picLocks noChangeAspect="1"/>
          </p:cNvPicPr>
          <p:nvPr/>
        </p:nvPicPr>
        <p:blipFill rotWithShape="1">
          <a:blip r:embed="rId2"/>
          <a:srcRect l="21931" t="12149" r="22087" b="4542"/>
          <a:stretch/>
        </p:blipFill>
        <p:spPr>
          <a:xfrm>
            <a:off x="4690167" y="2344366"/>
            <a:ext cx="4936213" cy="3902447"/>
          </a:xfrm>
          <a:prstGeom prst="rect">
            <a:avLst/>
          </a:prstGeom>
          <a:ln>
            <a:solidFill>
              <a:srgbClr val="0070C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613224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Emergence Models</a:t>
            </a:r>
          </a:p>
        </p:txBody>
      </p:sp>
      <p:sp>
        <p:nvSpPr>
          <p:cNvPr id="8" name="Content Placeholder 7"/>
          <p:cNvSpPr>
            <a:spLocks noGrp="1"/>
          </p:cNvSpPr>
          <p:nvPr>
            <p:ph idx="1"/>
          </p:nvPr>
        </p:nvSpPr>
        <p:spPr/>
        <p:txBody>
          <a:bodyPr/>
          <a:lstStyle/>
          <a:p>
            <a:r>
              <a:rPr lang="en-US" sz="2000" dirty="0"/>
              <a:t>Basic Question</a:t>
            </a:r>
          </a:p>
          <a:p>
            <a:pPr lvl="1"/>
            <a:r>
              <a:rPr lang="en-US" sz="2000" dirty="0"/>
              <a:t>“Do group members’ feelings and perceptions become more similar or less similar over time?”</a:t>
            </a:r>
          </a:p>
          <a:p>
            <a:r>
              <a:rPr lang="en-US" sz="2000" dirty="0"/>
              <a:t>Proposed Method to:</a:t>
            </a:r>
          </a:p>
          <a:p>
            <a:pPr lvl="1"/>
            <a:r>
              <a:rPr lang="en-US" sz="2000" dirty="0"/>
              <a:t>Formally test and quantify whether consensus in groups emerges over a period in time</a:t>
            </a:r>
          </a:p>
          <a:p>
            <a:pPr lvl="1"/>
            <a:r>
              <a:rPr lang="en-US" sz="2000" dirty="0"/>
              <a:t>Understand how group member characteristics (e.g., being in a leadership role) relate to emergent tendencies within groups (Cronin &amp; </a:t>
            </a:r>
            <a:r>
              <a:rPr lang="en-US" sz="2000" dirty="0" err="1"/>
              <a:t>Weingart</a:t>
            </a:r>
            <a:r>
              <a:rPr lang="en-US" sz="2000" dirty="0"/>
              <a:t>, 2011; Humphrey &amp; </a:t>
            </a:r>
            <a:r>
              <a:rPr lang="en-US" sz="2000" dirty="0" err="1"/>
              <a:t>Aime</a:t>
            </a:r>
            <a:r>
              <a:rPr lang="en-US" sz="2000" dirty="0"/>
              <a:t>, 2014; </a:t>
            </a:r>
            <a:r>
              <a:rPr lang="en-US" sz="2000" dirty="0" err="1"/>
              <a:t>Morgeson</a:t>
            </a:r>
            <a:r>
              <a:rPr lang="en-US" sz="2000" dirty="0"/>
              <a:t> &amp; Hofmann, 1999)</a:t>
            </a:r>
          </a:p>
          <a:p>
            <a:pPr lvl="1"/>
            <a:r>
              <a:rPr lang="en-US" sz="2000" dirty="0"/>
              <a:t>Study how unit-characteristics (e.g., baseline collective efficacy) predict consensus emergence over time.</a:t>
            </a:r>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325</a:t>
            </a:fld>
            <a:endParaRPr lang="en-US"/>
          </a:p>
        </p:txBody>
      </p:sp>
    </p:spTree>
    <p:extLst>
      <p:ext uri="{BB962C8B-B14F-4D97-AF65-F5344CB8AC3E}">
        <p14:creationId xmlns:p14="http://schemas.microsoft.com/office/powerpoint/2010/main" val="19694074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 1</a:t>
            </a:r>
          </a:p>
        </p:txBody>
      </p:sp>
      <p:sp>
        <p:nvSpPr>
          <p:cNvPr id="10" name="Content Placeholder 9"/>
          <p:cNvSpPr>
            <a:spLocks noGrp="1"/>
          </p:cNvSpPr>
          <p:nvPr>
            <p:ph idx="1"/>
          </p:nvPr>
        </p:nvSpPr>
        <p:spPr/>
        <p:txBody>
          <a:bodyPr/>
          <a:lstStyle/>
          <a:p>
            <a:r>
              <a:rPr lang="en-US" sz="2000" dirty="0"/>
              <a:t>ICC(1) values of .03, .00, .25, .40, and .58 (Time 1-Time 5)</a:t>
            </a:r>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326</a:t>
            </a:fld>
            <a:endParaRPr lang="en-US"/>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r="12995" b="51275"/>
          <a:stretch/>
        </p:blipFill>
        <p:spPr bwMode="auto">
          <a:xfrm>
            <a:off x="2819400" y="1905001"/>
            <a:ext cx="5867400" cy="3902393"/>
          </a:xfrm>
          <a:prstGeom prst="rect">
            <a:avLst/>
          </a:prstGeom>
          <a:ln>
            <a:solidFill>
              <a:srgbClr val="0070C0"/>
            </a:solidFill>
          </a:ln>
          <a:effectLst>
            <a:outerShdw blurRad="50800" dist="38100" dir="2700000" algn="tl" rotWithShape="0">
              <a:prstClr val="black">
                <a:alpha val="40000"/>
              </a:prstClr>
            </a:outerShdw>
          </a:effectLst>
        </p:spPr>
      </p:pic>
      <p:sp>
        <p:nvSpPr>
          <p:cNvPr id="11" name="TextBox 10"/>
          <p:cNvSpPr txBox="1"/>
          <p:nvPr/>
        </p:nvSpPr>
        <p:spPr>
          <a:xfrm>
            <a:off x="5458656" y="5807393"/>
            <a:ext cx="663836"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21129808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US" sz="2000" dirty="0"/>
              <a:t>ICC(1) values of .01, .00, .19, .54, and .72 (Time 1-Time 5)</a:t>
            </a:r>
          </a:p>
          <a:p>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327</a:t>
            </a:fld>
            <a:endParaRPr lang="en-US"/>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t="48725" r="12995"/>
          <a:stretch/>
        </p:blipFill>
        <p:spPr bwMode="auto">
          <a:xfrm>
            <a:off x="3247697" y="2286000"/>
            <a:ext cx="5972503" cy="3749992"/>
          </a:xfrm>
          <a:prstGeom prst="rect">
            <a:avLst/>
          </a:prstGeom>
          <a:ln>
            <a:solidFill>
              <a:srgbClr val="0070C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8027081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Sherif</a:t>
            </a:r>
            <a:r>
              <a:rPr lang="en-US" dirty="0"/>
              <a:t> (1935)</a:t>
            </a:r>
          </a:p>
        </p:txBody>
      </p:sp>
      <p:sp>
        <p:nvSpPr>
          <p:cNvPr id="8" name="Content Placeholder 7"/>
          <p:cNvSpPr>
            <a:spLocks noGrp="1"/>
          </p:cNvSpPr>
          <p:nvPr>
            <p:ph idx="1"/>
          </p:nvPr>
        </p:nvSpPr>
        <p:spPr/>
        <p:txBody>
          <a:bodyPr/>
          <a:lstStyle/>
          <a:p>
            <a:r>
              <a:rPr lang="en-US" sz="2000" dirty="0"/>
              <a:t>Individuals made estimates of </a:t>
            </a:r>
            <a:r>
              <a:rPr lang="en-US" sz="2000" dirty="0" err="1"/>
              <a:t>autokinetic</a:t>
            </a:r>
            <a:r>
              <a:rPr lang="en-US" sz="2000" dirty="0"/>
              <a:t> light movement and there was a strong tendency for consensus over time. </a:t>
            </a:r>
          </a:p>
          <a:p>
            <a:endParaRPr lang="en-US" sz="2000" dirty="0"/>
          </a:p>
          <a:p>
            <a:r>
              <a:rPr lang="en-US" sz="2000" dirty="0" err="1"/>
              <a:t>Sherif</a:t>
            </a:r>
            <a:r>
              <a:rPr lang="en-US" sz="2000" dirty="0"/>
              <a:t> attributed the change pattern in consensus to the group situation in which group members saw other group members’ estimates and then felt a need to move their own estimates into the direction of the others</a:t>
            </a:r>
          </a:p>
          <a:p>
            <a:endParaRPr lang="en-US" sz="2000" dirty="0"/>
          </a:p>
          <a:p>
            <a:r>
              <a:rPr lang="en-US" sz="2000" dirty="0"/>
              <a:t>Also tested the mechanism behind the effect by asking some groups/participants to first work on the task alone.</a:t>
            </a:r>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328</a:t>
            </a:fld>
            <a:endParaRPr lang="en-US"/>
          </a:p>
        </p:txBody>
      </p:sp>
    </p:spTree>
    <p:extLst>
      <p:ext uri="{BB962C8B-B14F-4D97-AF65-F5344CB8AC3E}">
        <p14:creationId xmlns:p14="http://schemas.microsoft.com/office/powerpoint/2010/main" val="187606134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&amp; Bliese, (2018) analysis of </a:t>
            </a:r>
            <a:r>
              <a:rPr lang="en-US" sz="2000" dirty="0" err="1"/>
              <a:t>Sherif</a:t>
            </a:r>
            <a:r>
              <a:rPr lang="en-US" sz="2000" dirty="0"/>
              <a:t> (1935)</a:t>
            </a:r>
          </a:p>
          <a:p>
            <a:pPr lvl="1"/>
            <a:r>
              <a:rPr lang="en-US" sz="2000" dirty="0"/>
              <a:t>Data available in multilevel library version 2.6 for R</a:t>
            </a:r>
          </a:p>
          <a:p>
            <a:pPr marL="0"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329</a:t>
            </a:fld>
            <a:endParaRPr lang="en-US"/>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41699"/>
            <a:ext cx="3810000" cy="3856856"/>
          </a:xfrm>
          <a:prstGeom prst="rect">
            <a:avLst/>
          </a:prstGeom>
          <a:noFill/>
          <a:ln>
            <a:noFill/>
          </a:ln>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248551"/>
            <a:ext cx="4157663" cy="3850005"/>
          </a:xfrm>
          <a:prstGeom prst="rect">
            <a:avLst/>
          </a:prstGeom>
          <a:noFill/>
          <a:ln>
            <a:noFill/>
          </a:ln>
        </p:spPr>
      </p:pic>
    </p:spTree>
    <p:extLst>
      <p:ext uri="{BB962C8B-B14F-4D97-AF65-F5344CB8AC3E}">
        <p14:creationId xmlns:p14="http://schemas.microsoft.com/office/powerpoint/2010/main" val="3947691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6449-19E1-8995-96BE-126CC1146E51}"/>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29FF4CB1-D892-7CDB-1AD2-69717C3D06E8}"/>
              </a:ext>
            </a:extLst>
          </p:cNvPr>
          <p:cNvSpPr>
            <a:spLocks noGrp="1"/>
          </p:cNvSpPr>
          <p:nvPr>
            <p:ph idx="1"/>
          </p:nvPr>
        </p:nvSpPr>
        <p:spPr/>
        <p:txBody>
          <a:bodyPr/>
          <a:lstStyle/>
          <a:p>
            <a:r>
              <a:rPr lang="en-US" dirty="0"/>
              <a:t>We can extend the idea of modeling group-level factors to consider changes over time</a:t>
            </a:r>
          </a:p>
          <a:p>
            <a:pPr marL="342900" indent="-342900">
              <a:buFont typeface="Arial" panose="020B0604020202020204" pitchFamily="34" charset="0"/>
              <a:buChar char="•"/>
            </a:pPr>
            <a:r>
              <a:rPr lang="en-US" dirty="0"/>
              <a:t>In panel data, time is often controlled (fixed effects for time), but not modeled substantively</a:t>
            </a:r>
          </a:p>
          <a:p>
            <a:pPr marL="342900" indent="-342900">
              <a:buFont typeface="Arial" panose="020B0604020202020204" pitchFamily="34" charset="0"/>
              <a:buChar char="•"/>
            </a:pPr>
            <a:r>
              <a:rPr lang="en-US" dirty="0"/>
              <a:t>Goal is to model how attributes of the higher-level entity relates to:</a:t>
            </a:r>
          </a:p>
          <a:p>
            <a:pPr marL="857250" lvl="1" indent="-342900"/>
            <a:r>
              <a:rPr lang="en-US" dirty="0"/>
              <a:t>Overall mean differences</a:t>
            </a:r>
          </a:p>
          <a:p>
            <a:pPr marL="857250" lvl="1" indent="-342900"/>
            <a:r>
              <a:rPr lang="en-US" dirty="0"/>
              <a:t>Patterns of change over time</a:t>
            </a:r>
          </a:p>
        </p:txBody>
      </p:sp>
      <p:sp>
        <p:nvSpPr>
          <p:cNvPr id="4" name="Slide Number Placeholder 3">
            <a:extLst>
              <a:ext uri="{FF2B5EF4-FFF2-40B4-BE49-F238E27FC236}">
                <a16:creationId xmlns:a16="http://schemas.microsoft.com/office/drawing/2014/main" id="{6067A448-36CB-A3C1-A454-0EFC4CE3E107}"/>
              </a:ext>
            </a:extLst>
          </p:cNvPr>
          <p:cNvSpPr>
            <a:spLocks noGrp="1"/>
          </p:cNvSpPr>
          <p:nvPr>
            <p:ph type="sldNum" sz="quarter" idx="12"/>
          </p:nvPr>
        </p:nvSpPr>
        <p:spPr/>
        <p:txBody>
          <a:bodyPr/>
          <a:lstStyle/>
          <a:p>
            <a:fld id="{C68DACDF-E1A9-A04C-A5FF-FC2443684BF5}" type="slidenum">
              <a:rPr lang="en-US" smtClean="0"/>
              <a:pPr/>
              <a:t>33</a:t>
            </a:fld>
            <a:endParaRPr lang="en-US" dirty="0"/>
          </a:p>
        </p:txBody>
      </p:sp>
      <p:sp>
        <p:nvSpPr>
          <p:cNvPr id="5" name="Footer Placeholder 4">
            <a:extLst>
              <a:ext uri="{FF2B5EF4-FFF2-40B4-BE49-F238E27FC236}">
                <a16:creationId xmlns:a16="http://schemas.microsoft.com/office/drawing/2014/main" id="{AC45C20D-8751-61C0-E3B6-171927BCB385}"/>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88891069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&amp; Bliese, (2018) analysis of </a:t>
            </a:r>
            <a:r>
              <a:rPr lang="en-US" sz="2000" dirty="0" err="1"/>
              <a:t>Sherif</a:t>
            </a:r>
            <a:r>
              <a:rPr lang="en-US" sz="2000" dirty="0"/>
              <a:t> (1935)</a:t>
            </a:r>
          </a:p>
          <a:p>
            <a:pPr lvl="1"/>
            <a:r>
              <a:rPr lang="en-US" sz="2000" dirty="0"/>
              <a:t>Data available in multilevel library version 2.6 for R</a:t>
            </a:r>
          </a:p>
          <a:p>
            <a:pPr marL="0"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330</a:t>
            </a:fld>
            <a:endParaRPr lang="en-US"/>
          </a:p>
        </p:txBody>
      </p:sp>
      <p:sp>
        <p:nvSpPr>
          <p:cNvPr id="11" name="Text Box 13"/>
          <p:cNvSpPr txBox="1">
            <a:spLocks noChangeArrowheads="1"/>
          </p:cNvSpPr>
          <p:nvPr/>
        </p:nvSpPr>
        <p:spPr bwMode="auto">
          <a:xfrm>
            <a:off x="2133600" y="2438401"/>
            <a:ext cx="8132354" cy="246221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1400" dirty="0">
                <a:latin typeface="Courier New" pitchFamily="49" charset="0"/>
              </a:rPr>
              <a:t>&gt; </a:t>
            </a:r>
            <a:r>
              <a:rPr lang="en-US" altLang="en-US" sz="1400" dirty="0" err="1">
                <a:latin typeface="Courier New" pitchFamily="49" charset="0"/>
              </a:rPr>
              <a:t>threelevel</a:t>
            </a:r>
            <a:r>
              <a:rPr lang="en-US" altLang="en-US" sz="1400" dirty="0">
                <a:latin typeface="Courier New" pitchFamily="49" charset="0"/>
              </a:rPr>
              <a:t>&lt;-</a:t>
            </a:r>
            <a:r>
              <a:rPr lang="en-US" altLang="en-US" sz="1400" dirty="0" err="1">
                <a:latin typeface="Courier New" pitchFamily="49" charset="0"/>
              </a:rPr>
              <a:t>lme</a:t>
            </a:r>
            <a:r>
              <a:rPr lang="en-US" altLang="en-US" sz="1400" dirty="0">
                <a:latin typeface="Courier New" pitchFamily="49" charset="0"/>
              </a:rPr>
              <a:t>(y ~ time, </a:t>
            </a:r>
          </a:p>
          <a:p>
            <a:r>
              <a:rPr lang="en-US" altLang="en-US" sz="1400" dirty="0">
                <a:latin typeface="Courier New" pitchFamily="49" charset="0"/>
              </a:rPr>
              <a:t>  random = list(group=</a:t>
            </a:r>
            <a:r>
              <a:rPr lang="en-US" altLang="en-US" sz="1400" dirty="0" err="1">
                <a:latin typeface="Courier New" pitchFamily="49" charset="0"/>
              </a:rPr>
              <a:t>pdLogChol</a:t>
            </a:r>
            <a:r>
              <a:rPr lang="en-US" altLang="en-US" sz="1400" dirty="0">
                <a:latin typeface="Courier New" pitchFamily="49" charset="0"/>
              </a:rPr>
              <a:t>(~time),person=</a:t>
            </a:r>
            <a:r>
              <a:rPr lang="en-US" altLang="en-US" sz="1400" dirty="0" err="1">
                <a:latin typeface="Courier New" pitchFamily="49" charset="0"/>
              </a:rPr>
              <a:t>pdIdent</a:t>
            </a:r>
            <a:r>
              <a:rPr lang="en-US" altLang="en-US" sz="1400" dirty="0">
                <a:latin typeface="Courier New" pitchFamily="49" charset="0"/>
              </a:rPr>
              <a:t>(~1)),</a:t>
            </a:r>
          </a:p>
          <a:p>
            <a:r>
              <a:rPr lang="en-US" altLang="en-US" sz="1400" dirty="0">
                <a:latin typeface="Courier New" pitchFamily="49" charset="0"/>
              </a:rPr>
              <a:t>  data=</a:t>
            </a:r>
            <a:r>
              <a:rPr lang="en-US" altLang="en-US" sz="1400" dirty="0" err="1">
                <a:latin typeface="Courier New" pitchFamily="49" charset="0"/>
              </a:rPr>
              <a:t>sherifdat,control</a:t>
            </a:r>
            <a:r>
              <a:rPr lang="en-US" altLang="en-US" sz="1400" dirty="0">
                <a:latin typeface="Courier New" pitchFamily="49" charset="0"/>
              </a:rPr>
              <a:t>=</a:t>
            </a:r>
            <a:r>
              <a:rPr lang="en-US" altLang="en-US" sz="1400" dirty="0" err="1">
                <a:latin typeface="Courier New" pitchFamily="49" charset="0"/>
              </a:rPr>
              <a:t>lmeControl</a:t>
            </a:r>
            <a:r>
              <a:rPr lang="en-US" altLang="en-US" sz="1400" dirty="0">
                <a:latin typeface="Courier New" pitchFamily="49" charset="0"/>
              </a:rPr>
              <a:t>(opt="</a:t>
            </a:r>
            <a:r>
              <a:rPr lang="en-US" altLang="en-US" sz="1400" dirty="0" err="1">
                <a:latin typeface="Courier New" pitchFamily="49" charset="0"/>
              </a:rPr>
              <a:t>optim</a:t>
            </a:r>
            <a:r>
              <a:rPr lang="en-US" altLang="en-US" sz="1400" dirty="0">
                <a:latin typeface="Courier New" pitchFamily="49" charset="0"/>
              </a:rPr>
              <a:t>",</a:t>
            </a:r>
            <a:r>
              <a:rPr lang="en-US" altLang="en-US" sz="1400" dirty="0" err="1">
                <a:latin typeface="Courier New" pitchFamily="49" charset="0"/>
              </a:rPr>
              <a:t>maxIter</a:t>
            </a:r>
            <a:r>
              <a:rPr lang="en-US" altLang="en-US" sz="1400" dirty="0">
                <a:latin typeface="Courier New" pitchFamily="49" charset="0"/>
              </a:rPr>
              <a:t>=3000,</a:t>
            </a:r>
          </a:p>
          <a:p>
            <a:r>
              <a:rPr lang="en-US" altLang="en-US" sz="1400" dirty="0">
                <a:latin typeface="Courier New" pitchFamily="49" charset="0"/>
              </a:rPr>
              <a:t>  </a:t>
            </a:r>
            <a:r>
              <a:rPr lang="en-US" altLang="en-US" sz="1400" dirty="0" err="1">
                <a:latin typeface="Courier New" pitchFamily="49" charset="0"/>
              </a:rPr>
              <a:t>msMaxIter</a:t>
            </a:r>
            <a:r>
              <a:rPr lang="en-US" altLang="en-US" sz="1400" dirty="0">
                <a:latin typeface="Courier New" pitchFamily="49" charset="0"/>
              </a:rPr>
              <a:t>=3000))</a:t>
            </a:r>
          </a:p>
          <a:p>
            <a:r>
              <a:rPr lang="en-US" altLang="en-US" sz="1400" dirty="0">
                <a:latin typeface="Courier New" pitchFamily="49" charset="0"/>
              </a:rPr>
              <a:t> </a:t>
            </a:r>
          </a:p>
          <a:p>
            <a:r>
              <a:rPr lang="en-US" altLang="en-US" sz="1400" dirty="0">
                <a:latin typeface="Courier New" pitchFamily="49" charset="0"/>
              </a:rPr>
              <a:t>&gt; </a:t>
            </a:r>
            <a:r>
              <a:rPr lang="en-US" altLang="en-US" sz="1400" dirty="0" err="1">
                <a:latin typeface="Courier New" pitchFamily="49" charset="0"/>
              </a:rPr>
              <a:t>threelevelCEM</a:t>
            </a:r>
            <a:r>
              <a:rPr lang="en-US" altLang="en-US" sz="1400" dirty="0">
                <a:latin typeface="Courier New" pitchFamily="49" charset="0"/>
              </a:rPr>
              <a:t>&lt;-update(</a:t>
            </a:r>
            <a:r>
              <a:rPr lang="en-US" altLang="en-US" sz="1400" dirty="0" err="1">
                <a:latin typeface="Courier New" pitchFamily="49" charset="0"/>
              </a:rPr>
              <a:t>threelevel,weights</a:t>
            </a:r>
            <a:r>
              <a:rPr lang="en-US" altLang="en-US" sz="1400" dirty="0">
                <a:latin typeface="Courier New" pitchFamily="49" charset="0"/>
              </a:rPr>
              <a:t>=</a:t>
            </a:r>
            <a:r>
              <a:rPr lang="en-US" altLang="en-US" sz="1400" dirty="0" err="1">
                <a:latin typeface="Courier New" pitchFamily="49" charset="0"/>
              </a:rPr>
              <a:t>varExp</a:t>
            </a:r>
            <a:r>
              <a:rPr lang="en-US" altLang="en-US" sz="1400" dirty="0">
                <a:latin typeface="Courier New" pitchFamily="49" charset="0"/>
              </a:rPr>
              <a:t>( form = ~ time))</a:t>
            </a:r>
          </a:p>
          <a:p>
            <a:r>
              <a:rPr lang="en-US" altLang="en-US" sz="1400" dirty="0">
                <a:latin typeface="Courier New" pitchFamily="49" charset="0"/>
              </a:rPr>
              <a:t> </a:t>
            </a:r>
          </a:p>
          <a:p>
            <a:r>
              <a:rPr lang="en-US" altLang="en-US" sz="1400" dirty="0">
                <a:latin typeface="Courier New" pitchFamily="49" charset="0"/>
              </a:rPr>
              <a:t>&gt; </a:t>
            </a:r>
            <a:r>
              <a:rPr lang="en-US" altLang="en-US" sz="1400" dirty="0" err="1">
                <a:latin typeface="Courier New" pitchFamily="49" charset="0"/>
              </a:rPr>
              <a:t>anova</a:t>
            </a:r>
            <a:r>
              <a:rPr lang="en-US" altLang="en-US" sz="1400" dirty="0">
                <a:latin typeface="Courier New" pitchFamily="49" charset="0"/>
              </a:rPr>
              <a:t>(</a:t>
            </a:r>
            <a:r>
              <a:rPr lang="en-US" altLang="en-US" sz="1400" dirty="0" err="1">
                <a:latin typeface="Courier New" pitchFamily="49" charset="0"/>
              </a:rPr>
              <a:t>threelevel,threelevelCEM</a:t>
            </a:r>
            <a:r>
              <a:rPr lang="en-US" altLang="en-US" sz="1400" dirty="0">
                <a:latin typeface="Courier New" pitchFamily="49" charset="0"/>
              </a:rPr>
              <a:t>)</a:t>
            </a:r>
          </a:p>
          <a:p>
            <a:r>
              <a:rPr lang="en-US" altLang="en-US" sz="1400" dirty="0">
                <a:latin typeface="Courier New" pitchFamily="49" charset="0"/>
              </a:rPr>
              <a:t>              Model </a:t>
            </a:r>
            <a:r>
              <a:rPr lang="en-US" altLang="en-US" sz="1400" dirty="0" err="1">
                <a:latin typeface="Courier New" pitchFamily="49" charset="0"/>
              </a:rPr>
              <a:t>df</a:t>
            </a:r>
            <a:r>
              <a:rPr lang="en-US" altLang="en-US" sz="1400" dirty="0">
                <a:latin typeface="Courier New" pitchFamily="49" charset="0"/>
              </a:rPr>
              <a:t>      AIC      BIC    </a:t>
            </a:r>
            <a:r>
              <a:rPr lang="en-US" altLang="en-US" sz="1400" dirty="0" err="1">
                <a:latin typeface="Courier New" pitchFamily="49" charset="0"/>
              </a:rPr>
              <a:t>logLik</a:t>
            </a:r>
            <a:r>
              <a:rPr lang="en-US" altLang="en-US" sz="1400" dirty="0">
                <a:latin typeface="Courier New" pitchFamily="49" charset="0"/>
              </a:rPr>
              <a:t>   Test  </a:t>
            </a:r>
            <a:r>
              <a:rPr lang="en-US" altLang="en-US" sz="1400" dirty="0" err="1">
                <a:latin typeface="Courier New" pitchFamily="49" charset="0"/>
              </a:rPr>
              <a:t>L.Ratio</a:t>
            </a:r>
            <a:r>
              <a:rPr lang="en-US" altLang="en-US" sz="1400" dirty="0">
                <a:latin typeface="Courier New" pitchFamily="49" charset="0"/>
              </a:rPr>
              <a:t> p-value</a:t>
            </a:r>
          </a:p>
          <a:p>
            <a:r>
              <a:rPr lang="en-US" altLang="en-US" sz="1400" dirty="0" err="1">
                <a:latin typeface="Courier New" pitchFamily="49" charset="0"/>
              </a:rPr>
              <a:t>threelevel</a:t>
            </a:r>
            <a:r>
              <a:rPr lang="en-US" altLang="en-US" sz="1400" dirty="0">
                <a:latin typeface="Courier New" pitchFamily="49" charset="0"/>
              </a:rPr>
              <a:t>        1  7 182.3422 198.0817 -84.17112                        </a:t>
            </a:r>
          </a:p>
          <a:p>
            <a:r>
              <a:rPr lang="en-US" altLang="en-US" sz="1400" dirty="0" err="1">
                <a:latin typeface="Courier New" pitchFamily="49" charset="0"/>
              </a:rPr>
              <a:t>threelevelCEM</a:t>
            </a:r>
            <a:r>
              <a:rPr lang="en-US" altLang="en-US" sz="1400" dirty="0">
                <a:latin typeface="Courier New" pitchFamily="49" charset="0"/>
              </a:rPr>
              <a:t>     2  8 155.8097 173.7977 -69.90485 1 vs 2 28.53253  &lt;.0001</a:t>
            </a:r>
          </a:p>
        </p:txBody>
      </p:sp>
    </p:spTree>
    <p:extLst>
      <p:ext uri="{BB962C8B-B14F-4D97-AF65-F5344CB8AC3E}">
        <p14:creationId xmlns:p14="http://schemas.microsoft.com/office/powerpoint/2010/main" val="4907700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&amp; Bliese, (2018) analysis of </a:t>
            </a:r>
            <a:r>
              <a:rPr lang="en-US" sz="2000" dirty="0" err="1"/>
              <a:t>Sherif</a:t>
            </a:r>
            <a:r>
              <a:rPr lang="en-US" sz="2000" dirty="0"/>
              <a:t> (1935)</a:t>
            </a:r>
          </a:p>
          <a:p>
            <a:pPr lvl="1"/>
            <a:r>
              <a:rPr lang="en-US" sz="2000" dirty="0"/>
              <a:t>Data available in multilevel library version 2.6 for R</a:t>
            </a:r>
          </a:p>
          <a:p>
            <a:pPr marL="0"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331</a:t>
            </a:fld>
            <a:endParaRPr lang="en-US"/>
          </a:p>
        </p:txBody>
      </p:sp>
      <p:sp>
        <p:nvSpPr>
          <p:cNvPr id="11" name="Text Box 13"/>
          <p:cNvSpPr txBox="1">
            <a:spLocks noChangeArrowheads="1"/>
          </p:cNvSpPr>
          <p:nvPr/>
        </p:nvSpPr>
        <p:spPr bwMode="auto">
          <a:xfrm>
            <a:off x="2133600" y="2438400"/>
            <a:ext cx="8087470" cy="3416320"/>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1200" dirty="0" err="1">
                <a:latin typeface="Courier New" pitchFamily="49" charset="0"/>
              </a:rPr>
              <a:t>threelevelCEMwithcond</a:t>
            </a:r>
            <a:r>
              <a:rPr lang="en-US" altLang="en-US" sz="1200" dirty="0">
                <a:latin typeface="Courier New" pitchFamily="49" charset="0"/>
              </a:rPr>
              <a:t>&lt;-</a:t>
            </a:r>
            <a:r>
              <a:rPr lang="en-US" altLang="en-US" sz="1200" dirty="0" err="1">
                <a:latin typeface="Courier New" pitchFamily="49" charset="0"/>
              </a:rPr>
              <a:t>lme</a:t>
            </a:r>
            <a:r>
              <a:rPr lang="en-US" altLang="en-US" sz="1200" dirty="0">
                <a:latin typeface="Courier New" pitchFamily="49" charset="0"/>
              </a:rPr>
              <a:t>(y ~ time*condition, random = list(group=</a:t>
            </a:r>
            <a:r>
              <a:rPr lang="en-US" altLang="en-US" sz="1200" dirty="0" err="1">
                <a:latin typeface="Courier New" pitchFamily="49" charset="0"/>
              </a:rPr>
              <a:t>pdLogChol</a:t>
            </a:r>
            <a:r>
              <a:rPr lang="en-US" altLang="en-US" sz="1200" dirty="0">
                <a:latin typeface="Courier New" pitchFamily="49" charset="0"/>
              </a:rPr>
              <a:t>(~time),</a:t>
            </a:r>
          </a:p>
          <a:p>
            <a:r>
              <a:rPr lang="en-US" altLang="en-US" sz="1200" dirty="0">
                <a:latin typeface="Courier New" pitchFamily="49" charset="0"/>
              </a:rPr>
              <a:t> person=</a:t>
            </a:r>
            <a:r>
              <a:rPr lang="en-US" altLang="en-US" sz="1200" dirty="0" err="1">
                <a:latin typeface="Courier New" pitchFamily="49" charset="0"/>
              </a:rPr>
              <a:t>pdIdent</a:t>
            </a:r>
            <a:r>
              <a:rPr lang="en-US" altLang="en-US" sz="1200" dirty="0">
                <a:latin typeface="Courier New" pitchFamily="49" charset="0"/>
              </a:rPr>
              <a:t>(~1)),data=</a:t>
            </a:r>
            <a:r>
              <a:rPr lang="en-US" altLang="en-US" sz="1200" dirty="0" err="1">
                <a:latin typeface="Courier New" pitchFamily="49" charset="0"/>
              </a:rPr>
              <a:t>sherifdat,control</a:t>
            </a:r>
            <a:r>
              <a:rPr lang="en-US" altLang="en-US" sz="1200" dirty="0">
                <a:latin typeface="Courier New" pitchFamily="49" charset="0"/>
              </a:rPr>
              <a:t>=</a:t>
            </a:r>
            <a:r>
              <a:rPr lang="en-US" altLang="en-US" sz="1200" dirty="0" err="1">
                <a:latin typeface="Courier New" pitchFamily="49" charset="0"/>
              </a:rPr>
              <a:t>lmeControl</a:t>
            </a:r>
            <a:r>
              <a:rPr lang="en-US" altLang="en-US" sz="1200" dirty="0">
                <a:latin typeface="Courier New" pitchFamily="49" charset="0"/>
              </a:rPr>
              <a:t>(opt="</a:t>
            </a:r>
            <a:r>
              <a:rPr lang="en-US" altLang="en-US" sz="1200" dirty="0" err="1">
                <a:latin typeface="Courier New" pitchFamily="49" charset="0"/>
              </a:rPr>
              <a:t>optim</a:t>
            </a:r>
            <a:r>
              <a:rPr lang="en-US" altLang="en-US" sz="1200" dirty="0">
                <a:latin typeface="Courier New" pitchFamily="49" charset="0"/>
              </a:rPr>
              <a:t>",</a:t>
            </a:r>
          </a:p>
          <a:p>
            <a:r>
              <a:rPr lang="en-US" altLang="en-US" sz="1200" dirty="0">
                <a:latin typeface="Courier New" pitchFamily="49" charset="0"/>
              </a:rPr>
              <a:t> </a:t>
            </a:r>
            <a:r>
              <a:rPr lang="en-US" altLang="en-US" sz="1200" dirty="0" err="1">
                <a:latin typeface="Courier New" pitchFamily="49" charset="0"/>
              </a:rPr>
              <a:t>optimMethod</a:t>
            </a:r>
            <a:r>
              <a:rPr lang="en-US" altLang="en-US" sz="1200" dirty="0">
                <a:latin typeface="Courier New" pitchFamily="49" charset="0"/>
              </a:rPr>
              <a:t>="L-</a:t>
            </a:r>
            <a:r>
              <a:rPr lang="en-US" altLang="en-US" sz="1200" dirty="0" err="1">
                <a:latin typeface="Courier New" pitchFamily="49" charset="0"/>
              </a:rPr>
              <a:t>BFGS</a:t>
            </a:r>
            <a:r>
              <a:rPr lang="en-US" altLang="en-US" sz="1200" dirty="0">
                <a:latin typeface="Courier New" pitchFamily="49" charset="0"/>
              </a:rPr>
              <a:t>-B",</a:t>
            </a:r>
            <a:r>
              <a:rPr lang="en-US" altLang="en-US" sz="1200" dirty="0" err="1">
                <a:latin typeface="Courier New" pitchFamily="49" charset="0"/>
              </a:rPr>
              <a:t>maxIter</a:t>
            </a:r>
            <a:r>
              <a:rPr lang="en-US" altLang="en-US" sz="1200" dirty="0">
                <a:latin typeface="Courier New" pitchFamily="49" charset="0"/>
              </a:rPr>
              <a:t>=3000,msMaxIter=3000),</a:t>
            </a:r>
          </a:p>
          <a:p>
            <a:r>
              <a:rPr lang="en-US" altLang="en-US" sz="1200" dirty="0">
                <a:latin typeface="Courier New" pitchFamily="49" charset="0"/>
              </a:rPr>
              <a:t> weights=</a:t>
            </a:r>
            <a:r>
              <a:rPr lang="en-US" altLang="en-US" sz="1200" dirty="0" err="1">
                <a:latin typeface="Courier New" pitchFamily="49" charset="0"/>
              </a:rPr>
              <a:t>varExp</a:t>
            </a:r>
            <a:r>
              <a:rPr lang="en-US" altLang="en-US" sz="1200" dirty="0">
                <a:latin typeface="Courier New" pitchFamily="49" charset="0"/>
              </a:rPr>
              <a:t>( form = ~ time))</a:t>
            </a:r>
          </a:p>
          <a:p>
            <a:endParaRPr lang="en-US" altLang="en-US" sz="1200" dirty="0">
              <a:latin typeface="Courier New" pitchFamily="49" charset="0"/>
            </a:endParaRPr>
          </a:p>
          <a:p>
            <a:r>
              <a:rPr lang="en-US" altLang="en-US" sz="1200" dirty="0">
                <a:latin typeface="Courier New" pitchFamily="49" charset="0"/>
              </a:rPr>
              <a:t>threelevelCEMwithPRED1&lt;-</a:t>
            </a:r>
            <a:r>
              <a:rPr lang="en-US" altLang="en-US" sz="1200" dirty="0" err="1">
                <a:latin typeface="Courier New" pitchFamily="49" charset="0"/>
              </a:rPr>
              <a:t>lme</a:t>
            </a:r>
            <a:r>
              <a:rPr lang="en-US" altLang="en-US" sz="1200" dirty="0">
                <a:latin typeface="Courier New" pitchFamily="49" charset="0"/>
              </a:rPr>
              <a:t>(y ~ time*condition, random = list(group=</a:t>
            </a:r>
            <a:r>
              <a:rPr lang="en-US" altLang="en-US" sz="1200" dirty="0" err="1">
                <a:latin typeface="Courier New" pitchFamily="49" charset="0"/>
              </a:rPr>
              <a:t>pdLogChol</a:t>
            </a:r>
            <a:r>
              <a:rPr lang="en-US" altLang="en-US" sz="1200" dirty="0">
                <a:latin typeface="Courier New" pitchFamily="49" charset="0"/>
              </a:rPr>
              <a:t>(~time),</a:t>
            </a:r>
          </a:p>
          <a:p>
            <a:r>
              <a:rPr lang="en-US" altLang="en-US" sz="1200" dirty="0">
                <a:latin typeface="Courier New" pitchFamily="49" charset="0"/>
              </a:rPr>
              <a:t> person=</a:t>
            </a:r>
            <a:r>
              <a:rPr lang="en-US" altLang="en-US" sz="1200" dirty="0" err="1">
                <a:latin typeface="Courier New" pitchFamily="49" charset="0"/>
              </a:rPr>
              <a:t>pdIdent</a:t>
            </a:r>
            <a:r>
              <a:rPr lang="en-US" altLang="en-US" sz="1200" dirty="0">
                <a:latin typeface="Courier New" pitchFamily="49" charset="0"/>
              </a:rPr>
              <a:t>(~1)),data=</a:t>
            </a:r>
            <a:r>
              <a:rPr lang="en-US" altLang="en-US" sz="1200" dirty="0" err="1">
                <a:latin typeface="Courier New" pitchFamily="49" charset="0"/>
              </a:rPr>
              <a:t>sherifdat,control</a:t>
            </a:r>
            <a:r>
              <a:rPr lang="en-US" altLang="en-US" sz="1200" dirty="0">
                <a:latin typeface="Courier New" pitchFamily="49" charset="0"/>
              </a:rPr>
              <a:t>=</a:t>
            </a:r>
            <a:r>
              <a:rPr lang="en-US" altLang="en-US" sz="1200" dirty="0" err="1">
                <a:latin typeface="Courier New" pitchFamily="49" charset="0"/>
              </a:rPr>
              <a:t>lmeControl</a:t>
            </a:r>
            <a:r>
              <a:rPr lang="en-US" altLang="en-US" sz="1200" dirty="0">
                <a:latin typeface="Courier New" pitchFamily="49" charset="0"/>
              </a:rPr>
              <a:t>(opt="</a:t>
            </a:r>
            <a:r>
              <a:rPr lang="en-US" altLang="en-US" sz="1200" dirty="0" err="1">
                <a:latin typeface="Courier New" pitchFamily="49" charset="0"/>
              </a:rPr>
              <a:t>optim</a:t>
            </a:r>
            <a:r>
              <a:rPr lang="en-US" altLang="en-US" sz="1200" dirty="0">
                <a:latin typeface="Courier New" pitchFamily="49" charset="0"/>
              </a:rPr>
              <a:t>",</a:t>
            </a:r>
          </a:p>
          <a:p>
            <a:r>
              <a:rPr lang="en-US" altLang="en-US" sz="1200" dirty="0">
                <a:latin typeface="Courier New" pitchFamily="49" charset="0"/>
              </a:rPr>
              <a:t> </a:t>
            </a:r>
            <a:r>
              <a:rPr lang="en-US" altLang="en-US" sz="1200" dirty="0" err="1">
                <a:latin typeface="Courier New" pitchFamily="49" charset="0"/>
              </a:rPr>
              <a:t>optimMethod</a:t>
            </a:r>
            <a:r>
              <a:rPr lang="en-US" altLang="en-US" sz="1200" dirty="0">
                <a:latin typeface="Courier New" pitchFamily="49" charset="0"/>
              </a:rPr>
              <a:t>="L-</a:t>
            </a:r>
            <a:r>
              <a:rPr lang="en-US" altLang="en-US" sz="1200" dirty="0" err="1">
                <a:latin typeface="Courier New" pitchFamily="49" charset="0"/>
              </a:rPr>
              <a:t>BFGS</a:t>
            </a:r>
            <a:r>
              <a:rPr lang="en-US" altLang="en-US" sz="1200" dirty="0">
                <a:latin typeface="Courier New" pitchFamily="49" charset="0"/>
              </a:rPr>
              <a:t>-B",</a:t>
            </a:r>
            <a:r>
              <a:rPr lang="en-US" altLang="en-US" sz="1200" dirty="0" err="1">
                <a:latin typeface="Courier New" pitchFamily="49" charset="0"/>
              </a:rPr>
              <a:t>maxIter</a:t>
            </a:r>
            <a:r>
              <a:rPr lang="en-US" altLang="en-US" sz="1200" dirty="0">
                <a:latin typeface="Courier New" pitchFamily="49" charset="0"/>
              </a:rPr>
              <a:t>=3000,msMaxIter=3000),</a:t>
            </a:r>
          </a:p>
          <a:p>
            <a:r>
              <a:rPr lang="en-US" altLang="en-US" sz="1200" dirty="0">
                <a:latin typeface="Courier New" pitchFamily="49" charset="0"/>
              </a:rPr>
              <a:t> weights=</a:t>
            </a:r>
            <a:r>
              <a:rPr lang="en-US" altLang="en-US" sz="1200" dirty="0" err="1">
                <a:latin typeface="Courier New" pitchFamily="49" charset="0"/>
              </a:rPr>
              <a:t>varComb</a:t>
            </a:r>
            <a:r>
              <a:rPr lang="en-US" altLang="en-US" sz="1200" dirty="0">
                <a:latin typeface="Courier New" pitchFamily="49" charset="0"/>
              </a:rPr>
              <a:t>(</a:t>
            </a:r>
            <a:r>
              <a:rPr lang="en-US" altLang="en-US" sz="1200" dirty="0" err="1">
                <a:latin typeface="Courier New" pitchFamily="49" charset="0"/>
              </a:rPr>
              <a:t>varExp</a:t>
            </a:r>
            <a:r>
              <a:rPr lang="en-US" altLang="en-US" sz="1200" dirty="0">
                <a:latin typeface="Courier New" pitchFamily="49" charset="0"/>
              </a:rPr>
              <a:t>( form = ~ time),</a:t>
            </a:r>
            <a:r>
              <a:rPr lang="en-US" altLang="en-US" sz="1200" dirty="0" err="1">
                <a:latin typeface="Courier New" pitchFamily="49" charset="0"/>
              </a:rPr>
              <a:t>varExp</a:t>
            </a:r>
            <a:r>
              <a:rPr lang="en-US" altLang="en-US" sz="1200" dirty="0">
                <a:latin typeface="Courier New" pitchFamily="49" charset="0"/>
              </a:rPr>
              <a:t>( form = ~ condition)))</a:t>
            </a:r>
          </a:p>
          <a:p>
            <a:endParaRPr lang="en-US" altLang="en-US" sz="1200" dirty="0">
              <a:latin typeface="Courier New" pitchFamily="49" charset="0"/>
            </a:endParaRPr>
          </a:p>
          <a:p>
            <a:r>
              <a:rPr lang="en-US" altLang="en-US" sz="1200" dirty="0">
                <a:latin typeface="Courier New" pitchFamily="49" charset="0"/>
              </a:rPr>
              <a:t>threelevelCEMwithPRED2&lt;-update(threelevelCEMwithPRED1,</a:t>
            </a:r>
          </a:p>
          <a:p>
            <a:r>
              <a:rPr lang="en-US" altLang="en-US" sz="1200" dirty="0">
                <a:latin typeface="Courier New" pitchFamily="49" charset="0"/>
              </a:rPr>
              <a:t> weights=</a:t>
            </a:r>
            <a:r>
              <a:rPr lang="en-US" altLang="en-US" sz="1200" dirty="0" err="1">
                <a:latin typeface="Courier New" pitchFamily="49" charset="0"/>
              </a:rPr>
              <a:t>varComb</a:t>
            </a:r>
            <a:r>
              <a:rPr lang="en-US" altLang="en-US" sz="1200" dirty="0">
                <a:latin typeface="Courier New" pitchFamily="49" charset="0"/>
              </a:rPr>
              <a:t>(</a:t>
            </a:r>
            <a:r>
              <a:rPr lang="en-US" altLang="en-US" sz="1200" dirty="0" err="1">
                <a:latin typeface="Courier New" pitchFamily="49" charset="0"/>
              </a:rPr>
              <a:t>varExp</a:t>
            </a:r>
            <a:r>
              <a:rPr lang="en-US" altLang="en-US" sz="1200" dirty="0">
                <a:latin typeface="Courier New" pitchFamily="49" charset="0"/>
              </a:rPr>
              <a:t>( form = ~ time),</a:t>
            </a:r>
            <a:r>
              <a:rPr lang="en-US" altLang="en-US" sz="1200" dirty="0" err="1">
                <a:latin typeface="Courier New" pitchFamily="49" charset="0"/>
              </a:rPr>
              <a:t>varExp</a:t>
            </a:r>
            <a:r>
              <a:rPr lang="en-US" altLang="en-US" sz="1200" dirty="0">
                <a:latin typeface="Courier New" pitchFamily="49" charset="0"/>
              </a:rPr>
              <a:t>( form = ~ condition),</a:t>
            </a:r>
          </a:p>
          <a:p>
            <a:r>
              <a:rPr lang="en-US" altLang="en-US" sz="1200" dirty="0">
                <a:latin typeface="Courier New" pitchFamily="49" charset="0"/>
              </a:rPr>
              <a:t> </a:t>
            </a:r>
            <a:r>
              <a:rPr lang="en-US" altLang="en-US" sz="1200" dirty="0" err="1">
                <a:latin typeface="Courier New" pitchFamily="49" charset="0"/>
              </a:rPr>
              <a:t>varExp</a:t>
            </a:r>
            <a:r>
              <a:rPr lang="en-US" altLang="en-US" sz="1200" dirty="0">
                <a:latin typeface="Courier New" pitchFamily="49" charset="0"/>
              </a:rPr>
              <a:t>( form = ~ time*condition)))</a:t>
            </a:r>
          </a:p>
          <a:p>
            <a:endParaRPr lang="en-US" altLang="en-US" sz="1200" dirty="0">
              <a:latin typeface="Courier New" pitchFamily="49" charset="0"/>
            </a:endParaRPr>
          </a:p>
          <a:p>
            <a:r>
              <a:rPr lang="en-US" altLang="en-US" sz="1200" dirty="0">
                <a:latin typeface="Courier New" pitchFamily="49" charset="0"/>
              </a:rPr>
              <a:t>summary(threelevelCEMwithPRED2)</a:t>
            </a:r>
          </a:p>
          <a:p>
            <a:r>
              <a:rPr lang="en-US" altLang="en-US" sz="1200" dirty="0" err="1">
                <a:latin typeface="Courier New" pitchFamily="49" charset="0"/>
              </a:rPr>
              <a:t>anova</a:t>
            </a:r>
            <a:r>
              <a:rPr lang="en-US" altLang="en-US" sz="1200" dirty="0">
                <a:latin typeface="Courier New" pitchFamily="49" charset="0"/>
              </a:rPr>
              <a:t>(threelevelCEMwithcond,threelevelCEMwithPRED1,threelevelCEMwithPRED2)</a:t>
            </a:r>
          </a:p>
          <a:p>
            <a:r>
              <a:rPr lang="en-US" altLang="en-US" sz="1200" dirty="0" err="1">
                <a:latin typeface="Courier New" pitchFamily="49" charset="0"/>
              </a:rPr>
              <a:t>anova</a:t>
            </a:r>
            <a:r>
              <a:rPr lang="en-US" altLang="en-US" sz="1200" dirty="0">
                <a:latin typeface="Courier New" pitchFamily="49" charset="0"/>
              </a:rPr>
              <a:t>(threelevelCEMwithcond,threelevelCEMwithPRED2)</a:t>
            </a:r>
          </a:p>
          <a:p>
            <a:endParaRPr lang="en-US" altLang="en-US" sz="1200" dirty="0">
              <a:latin typeface="Courier New" pitchFamily="49" charset="0"/>
            </a:endParaRPr>
          </a:p>
        </p:txBody>
      </p:sp>
    </p:spTree>
    <p:extLst>
      <p:ext uri="{BB962C8B-B14F-4D97-AF65-F5344CB8AC3E}">
        <p14:creationId xmlns:p14="http://schemas.microsoft.com/office/powerpoint/2010/main" val="23649579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&amp; Bliese, (2018) analysis of </a:t>
            </a:r>
            <a:r>
              <a:rPr lang="en-US" sz="2000" dirty="0" err="1"/>
              <a:t>Sherif</a:t>
            </a:r>
            <a:r>
              <a:rPr lang="en-US" sz="2000" dirty="0"/>
              <a:t> (1935)</a:t>
            </a:r>
          </a:p>
          <a:p>
            <a:pPr lvl="1"/>
            <a:r>
              <a:rPr lang="en-US" sz="2000" dirty="0"/>
              <a:t>Data available in multilevel library version 2.6 for R</a:t>
            </a:r>
          </a:p>
          <a:p>
            <a:pPr marL="0"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332</a:t>
            </a:fld>
            <a:endParaRPr lang="en-US"/>
          </a:p>
        </p:txBody>
      </p:sp>
      <p:sp>
        <p:nvSpPr>
          <p:cNvPr id="11" name="Text Box 13"/>
          <p:cNvSpPr txBox="1">
            <a:spLocks noChangeArrowheads="1"/>
          </p:cNvSpPr>
          <p:nvPr/>
        </p:nvSpPr>
        <p:spPr bwMode="auto">
          <a:xfrm>
            <a:off x="2133600" y="2438400"/>
            <a:ext cx="4368504" cy="3416320"/>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r>
              <a:rPr lang="en-US" altLang="en-US" sz="1200" dirty="0">
                <a:latin typeface="Courier New" pitchFamily="49" charset="0"/>
              </a:rPr>
              <a:t>&gt; summary(threelevelCEMwithPRED2)</a:t>
            </a:r>
          </a:p>
          <a:p>
            <a:r>
              <a:rPr lang="en-US" altLang="en-US" sz="1200" dirty="0">
                <a:latin typeface="Courier New" pitchFamily="49" charset="0"/>
              </a:rPr>
              <a:t>Combination of variance functions: </a:t>
            </a:r>
          </a:p>
          <a:p>
            <a:r>
              <a:rPr lang="en-US" altLang="en-US" sz="1200" dirty="0">
                <a:latin typeface="Courier New" pitchFamily="49" charset="0"/>
              </a:rPr>
              <a:t> Structure: Exponential of variance covariate</a:t>
            </a:r>
          </a:p>
          <a:p>
            <a:r>
              <a:rPr lang="en-US" altLang="en-US" sz="1200" dirty="0">
                <a:latin typeface="Courier New" pitchFamily="49" charset="0"/>
              </a:rPr>
              <a:t> Formula: ~time </a:t>
            </a:r>
          </a:p>
          <a:p>
            <a:r>
              <a:rPr lang="en-US" altLang="en-US" sz="1200" dirty="0">
                <a:latin typeface="Courier New" pitchFamily="49" charset="0"/>
              </a:rPr>
              <a:t> Parameter estimates:</a:t>
            </a:r>
          </a:p>
          <a:p>
            <a:r>
              <a:rPr lang="en-US" altLang="en-US" sz="1200" dirty="0">
                <a:latin typeface="Courier New" pitchFamily="49" charset="0"/>
              </a:rPr>
              <a:t>    </a:t>
            </a:r>
            <a:r>
              <a:rPr lang="en-US" altLang="en-US" sz="1200" dirty="0" err="1">
                <a:latin typeface="Courier New" pitchFamily="49" charset="0"/>
              </a:rPr>
              <a:t>expon</a:t>
            </a:r>
            <a:r>
              <a:rPr lang="en-US" altLang="en-US" sz="1200" dirty="0">
                <a:latin typeface="Courier New" pitchFamily="49" charset="0"/>
              </a:rPr>
              <a:t> </a:t>
            </a:r>
          </a:p>
          <a:p>
            <a:r>
              <a:rPr lang="en-US" altLang="en-US" sz="1200" dirty="0">
                <a:latin typeface="Courier New" pitchFamily="49" charset="0"/>
              </a:rPr>
              <a:t>-1.210814 </a:t>
            </a:r>
          </a:p>
          <a:p>
            <a:r>
              <a:rPr lang="en-US" altLang="en-US" sz="1200" dirty="0">
                <a:latin typeface="Courier New" pitchFamily="49" charset="0"/>
              </a:rPr>
              <a:t> Structure: Exponential of variance covariate</a:t>
            </a:r>
          </a:p>
          <a:p>
            <a:r>
              <a:rPr lang="en-US" altLang="en-US" sz="1200" dirty="0">
                <a:latin typeface="Courier New" pitchFamily="49" charset="0"/>
              </a:rPr>
              <a:t> Formula: ~condition </a:t>
            </a:r>
          </a:p>
          <a:p>
            <a:r>
              <a:rPr lang="en-US" altLang="en-US" sz="1200" dirty="0">
                <a:latin typeface="Courier New" pitchFamily="49" charset="0"/>
              </a:rPr>
              <a:t> Parameter estimates:</a:t>
            </a:r>
          </a:p>
          <a:p>
            <a:r>
              <a:rPr lang="en-US" altLang="en-US" sz="1200" dirty="0">
                <a:latin typeface="Courier New" pitchFamily="49" charset="0"/>
              </a:rPr>
              <a:t>     </a:t>
            </a:r>
            <a:r>
              <a:rPr lang="en-US" altLang="en-US" sz="1200" dirty="0" err="1">
                <a:latin typeface="Courier New" pitchFamily="49" charset="0"/>
              </a:rPr>
              <a:t>expon</a:t>
            </a:r>
            <a:r>
              <a:rPr lang="en-US" altLang="en-US" sz="1200" dirty="0">
                <a:latin typeface="Courier New" pitchFamily="49" charset="0"/>
              </a:rPr>
              <a:t> </a:t>
            </a:r>
          </a:p>
          <a:p>
            <a:r>
              <a:rPr lang="en-US" altLang="en-US" sz="1200" dirty="0">
                <a:latin typeface="Courier New" pitchFamily="49" charset="0"/>
              </a:rPr>
              <a:t>-0.7206653 </a:t>
            </a:r>
          </a:p>
          <a:p>
            <a:r>
              <a:rPr lang="en-US" altLang="en-US" sz="1200" dirty="0">
                <a:latin typeface="Courier New" pitchFamily="49" charset="0"/>
              </a:rPr>
              <a:t> Structure: Exponential of variance covariate</a:t>
            </a:r>
          </a:p>
          <a:p>
            <a:r>
              <a:rPr lang="en-US" altLang="en-US" sz="1200" dirty="0">
                <a:latin typeface="Courier New" pitchFamily="49" charset="0"/>
              </a:rPr>
              <a:t> Formula: ~time * condition </a:t>
            </a:r>
          </a:p>
          <a:p>
            <a:r>
              <a:rPr lang="en-US" altLang="en-US" sz="1200" dirty="0">
                <a:latin typeface="Courier New" pitchFamily="49" charset="0"/>
              </a:rPr>
              <a:t> Parameter estimates:</a:t>
            </a:r>
          </a:p>
          <a:p>
            <a:r>
              <a:rPr lang="en-US" altLang="en-US" sz="1200" dirty="0">
                <a:latin typeface="Courier New" pitchFamily="49" charset="0"/>
              </a:rPr>
              <a:t>    </a:t>
            </a:r>
            <a:r>
              <a:rPr lang="en-US" altLang="en-US" sz="1200" dirty="0" err="1">
                <a:latin typeface="Courier New" pitchFamily="49" charset="0"/>
              </a:rPr>
              <a:t>expon</a:t>
            </a:r>
            <a:r>
              <a:rPr lang="en-US" altLang="en-US" sz="1200" dirty="0">
                <a:latin typeface="Courier New" pitchFamily="49" charset="0"/>
              </a:rPr>
              <a:t> </a:t>
            </a:r>
          </a:p>
          <a:p>
            <a:r>
              <a:rPr lang="en-US" altLang="en-US" sz="1200" dirty="0">
                <a:latin typeface="Courier New" pitchFamily="49" charset="0"/>
              </a:rPr>
              <a:t>0.5797531 </a:t>
            </a:r>
          </a:p>
          <a:p>
            <a:r>
              <a:rPr lang="en-US" altLang="en-US" sz="1200" dirty="0">
                <a:latin typeface="Courier New" pitchFamily="49" charset="0"/>
              </a:rPr>
              <a:t>Fixed effects: y ~ time * condition </a:t>
            </a:r>
          </a:p>
        </p:txBody>
      </p:sp>
    </p:spTree>
    <p:extLst>
      <p:ext uri="{BB962C8B-B14F-4D97-AF65-F5344CB8AC3E}">
        <p14:creationId xmlns:p14="http://schemas.microsoft.com/office/powerpoint/2010/main" val="112515579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&amp; Bliese, (2018) analysis of </a:t>
            </a:r>
            <a:r>
              <a:rPr lang="en-US" sz="2000" dirty="0" err="1"/>
              <a:t>Sherif</a:t>
            </a:r>
            <a:r>
              <a:rPr lang="en-US" sz="2000" dirty="0"/>
              <a:t> (1935)</a:t>
            </a:r>
          </a:p>
          <a:p>
            <a:pPr lvl="1"/>
            <a:r>
              <a:rPr lang="en-US" sz="2000" dirty="0"/>
              <a:t>Data available in multilevel library version 2.6 for R</a:t>
            </a:r>
          </a:p>
          <a:p>
            <a:pPr marL="0" indent="0">
              <a:buNone/>
            </a:pPr>
            <a:endParaRPr lang="en-US" dirty="0"/>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333</a:t>
            </a:fld>
            <a:endParaRPr lang="en-US"/>
          </a:p>
        </p:txBody>
      </p:sp>
      <p:sp>
        <p:nvSpPr>
          <p:cNvPr id="11" name="Text Box 13"/>
          <p:cNvSpPr txBox="1">
            <a:spLocks noChangeArrowheads="1"/>
          </p:cNvSpPr>
          <p:nvPr/>
        </p:nvSpPr>
        <p:spPr bwMode="auto">
          <a:xfrm>
            <a:off x="2133600" y="2438400"/>
            <a:ext cx="7901522" cy="193899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endParaRPr lang="en-US" altLang="en-US" sz="1200" dirty="0">
              <a:latin typeface="Courier New" pitchFamily="49" charset="0"/>
            </a:endParaRPr>
          </a:p>
          <a:p>
            <a:r>
              <a:rPr lang="en-US" altLang="en-US" sz="1200" dirty="0">
                <a:latin typeface="Courier New" pitchFamily="49" charset="0"/>
              </a:rPr>
              <a:t>&gt; </a:t>
            </a:r>
            <a:r>
              <a:rPr lang="en-US" altLang="en-US" sz="1200" dirty="0" err="1">
                <a:latin typeface="Courier New" pitchFamily="49" charset="0"/>
              </a:rPr>
              <a:t>anova</a:t>
            </a:r>
            <a:r>
              <a:rPr lang="en-US" altLang="en-US" sz="1200" dirty="0">
                <a:latin typeface="Courier New" pitchFamily="49" charset="0"/>
              </a:rPr>
              <a:t>(threelevelCEMwithcond,threelevelCEMwithPRED1,threelevelCEMwithPRED2)</a:t>
            </a:r>
          </a:p>
          <a:p>
            <a:r>
              <a:rPr lang="en-US" altLang="en-US" sz="1200" dirty="0">
                <a:latin typeface="Courier New" pitchFamily="49" charset="0"/>
              </a:rPr>
              <a:t>                       Model </a:t>
            </a:r>
            <a:r>
              <a:rPr lang="en-US" altLang="en-US" sz="1200" dirty="0" err="1">
                <a:latin typeface="Courier New" pitchFamily="49" charset="0"/>
              </a:rPr>
              <a:t>df</a:t>
            </a:r>
            <a:r>
              <a:rPr lang="en-US" altLang="en-US" sz="1200" dirty="0">
                <a:latin typeface="Courier New" pitchFamily="49" charset="0"/>
              </a:rPr>
              <a:t>      AIC      BIC    </a:t>
            </a:r>
            <a:r>
              <a:rPr lang="en-US" altLang="en-US" sz="1200" dirty="0" err="1">
                <a:latin typeface="Courier New" pitchFamily="49" charset="0"/>
              </a:rPr>
              <a:t>logLik</a:t>
            </a:r>
            <a:r>
              <a:rPr lang="en-US" altLang="en-US" sz="1200" dirty="0">
                <a:latin typeface="Courier New" pitchFamily="49" charset="0"/>
              </a:rPr>
              <a:t>   Test  </a:t>
            </a:r>
            <a:r>
              <a:rPr lang="en-US" altLang="en-US" sz="1200" dirty="0" err="1">
                <a:latin typeface="Courier New" pitchFamily="49" charset="0"/>
              </a:rPr>
              <a:t>L.Ratio</a:t>
            </a:r>
            <a:r>
              <a:rPr lang="en-US" altLang="en-US" sz="1200" dirty="0">
                <a:latin typeface="Courier New" pitchFamily="49" charset="0"/>
              </a:rPr>
              <a:t> p-value</a:t>
            </a:r>
          </a:p>
          <a:p>
            <a:r>
              <a:rPr lang="en-US" altLang="en-US" sz="1200" dirty="0" err="1">
                <a:latin typeface="Courier New" pitchFamily="49" charset="0"/>
              </a:rPr>
              <a:t>threelevelCEMwithcond</a:t>
            </a:r>
            <a:r>
              <a:rPr lang="en-US" altLang="en-US" sz="1200" dirty="0">
                <a:latin typeface="Courier New" pitchFamily="49" charset="0"/>
              </a:rPr>
              <a:t>      1 10 158.5739 180.7690 -69.28697                        </a:t>
            </a:r>
          </a:p>
          <a:p>
            <a:r>
              <a:rPr lang="en-US" altLang="en-US" sz="1200" dirty="0">
                <a:latin typeface="Courier New" pitchFamily="49" charset="0"/>
              </a:rPr>
              <a:t>threelevelCEMwithPRED1     2 11 159.6696 184.0842 -68.83479 1 vs 2 0.904353  0.3416</a:t>
            </a:r>
          </a:p>
          <a:p>
            <a:r>
              <a:rPr lang="en-US" altLang="en-US" sz="1200" dirty="0">
                <a:latin typeface="Courier New" pitchFamily="49" charset="0"/>
              </a:rPr>
              <a:t>threelevelCEMwithPRED2     3 12 157.7306 184.3647 -66.86531 2 vs 3 3.938967  0.0472</a:t>
            </a:r>
          </a:p>
          <a:p>
            <a:r>
              <a:rPr lang="en-US" altLang="en-US" sz="1200" dirty="0">
                <a:latin typeface="Courier New" pitchFamily="49" charset="0"/>
              </a:rPr>
              <a:t>&gt; </a:t>
            </a:r>
            <a:r>
              <a:rPr lang="en-US" altLang="en-US" sz="1200" dirty="0" err="1">
                <a:latin typeface="Courier New" pitchFamily="49" charset="0"/>
              </a:rPr>
              <a:t>anova</a:t>
            </a:r>
            <a:r>
              <a:rPr lang="en-US" altLang="en-US" sz="1200" dirty="0">
                <a:latin typeface="Courier New" pitchFamily="49" charset="0"/>
              </a:rPr>
              <a:t>(threelevelCEMwithcond,threelevelCEMwithPRED2)</a:t>
            </a:r>
          </a:p>
          <a:p>
            <a:r>
              <a:rPr lang="en-US" altLang="en-US" sz="1200" dirty="0">
                <a:latin typeface="Courier New" pitchFamily="49" charset="0"/>
              </a:rPr>
              <a:t>                       Model </a:t>
            </a:r>
            <a:r>
              <a:rPr lang="en-US" altLang="en-US" sz="1200" dirty="0" err="1">
                <a:latin typeface="Courier New" pitchFamily="49" charset="0"/>
              </a:rPr>
              <a:t>df</a:t>
            </a:r>
            <a:r>
              <a:rPr lang="en-US" altLang="en-US" sz="1200" dirty="0">
                <a:latin typeface="Courier New" pitchFamily="49" charset="0"/>
              </a:rPr>
              <a:t>      AIC      BIC    </a:t>
            </a:r>
            <a:r>
              <a:rPr lang="en-US" altLang="en-US" sz="1200" dirty="0" err="1">
                <a:latin typeface="Courier New" pitchFamily="49" charset="0"/>
              </a:rPr>
              <a:t>logLik</a:t>
            </a:r>
            <a:r>
              <a:rPr lang="en-US" altLang="en-US" sz="1200" dirty="0">
                <a:latin typeface="Courier New" pitchFamily="49" charset="0"/>
              </a:rPr>
              <a:t>   Test </a:t>
            </a:r>
            <a:r>
              <a:rPr lang="en-US" altLang="en-US" sz="1200" dirty="0" err="1">
                <a:latin typeface="Courier New" pitchFamily="49" charset="0"/>
              </a:rPr>
              <a:t>L.Ratio</a:t>
            </a:r>
            <a:r>
              <a:rPr lang="en-US" altLang="en-US" sz="1200" dirty="0">
                <a:latin typeface="Courier New" pitchFamily="49" charset="0"/>
              </a:rPr>
              <a:t> p-value</a:t>
            </a:r>
          </a:p>
          <a:p>
            <a:r>
              <a:rPr lang="en-US" altLang="en-US" sz="1200" dirty="0" err="1">
                <a:latin typeface="Courier New" pitchFamily="49" charset="0"/>
              </a:rPr>
              <a:t>threelevelCEMwithcond</a:t>
            </a:r>
            <a:r>
              <a:rPr lang="en-US" altLang="en-US" sz="1200" dirty="0">
                <a:latin typeface="Courier New" pitchFamily="49" charset="0"/>
              </a:rPr>
              <a:t>      1 10 158.5739 180.7690 -69.28697                       </a:t>
            </a:r>
          </a:p>
          <a:p>
            <a:r>
              <a:rPr lang="en-US" altLang="en-US" sz="1200" dirty="0">
                <a:latin typeface="Courier New" pitchFamily="49" charset="0"/>
              </a:rPr>
              <a:t>threelevelCEMwithPRED2     2 12 157.7306 184.3647 -66.86531 1 vs 2 4.84332  0.0888</a:t>
            </a:r>
          </a:p>
        </p:txBody>
      </p:sp>
    </p:spTree>
    <p:extLst>
      <p:ext uri="{BB962C8B-B14F-4D97-AF65-F5344CB8AC3E}">
        <p14:creationId xmlns:p14="http://schemas.microsoft.com/office/powerpoint/2010/main" val="28895779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J. W. B., </a:t>
            </a:r>
            <a:r>
              <a:rPr lang="en-US" sz="2000" dirty="0" err="1"/>
              <a:t>Bliese</a:t>
            </a:r>
            <a:r>
              <a:rPr lang="en-US" sz="2000" dirty="0"/>
              <a:t>, P. D., &amp; de </a:t>
            </a:r>
            <a:r>
              <a:rPr lang="en-US" sz="2000" dirty="0" err="1"/>
              <a:t>Voogt</a:t>
            </a:r>
            <a:r>
              <a:rPr lang="en-US" sz="2000" dirty="0"/>
              <a:t>, A. (2018)</a:t>
            </a:r>
          </a:p>
          <a:p>
            <a:pPr lvl="1"/>
            <a:r>
              <a:rPr lang="en-US" sz="2000" dirty="0"/>
              <a:t>T1 ICC(1) = .08</a:t>
            </a:r>
          </a:p>
          <a:p>
            <a:pPr lvl="1"/>
            <a:r>
              <a:rPr lang="en-US" sz="2000" dirty="0"/>
              <a:t>T2 ICC(1) = .02</a:t>
            </a:r>
          </a:p>
          <a:p>
            <a:pPr lvl="1"/>
            <a:r>
              <a:rPr lang="en-US" sz="2000" dirty="0"/>
              <a:t>T3 ICC(1) = .01</a:t>
            </a:r>
          </a:p>
          <a:p>
            <a:pPr lvl="1"/>
            <a:endParaRPr lang="en-US" dirty="0"/>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334</a:t>
            </a:fld>
            <a:endParaRPr lang="en-US"/>
          </a:p>
        </p:txBody>
      </p:sp>
      <p:pic>
        <p:nvPicPr>
          <p:cNvPr id="2" name="Picture 1"/>
          <p:cNvPicPr>
            <a:picLocks noChangeAspect="1"/>
          </p:cNvPicPr>
          <p:nvPr/>
        </p:nvPicPr>
        <p:blipFill rotWithShape="1">
          <a:blip r:embed="rId3"/>
          <a:srcRect r="34020" b="33604"/>
          <a:stretch/>
        </p:blipFill>
        <p:spPr>
          <a:xfrm>
            <a:off x="4876800" y="1620472"/>
            <a:ext cx="4594088" cy="4505693"/>
          </a:xfrm>
          <a:prstGeom prst="rect">
            <a:avLst/>
          </a:prstGeom>
        </p:spPr>
      </p:pic>
    </p:spTree>
    <p:extLst>
      <p:ext uri="{BB962C8B-B14F-4D97-AF65-F5344CB8AC3E}">
        <p14:creationId xmlns:p14="http://schemas.microsoft.com/office/powerpoint/2010/main" val="34585401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sp>
        <p:nvSpPr>
          <p:cNvPr id="8" name="Content Placeholder 7"/>
          <p:cNvSpPr>
            <a:spLocks noGrp="1"/>
          </p:cNvSpPr>
          <p:nvPr>
            <p:ph idx="1"/>
          </p:nvPr>
        </p:nvSpPr>
        <p:spPr/>
        <p:txBody>
          <a:bodyPr/>
          <a:lstStyle/>
          <a:p>
            <a:r>
              <a:rPr lang="en-US" sz="2000" dirty="0"/>
              <a:t>Lang, J. W. B., </a:t>
            </a:r>
            <a:r>
              <a:rPr lang="en-US" sz="2000" dirty="0" err="1"/>
              <a:t>Bliese</a:t>
            </a:r>
            <a:r>
              <a:rPr lang="en-US" sz="2000" dirty="0"/>
              <a:t>, P. D., &amp; de </a:t>
            </a:r>
            <a:r>
              <a:rPr lang="en-US" sz="2000" dirty="0" err="1"/>
              <a:t>Voogt</a:t>
            </a:r>
            <a:r>
              <a:rPr lang="en-US" sz="2000" dirty="0"/>
              <a:t>, A. (2018)</a:t>
            </a:r>
          </a:p>
        </p:txBody>
      </p:sp>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335</a:t>
            </a:fld>
            <a:endParaRPr lang="en-US"/>
          </a:p>
        </p:txBody>
      </p:sp>
      <p:pic>
        <p:nvPicPr>
          <p:cNvPr id="3" name="Picture 2">
            <a:extLst>
              <a:ext uri="{FF2B5EF4-FFF2-40B4-BE49-F238E27FC236}">
                <a16:creationId xmlns:a16="http://schemas.microsoft.com/office/drawing/2014/main" id="{224AFC9C-C0D6-4AFE-9205-21CD6BCF955D}"/>
              </a:ext>
            </a:extLst>
          </p:cNvPr>
          <p:cNvPicPr>
            <a:picLocks noChangeAspect="1"/>
          </p:cNvPicPr>
          <p:nvPr/>
        </p:nvPicPr>
        <p:blipFill rotWithShape="1">
          <a:blip r:embed="rId3"/>
          <a:srcRect l="25986" t="18733" r="30968" b="1774"/>
          <a:stretch/>
        </p:blipFill>
        <p:spPr>
          <a:xfrm>
            <a:off x="3451538" y="1619950"/>
            <a:ext cx="4668592" cy="458020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4737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Growth Models and Variants</a:t>
            </a:r>
          </a:p>
        </p:txBody>
      </p:sp>
      <p:graphicFrame>
        <p:nvGraphicFramePr>
          <p:cNvPr id="10" name="Content Placeholder 9"/>
          <p:cNvGraphicFramePr>
            <a:graphicFrameLocks noGrp="1"/>
          </p:cNvGraphicFramePr>
          <p:nvPr>
            <p:ph idx="1"/>
          </p:nvPr>
        </p:nvGraphicFramePr>
        <p:xfrm>
          <a:off x="3214578" y="1287526"/>
          <a:ext cx="5535723" cy="4119880"/>
        </p:xfrm>
        <a:graphic>
          <a:graphicData uri="http://schemas.openxmlformats.org/drawingml/2006/table">
            <a:tbl>
              <a:tblPr firstRow="1" firstCol="1" bandRow="1">
                <a:effectLst>
                  <a:outerShdw blurRad="50800" dist="38100" dir="2700000" algn="tl" rotWithShape="0">
                    <a:prstClr val="black">
                      <a:alpha val="40000"/>
                    </a:prstClr>
                  </a:outerShdw>
                </a:effectLst>
              </a:tblPr>
              <a:tblGrid>
                <a:gridCol w="3633413">
                  <a:extLst>
                    <a:ext uri="{9D8B030D-6E8A-4147-A177-3AD203B41FA5}">
                      <a16:colId xmlns:a16="http://schemas.microsoft.com/office/drawing/2014/main" val="20000"/>
                    </a:ext>
                  </a:extLst>
                </a:gridCol>
                <a:gridCol w="951155">
                  <a:extLst>
                    <a:ext uri="{9D8B030D-6E8A-4147-A177-3AD203B41FA5}">
                      <a16:colId xmlns:a16="http://schemas.microsoft.com/office/drawing/2014/main" val="20001"/>
                    </a:ext>
                  </a:extLst>
                </a:gridCol>
                <a:gridCol w="951155">
                  <a:extLst>
                    <a:ext uri="{9D8B030D-6E8A-4147-A177-3AD203B41FA5}">
                      <a16:colId xmlns:a16="http://schemas.microsoft.com/office/drawing/2014/main" val="20002"/>
                    </a:ext>
                  </a:extLst>
                </a:gridCol>
              </a:tblGrid>
              <a:tr h="0">
                <a:tc>
                  <a:txBody>
                    <a:bodyPr/>
                    <a:lstStyle/>
                    <a:p>
                      <a:pPr marL="0" marR="0" indent="0" algn="ctr">
                        <a:lnSpc>
                          <a:spcPct val="200000"/>
                        </a:lnSpc>
                        <a:spcBef>
                          <a:spcPts val="0"/>
                        </a:spcBef>
                        <a:spcAft>
                          <a:spcPts val="0"/>
                        </a:spcAft>
                      </a:pPr>
                      <a:r>
                        <a:rPr lang="en-US" sz="1600" dirty="0">
                          <a:effectLst/>
                          <a:latin typeface="+mn-lt"/>
                          <a:ea typeface="Times New Roman" panose="02020603050405020304" pitchFamily="18" charset="0"/>
                        </a:rPr>
                        <a:t>Parameters</a:t>
                      </a:r>
                      <a:endParaRPr lang="en-US" sz="1800" dirty="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200000"/>
                        </a:lnSpc>
                        <a:spcBef>
                          <a:spcPts val="0"/>
                        </a:spcBef>
                        <a:spcAft>
                          <a:spcPts val="0"/>
                        </a:spcAft>
                      </a:pPr>
                      <a:r>
                        <a:rPr lang="en-US" sz="1600">
                          <a:effectLst/>
                          <a:latin typeface="+mn-lt"/>
                          <a:ea typeface="Times New Roman" panose="02020603050405020304" pitchFamily="18" charset="0"/>
                        </a:rPr>
                        <a:t>M2a</a:t>
                      </a:r>
                      <a:endParaRPr lang="en-US" sz="180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200000"/>
                        </a:lnSpc>
                        <a:spcBef>
                          <a:spcPts val="0"/>
                        </a:spcBef>
                        <a:spcAft>
                          <a:spcPts val="0"/>
                        </a:spcAft>
                      </a:pPr>
                      <a:r>
                        <a:rPr lang="en-US" sz="1600">
                          <a:effectLst/>
                          <a:latin typeface="+mn-lt"/>
                          <a:ea typeface="Times New Roman" panose="02020603050405020304" pitchFamily="18" charset="0"/>
                        </a:rPr>
                        <a:t>M2b</a:t>
                      </a:r>
                      <a:endParaRPr lang="en-US" sz="180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Army data, DV = Job satisfaction</a:t>
                      </a:r>
                      <a:endParaRPr lang="en-US" sz="1800" dirty="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 </a:t>
                      </a:r>
                      <a:endParaRPr lang="en-US" sz="180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 </a:t>
                      </a:r>
                      <a:endParaRPr lang="en-US" sz="1800">
                        <a:effectLst/>
                        <a:latin typeface="+mn-lt"/>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   Intercept, γ</a:t>
                      </a:r>
                      <a:r>
                        <a:rPr lang="en-US" sz="1600" baseline="-25000" dirty="0">
                          <a:effectLst/>
                          <a:latin typeface="+mn-lt"/>
                          <a:ea typeface="Times New Roman" panose="02020603050405020304" pitchFamily="18" charset="0"/>
                        </a:rPr>
                        <a:t>000</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3.26</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3.26</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   TIME, γ</a:t>
                      </a:r>
                      <a:r>
                        <a:rPr lang="en-US" sz="1600" baseline="-25000" dirty="0">
                          <a:effectLst/>
                          <a:latin typeface="+mn-lt"/>
                          <a:ea typeface="Times New Roman" panose="02020603050405020304" pitchFamily="18" charset="0"/>
                        </a:rPr>
                        <a:t>100</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0.05</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0.05</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0">
                <a:tc>
                  <a:txBody>
                    <a:bodyPr/>
                    <a:lstStyle/>
                    <a:p>
                      <a:pPr marL="0" marR="0" indent="0">
                        <a:lnSpc>
                          <a:spcPct val="200000"/>
                        </a:lnSpc>
                        <a:spcBef>
                          <a:spcPts val="0"/>
                        </a:spcBef>
                        <a:spcAft>
                          <a:spcPts val="0"/>
                        </a:spcAft>
                      </a:pPr>
                      <a:r>
                        <a:rPr lang="en-US" sz="1600">
                          <a:effectLst/>
                          <a:latin typeface="+mn-lt"/>
                          <a:ea typeface="Times New Roman" panose="02020603050405020304" pitchFamily="18" charset="0"/>
                        </a:rPr>
                        <a:t>   Group intercept variance, </a:t>
                      </a:r>
                      <a:r>
                        <a:rPr lang="nl-BE" sz="1600">
                          <a:effectLst/>
                          <a:latin typeface="+mn-lt"/>
                          <a:ea typeface="Times New Roman" panose="02020603050405020304" pitchFamily="18" charset="0"/>
                        </a:rPr>
                        <a:t>σ</a:t>
                      </a:r>
                      <a:r>
                        <a:rPr lang="nl-BE" sz="1600" baseline="-25000">
                          <a:effectLst/>
                          <a:latin typeface="+mn-lt"/>
                          <a:ea typeface="Times New Roman" panose="02020603050405020304" pitchFamily="18" charset="0"/>
                        </a:rPr>
                        <a:t>β</a:t>
                      </a:r>
                      <a:r>
                        <a:rPr lang="en-US" sz="1600" baseline="-25000">
                          <a:effectLst/>
                          <a:latin typeface="+mn-lt"/>
                          <a:ea typeface="Times New Roman" panose="02020603050405020304" pitchFamily="18" charset="0"/>
                        </a:rPr>
                        <a:t>00</a:t>
                      </a:r>
                      <a:r>
                        <a:rPr lang="en-US" sz="1600">
                          <a:effectLst/>
                          <a:latin typeface="+mn-lt"/>
                          <a:ea typeface="Times New Roman" panose="02020603050405020304" pitchFamily="18" charset="0"/>
                        </a:rPr>
                        <a:t>²</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0.11</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0.10</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0">
                <a:tc>
                  <a:txBody>
                    <a:bodyPr/>
                    <a:lstStyle/>
                    <a:p>
                      <a:pPr marL="0" marR="0" indent="0">
                        <a:lnSpc>
                          <a:spcPct val="200000"/>
                        </a:lnSpc>
                        <a:spcBef>
                          <a:spcPts val="0"/>
                        </a:spcBef>
                        <a:spcAft>
                          <a:spcPts val="0"/>
                        </a:spcAft>
                      </a:pPr>
                      <a:r>
                        <a:rPr lang="en-US" sz="1600">
                          <a:effectLst/>
                          <a:latin typeface="+mn-lt"/>
                          <a:ea typeface="Times New Roman" panose="02020603050405020304" pitchFamily="18" charset="0"/>
                        </a:rPr>
                        <a:t>   Group variance for TIME, </a:t>
                      </a:r>
                      <a:r>
                        <a:rPr lang="nl-BE" sz="1600">
                          <a:effectLst/>
                          <a:latin typeface="+mn-lt"/>
                          <a:ea typeface="Times New Roman" panose="02020603050405020304" pitchFamily="18" charset="0"/>
                        </a:rPr>
                        <a:t>σ</a:t>
                      </a:r>
                      <a:r>
                        <a:rPr lang="nl-BE" sz="1600" baseline="-25000">
                          <a:effectLst/>
                          <a:latin typeface="+mn-lt"/>
                          <a:ea typeface="Times New Roman" panose="02020603050405020304" pitchFamily="18" charset="0"/>
                        </a:rPr>
                        <a:t>β</a:t>
                      </a:r>
                      <a:r>
                        <a:rPr lang="en-US" sz="1600" baseline="-25000">
                          <a:effectLst/>
                          <a:latin typeface="+mn-lt"/>
                          <a:ea typeface="Times New Roman" panose="02020603050405020304" pitchFamily="18" charset="0"/>
                        </a:rPr>
                        <a:t>10</a:t>
                      </a:r>
                      <a:r>
                        <a:rPr lang="en-US" sz="1600">
                          <a:effectLst/>
                          <a:latin typeface="+mn-lt"/>
                          <a:ea typeface="Times New Roman" panose="02020603050405020304" pitchFamily="18" charset="0"/>
                        </a:rPr>
                        <a:t>²</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0.01</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0.01</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   Covariance, </a:t>
                      </a:r>
                      <a:r>
                        <a:rPr lang="nl-BE" sz="1600" dirty="0">
                          <a:effectLst/>
                          <a:latin typeface="+mn-lt"/>
                          <a:ea typeface="Times New Roman" panose="02020603050405020304" pitchFamily="18" charset="0"/>
                        </a:rPr>
                        <a:t>σ</a:t>
                      </a:r>
                      <a:r>
                        <a:rPr lang="nl-BE" sz="1600" baseline="-25000" dirty="0">
                          <a:effectLst/>
                          <a:latin typeface="+mn-lt"/>
                          <a:ea typeface="Times New Roman" panose="02020603050405020304" pitchFamily="18" charset="0"/>
                        </a:rPr>
                        <a:t>β</a:t>
                      </a:r>
                      <a:r>
                        <a:rPr lang="en-US" sz="1600" baseline="-25000" dirty="0">
                          <a:effectLst/>
                          <a:latin typeface="+mn-lt"/>
                          <a:ea typeface="Times New Roman" panose="02020603050405020304" pitchFamily="18" charset="0"/>
                        </a:rPr>
                        <a:t>00</a:t>
                      </a:r>
                      <a:r>
                        <a:rPr lang="nl-BE" sz="1600" baseline="-25000" dirty="0">
                          <a:effectLst/>
                          <a:latin typeface="+mn-lt"/>
                          <a:ea typeface="Times New Roman" panose="02020603050405020304" pitchFamily="18" charset="0"/>
                        </a:rPr>
                        <a:t>β</a:t>
                      </a:r>
                      <a:r>
                        <a:rPr lang="en-US" sz="1600" baseline="-25000" dirty="0">
                          <a:effectLst/>
                          <a:latin typeface="+mn-lt"/>
                          <a:ea typeface="Times New Roman" panose="02020603050405020304" pitchFamily="18" charset="0"/>
                        </a:rPr>
                        <a:t>10</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-0.03</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-0.02</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   Person intercept variance, </a:t>
                      </a:r>
                      <a:r>
                        <a:rPr lang="nl-BE" sz="1600" dirty="0">
                          <a:effectLst/>
                          <a:latin typeface="+mn-lt"/>
                          <a:ea typeface="Times New Roman" panose="02020603050405020304" pitchFamily="18" charset="0"/>
                        </a:rPr>
                        <a:t>σ</a:t>
                      </a:r>
                      <a:r>
                        <a:rPr lang="en-US" sz="1600" baseline="-25000" dirty="0">
                          <a:effectLst/>
                          <a:latin typeface="+mn-lt"/>
                          <a:ea typeface="Times New Roman" panose="02020603050405020304" pitchFamily="18" charset="0"/>
                        </a:rPr>
                        <a:t>π0</a:t>
                      </a:r>
                      <a:r>
                        <a:rPr lang="en-US" sz="1600" dirty="0">
                          <a:effectLst/>
                          <a:latin typeface="+mn-lt"/>
                          <a:ea typeface="Times New Roman" panose="02020603050405020304" pitchFamily="18" charset="0"/>
                        </a:rPr>
                        <a:t>²</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0.38</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0.38</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0">
                <a:tc>
                  <a:txBody>
                    <a:bodyPr/>
                    <a:lstStyle/>
                    <a:p>
                      <a:pPr marL="0" marR="0" indent="0">
                        <a:lnSpc>
                          <a:spcPct val="200000"/>
                        </a:lnSpc>
                        <a:spcBef>
                          <a:spcPts val="0"/>
                        </a:spcBef>
                        <a:spcAft>
                          <a:spcPts val="0"/>
                        </a:spcAft>
                      </a:pPr>
                      <a:r>
                        <a:rPr lang="en-US" sz="1600">
                          <a:effectLst/>
                          <a:latin typeface="+mn-lt"/>
                          <a:ea typeface="Times New Roman" panose="02020603050405020304" pitchFamily="18" charset="0"/>
                        </a:rPr>
                        <a:t>   Residual variance, </a:t>
                      </a:r>
                      <a:r>
                        <a:rPr lang="nl-BE" sz="1600">
                          <a:effectLst/>
                          <a:latin typeface="+mn-lt"/>
                          <a:ea typeface="Times New Roman" panose="02020603050405020304" pitchFamily="18" charset="0"/>
                        </a:rPr>
                        <a:t>σ</a:t>
                      </a:r>
                      <a:r>
                        <a:rPr lang="en-US" sz="1600" i="1" baseline="-25000">
                          <a:effectLst/>
                          <a:latin typeface="+mn-lt"/>
                          <a:ea typeface="Times New Roman" panose="02020603050405020304" pitchFamily="18" charset="0"/>
                        </a:rPr>
                        <a:t>e</a:t>
                      </a:r>
                      <a:r>
                        <a:rPr lang="en-US" sz="1600">
                          <a:effectLst/>
                          <a:latin typeface="+mn-lt"/>
                          <a:ea typeface="Times New Roman" panose="02020603050405020304" pitchFamily="18" charset="0"/>
                        </a:rPr>
                        <a:t>² </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a:effectLst/>
                          <a:latin typeface="+mn-lt"/>
                          <a:ea typeface="Times New Roman" panose="02020603050405020304" pitchFamily="18" charset="0"/>
                        </a:rPr>
                        <a:t>0.43</a:t>
                      </a:r>
                      <a:endParaRPr lang="en-US" sz="1800">
                        <a:effectLst/>
                        <a:latin typeface="+mn-lt"/>
                        <a:ea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0.51</a:t>
                      </a:r>
                      <a:endParaRPr lang="en-US" sz="1800" dirty="0">
                        <a:effectLst/>
                        <a:latin typeface="+mn-lt"/>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0">
                <a:tc>
                  <a:txBody>
                    <a:bodyPr/>
                    <a:lstStyle/>
                    <a:p>
                      <a:pPr marL="0" marR="0" indent="0">
                        <a:lnSpc>
                          <a:spcPct val="200000"/>
                        </a:lnSpc>
                        <a:spcBef>
                          <a:spcPts val="0"/>
                        </a:spcBef>
                        <a:spcAft>
                          <a:spcPts val="0"/>
                        </a:spcAft>
                      </a:pPr>
                      <a:r>
                        <a:rPr lang="en-US" sz="1600" dirty="0">
                          <a:effectLst/>
                          <a:latin typeface="+mn-lt"/>
                          <a:ea typeface="Times New Roman" panose="02020603050405020304" pitchFamily="18" charset="0"/>
                        </a:rPr>
                        <a:t>      TIME, </a:t>
                      </a:r>
                      <a:r>
                        <a:rPr lang="nl-BE" sz="1600" dirty="0">
                          <a:effectLst/>
                          <a:latin typeface="+mn-lt"/>
                          <a:ea typeface="Times New Roman" panose="02020603050405020304" pitchFamily="18" charset="0"/>
                        </a:rPr>
                        <a:t>δ</a:t>
                      </a:r>
                      <a:r>
                        <a:rPr lang="en-US" sz="1600" baseline="-25000" dirty="0">
                          <a:effectLst/>
                          <a:latin typeface="+mn-lt"/>
                          <a:ea typeface="Times New Roman" panose="02020603050405020304" pitchFamily="18" charset="0"/>
                        </a:rPr>
                        <a:t>1</a:t>
                      </a:r>
                      <a:endParaRPr lang="en-US" sz="1800" dirty="0">
                        <a:effectLst/>
                        <a:latin typeface="+mn-lt"/>
                        <a:ea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 </a:t>
                      </a:r>
                      <a:endParaRPr lang="en-US" sz="1800" dirty="0">
                        <a:effectLst/>
                        <a:latin typeface="+mn-lt"/>
                        <a:ea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indent="0" algn="r">
                        <a:lnSpc>
                          <a:spcPct val="200000"/>
                        </a:lnSpc>
                        <a:spcBef>
                          <a:spcPts val="0"/>
                        </a:spcBef>
                        <a:spcAft>
                          <a:spcPts val="0"/>
                        </a:spcAft>
                      </a:pPr>
                      <a:r>
                        <a:rPr lang="en-US" sz="1600" dirty="0">
                          <a:effectLst/>
                          <a:latin typeface="+mn-lt"/>
                          <a:ea typeface="Times New Roman" panose="02020603050405020304" pitchFamily="18" charset="0"/>
                        </a:rPr>
                        <a:t>-0.10</a:t>
                      </a:r>
                      <a:endParaRPr lang="en-US" sz="1800" dirty="0">
                        <a:effectLst/>
                        <a:latin typeface="+mn-lt"/>
                        <a:ea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Footer Placeholder 4"/>
          <p:cNvSpPr>
            <a:spLocks noGrp="1"/>
          </p:cNvSpPr>
          <p:nvPr>
            <p:ph type="ftr" sz="quarter" idx="11"/>
          </p:nvPr>
        </p:nvSpPr>
        <p:spPr/>
        <p:txBody>
          <a:bodyPr/>
          <a:lstStyle/>
          <a:p>
            <a:r>
              <a:rPr lang="en-US"/>
              <a:t>Bliese Slides</a:t>
            </a:r>
            <a:endParaRPr lang="en-US" dirty="0"/>
          </a:p>
        </p:txBody>
      </p:sp>
      <p:sp>
        <p:nvSpPr>
          <p:cNvPr id="6" name="Slide Number Placeholder 5"/>
          <p:cNvSpPr>
            <a:spLocks noGrp="1"/>
          </p:cNvSpPr>
          <p:nvPr>
            <p:ph type="sldNum" sz="quarter" idx="12"/>
          </p:nvPr>
        </p:nvSpPr>
        <p:spPr/>
        <p:txBody>
          <a:bodyPr/>
          <a:lstStyle/>
          <a:p>
            <a:fld id="{EF9ED809-4000-446B-AD20-C2D926150CDC}" type="slidenum">
              <a:rPr lang="en-US" smtClean="0"/>
              <a:t>336</a:t>
            </a:fld>
            <a:endParaRPr lang="en-US"/>
          </a:p>
        </p:txBody>
      </p:sp>
    </p:spTree>
    <p:extLst>
      <p:ext uri="{BB962C8B-B14F-4D97-AF65-F5344CB8AC3E}">
        <p14:creationId xmlns:p14="http://schemas.microsoft.com/office/powerpoint/2010/main" val="8711214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Bliese Slides</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fld id="{A74B5CEF-FA8C-47C0-99F3-FBC34D0F3418}" type="slidenum">
              <a:rPr lang="en-US" altLang="en-US">
                <a:latin typeface="Arial" panose="020B0604020202020204" pitchFamily="34" charset="0"/>
              </a:rPr>
              <a:pPr/>
              <a:t>337</a:t>
            </a:fld>
            <a:endParaRPr lang="en-US" altLang="en-US">
              <a:latin typeface="Arial" panose="020B0604020202020204" pitchFamily="34" charset="0"/>
            </a:endParaRPr>
          </a:p>
        </p:txBody>
      </p:sp>
      <p:sp>
        <p:nvSpPr>
          <p:cNvPr id="5125" name="Rectangle 1028"/>
          <p:cNvSpPr>
            <a:spLocks noGrp="1" noChangeArrowheads="1"/>
          </p:cNvSpPr>
          <p:nvPr>
            <p:ph type="title"/>
          </p:nvPr>
        </p:nvSpPr>
        <p:spPr/>
        <p:txBody>
          <a:bodyPr/>
          <a:lstStyle/>
          <a:p>
            <a:r>
              <a:rPr lang="en-US" altLang="en-US"/>
              <a:t>Course Outline</a:t>
            </a:r>
          </a:p>
        </p:txBody>
      </p:sp>
      <p:sp>
        <p:nvSpPr>
          <p:cNvPr id="5126" name="Rectangle 1029"/>
          <p:cNvSpPr>
            <a:spLocks noGrp="1" noChangeArrowheads="1"/>
          </p:cNvSpPr>
          <p:nvPr>
            <p:ph type="body" idx="1"/>
          </p:nvPr>
        </p:nvSpPr>
        <p:spPr/>
        <p:txBody>
          <a:bodyPr/>
          <a:lstStyle/>
          <a:p>
            <a:r>
              <a:rPr lang="en-US" altLang="en-US" dirty="0"/>
              <a:t>Levels Introduction</a:t>
            </a:r>
          </a:p>
          <a:p>
            <a:r>
              <a:rPr lang="en-US" altLang="en-US" dirty="0"/>
              <a:t>Introduction to R</a:t>
            </a:r>
          </a:p>
          <a:p>
            <a:r>
              <a:rPr lang="en-US" altLang="en-US" dirty="0"/>
              <a:t>Estimating Multilevel Models in R</a:t>
            </a:r>
          </a:p>
          <a:p>
            <a:pPr lvl="1"/>
            <a:r>
              <a:rPr lang="en-US" altLang="en-US" dirty="0"/>
              <a:t>Aggregation: Agreement and Reliability </a:t>
            </a:r>
          </a:p>
          <a:p>
            <a:pPr lvl="1"/>
            <a:r>
              <a:rPr lang="en-US" altLang="en-US" dirty="0"/>
              <a:t>OLS Fixed Effect and </a:t>
            </a:r>
            <a:r>
              <a:rPr lang="en-US" altLang="en-US"/>
              <a:t>Contextual Analyses</a:t>
            </a:r>
            <a:endParaRPr lang="en-US" altLang="en-US" dirty="0"/>
          </a:p>
          <a:p>
            <a:pPr lvl="1"/>
            <a:r>
              <a:rPr lang="en-US" altLang="en-US" dirty="0"/>
              <a:t>Mixed Effects Models (e.g., HLM)</a:t>
            </a:r>
          </a:p>
          <a:p>
            <a:pPr lvl="1"/>
            <a:r>
              <a:rPr lang="en-US" altLang="en-US" dirty="0"/>
              <a:t>Growth Modeling</a:t>
            </a:r>
          </a:p>
          <a:p>
            <a:pPr lvl="1"/>
            <a:r>
              <a:rPr lang="en-US" altLang="en-US" dirty="0"/>
              <a:t>Discontinuous Growth Modeling</a:t>
            </a:r>
          </a:p>
          <a:p>
            <a:pPr lvl="1"/>
            <a:r>
              <a:rPr lang="en-US" altLang="en-US" dirty="0"/>
              <a:t>Emergence Models</a:t>
            </a:r>
          </a:p>
        </p:txBody>
      </p:sp>
    </p:spTree>
    <p:extLst>
      <p:ext uri="{BB962C8B-B14F-4D97-AF65-F5344CB8AC3E}">
        <p14:creationId xmlns:p14="http://schemas.microsoft.com/office/powerpoint/2010/main" val="110002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BF3D-AA4A-097F-F1DE-84BD32F4C082}"/>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92F55CE1-A517-01EB-0443-5421753F2919}"/>
              </a:ext>
            </a:extLst>
          </p:cNvPr>
          <p:cNvSpPr>
            <a:spLocks noGrp="1"/>
          </p:cNvSpPr>
          <p:nvPr>
            <p:ph idx="1"/>
          </p:nvPr>
        </p:nvSpPr>
        <p:spPr/>
        <p:txBody>
          <a:bodyPr/>
          <a:lstStyle/>
          <a:p>
            <a:r>
              <a:rPr lang="en-US" dirty="0"/>
              <a:t>Example of “Changes over time” analysis</a:t>
            </a:r>
          </a:p>
        </p:txBody>
      </p:sp>
      <p:sp>
        <p:nvSpPr>
          <p:cNvPr id="4" name="Slide Number Placeholder 3">
            <a:extLst>
              <a:ext uri="{FF2B5EF4-FFF2-40B4-BE49-F238E27FC236}">
                <a16:creationId xmlns:a16="http://schemas.microsoft.com/office/drawing/2014/main" id="{9EDFB2C6-4B7F-175A-1ADE-1CFE3A338DED}"/>
              </a:ext>
            </a:extLst>
          </p:cNvPr>
          <p:cNvSpPr>
            <a:spLocks noGrp="1"/>
          </p:cNvSpPr>
          <p:nvPr>
            <p:ph type="sldNum" sz="quarter" idx="12"/>
          </p:nvPr>
        </p:nvSpPr>
        <p:spPr/>
        <p:txBody>
          <a:bodyPr/>
          <a:lstStyle/>
          <a:p>
            <a:fld id="{C68DACDF-E1A9-A04C-A5FF-FC2443684BF5}" type="slidenum">
              <a:rPr lang="en-US" smtClean="0"/>
              <a:pPr/>
              <a:t>34</a:t>
            </a:fld>
            <a:endParaRPr lang="en-US" dirty="0"/>
          </a:p>
        </p:txBody>
      </p:sp>
      <p:sp>
        <p:nvSpPr>
          <p:cNvPr id="5" name="Footer Placeholder 4">
            <a:extLst>
              <a:ext uri="{FF2B5EF4-FFF2-40B4-BE49-F238E27FC236}">
                <a16:creationId xmlns:a16="http://schemas.microsoft.com/office/drawing/2014/main" id="{2C3E4E0D-3DB6-0692-2961-5B82768BD256}"/>
              </a:ext>
            </a:extLst>
          </p:cNvPr>
          <p:cNvSpPr>
            <a:spLocks noGrp="1"/>
          </p:cNvSpPr>
          <p:nvPr>
            <p:ph type="ftr" sz="quarter" idx="11"/>
          </p:nvPr>
        </p:nvSpPr>
        <p:spPr/>
        <p:txBody>
          <a:bodyPr/>
          <a:lstStyle/>
          <a:p>
            <a:r>
              <a:rPr lang="en-US"/>
              <a:t>Kautz – Intro to Methods BLITZ Slides</a:t>
            </a:r>
            <a:endParaRPr lang="en-US" dirty="0"/>
          </a:p>
        </p:txBody>
      </p:sp>
      <p:pic>
        <p:nvPicPr>
          <p:cNvPr id="7" name="Picture 3082">
            <a:extLst>
              <a:ext uri="{FF2B5EF4-FFF2-40B4-BE49-F238E27FC236}">
                <a16:creationId xmlns:a16="http://schemas.microsoft.com/office/drawing/2014/main" id="{EE99F02C-F22C-19BF-F832-C802A9FEF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173" y="776041"/>
            <a:ext cx="5435394" cy="5424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8F7E87B-18DB-C26D-1605-290B1286D495}"/>
              </a:ext>
            </a:extLst>
          </p:cNvPr>
          <p:cNvSpPr txBox="1"/>
          <p:nvPr/>
        </p:nvSpPr>
        <p:spPr>
          <a:xfrm>
            <a:off x="2836507" y="2537927"/>
            <a:ext cx="2491274" cy="369332"/>
          </a:xfrm>
          <a:prstGeom prst="rect">
            <a:avLst/>
          </a:prstGeom>
          <a:noFill/>
        </p:spPr>
        <p:txBody>
          <a:bodyPr wrap="square" rtlCol="0">
            <a:spAutoFit/>
          </a:bodyPr>
          <a:lstStyle/>
          <a:p>
            <a:pPr algn="ctr"/>
            <a:r>
              <a:rPr lang="en-US" dirty="0"/>
              <a:t>Some slopes increase</a:t>
            </a:r>
          </a:p>
        </p:txBody>
      </p:sp>
      <p:sp>
        <p:nvSpPr>
          <p:cNvPr id="10" name="TextBox 9">
            <a:extLst>
              <a:ext uri="{FF2B5EF4-FFF2-40B4-BE49-F238E27FC236}">
                <a16:creationId xmlns:a16="http://schemas.microsoft.com/office/drawing/2014/main" id="{0F29059A-0236-9EA5-74AE-E47BCCDF217A}"/>
              </a:ext>
            </a:extLst>
          </p:cNvPr>
          <p:cNvSpPr txBox="1"/>
          <p:nvPr/>
        </p:nvSpPr>
        <p:spPr>
          <a:xfrm>
            <a:off x="2942254" y="4239719"/>
            <a:ext cx="2572138" cy="369332"/>
          </a:xfrm>
          <a:prstGeom prst="rect">
            <a:avLst/>
          </a:prstGeom>
          <a:noFill/>
        </p:spPr>
        <p:txBody>
          <a:bodyPr wrap="square" rtlCol="0">
            <a:spAutoFit/>
          </a:bodyPr>
          <a:lstStyle/>
          <a:p>
            <a:pPr algn="ctr"/>
            <a:r>
              <a:rPr lang="en-US" dirty="0"/>
              <a:t>Some slopes decrease</a:t>
            </a:r>
          </a:p>
        </p:txBody>
      </p:sp>
      <p:cxnSp>
        <p:nvCxnSpPr>
          <p:cNvPr id="12" name="Straight Arrow Connector 11">
            <a:extLst>
              <a:ext uri="{FF2B5EF4-FFF2-40B4-BE49-F238E27FC236}">
                <a16:creationId xmlns:a16="http://schemas.microsoft.com/office/drawing/2014/main" id="{24DD8F38-E870-65CF-EE5F-CC655361C7BB}"/>
              </a:ext>
            </a:extLst>
          </p:cNvPr>
          <p:cNvCxnSpPr/>
          <p:nvPr/>
        </p:nvCxnSpPr>
        <p:spPr>
          <a:xfrm flipV="1">
            <a:off x="5337110" y="1968759"/>
            <a:ext cx="1427584" cy="76511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A09D93-38D1-0E8C-542C-7BEED740F80C}"/>
              </a:ext>
            </a:extLst>
          </p:cNvPr>
          <p:cNvCxnSpPr>
            <a:cxnSpLocks/>
            <a:stCxn id="10" idx="3"/>
          </p:cNvCxnSpPr>
          <p:nvPr/>
        </p:nvCxnSpPr>
        <p:spPr>
          <a:xfrm flipV="1">
            <a:off x="5514392" y="4320073"/>
            <a:ext cx="1163218" cy="1043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6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E09B-400B-09B4-1C9D-063CF3B3E236}"/>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85E3303A-AC96-2D62-B4DC-E9277DF416DA}"/>
              </a:ext>
            </a:extLst>
          </p:cNvPr>
          <p:cNvSpPr>
            <a:spLocks noGrp="1"/>
          </p:cNvSpPr>
          <p:nvPr>
            <p:ph idx="1"/>
          </p:nvPr>
        </p:nvSpPr>
        <p:spPr/>
        <p:txBody>
          <a:bodyPr/>
          <a:lstStyle/>
          <a:p>
            <a:pPr algn="ctr"/>
            <a:r>
              <a:rPr lang="en-US" dirty="0"/>
              <a:t>You can model complex changes over time</a:t>
            </a:r>
          </a:p>
        </p:txBody>
      </p:sp>
      <p:sp>
        <p:nvSpPr>
          <p:cNvPr id="4" name="Slide Number Placeholder 3">
            <a:extLst>
              <a:ext uri="{FF2B5EF4-FFF2-40B4-BE49-F238E27FC236}">
                <a16:creationId xmlns:a16="http://schemas.microsoft.com/office/drawing/2014/main" id="{9CA861B3-D9A1-682F-0C45-0A60F7AE717D}"/>
              </a:ext>
            </a:extLst>
          </p:cNvPr>
          <p:cNvSpPr>
            <a:spLocks noGrp="1"/>
          </p:cNvSpPr>
          <p:nvPr>
            <p:ph type="sldNum" sz="quarter" idx="12"/>
          </p:nvPr>
        </p:nvSpPr>
        <p:spPr/>
        <p:txBody>
          <a:bodyPr/>
          <a:lstStyle/>
          <a:p>
            <a:fld id="{C68DACDF-E1A9-A04C-A5FF-FC2443684BF5}" type="slidenum">
              <a:rPr lang="en-US" smtClean="0"/>
              <a:pPr/>
              <a:t>35</a:t>
            </a:fld>
            <a:endParaRPr lang="en-US" dirty="0"/>
          </a:p>
        </p:txBody>
      </p:sp>
      <p:sp>
        <p:nvSpPr>
          <p:cNvPr id="5" name="Footer Placeholder 4">
            <a:extLst>
              <a:ext uri="{FF2B5EF4-FFF2-40B4-BE49-F238E27FC236}">
                <a16:creationId xmlns:a16="http://schemas.microsoft.com/office/drawing/2014/main" id="{CDFCB5F6-52E8-FA69-AB1A-C662BF3D2D9B}"/>
              </a:ext>
            </a:extLst>
          </p:cNvPr>
          <p:cNvSpPr>
            <a:spLocks noGrp="1"/>
          </p:cNvSpPr>
          <p:nvPr>
            <p:ph type="ftr" sz="quarter" idx="11"/>
          </p:nvPr>
        </p:nvSpPr>
        <p:spPr/>
        <p:txBody>
          <a:bodyPr/>
          <a:lstStyle/>
          <a:p>
            <a:r>
              <a:rPr lang="en-US" dirty="0"/>
              <a:t>Kautz – Intro to Methods BLITZ Slides</a:t>
            </a:r>
          </a:p>
        </p:txBody>
      </p:sp>
      <p:graphicFrame>
        <p:nvGraphicFramePr>
          <p:cNvPr id="6" name="Object 11">
            <a:extLst>
              <a:ext uri="{FF2B5EF4-FFF2-40B4-BE49-F238E27FC236}">
                <a16:creationId xmlns:a16="http://schemas.microsoft.com/office/drawing/2014/main" id="{7DDB9689-5C18-8BB7-F732-72CC0A3E0889}"/>
              </a:ext>
            </a:extLst>
          </p:cNvPr>
          <p:cNvGraphicFramePr>
            <a:graphicFrameLocks noChangeAspect="1"/>
          </p:cNvGraphicFramePr>
          <p:nvPr>
            <p:extLst>
              <p:ext uri="{D42A27DB-BD31-4B8C-83A1-F6EECF244321}">
                <p14:modId xmlns:p14="http://schemas.microsoft.com/office/powerpoint/2010/main" val="500195639"/>
              </p:ext>
            </p:extLst>
          </p:nvPr>
        </p:nvGraphicFramePr>
        <p:xfrm>
          <a:off x="3158770" y="1869837"/>
          <a:ext cx="5874461" cy="4071674"/>
        </p:xfrm>
        <a:graphic>
          <a:graphicData uri="http://schemas.openxmlformats.org/presentationml/2006/ole">
            <mc:AlternateContent xmlns:mc="http://schemas.openxmlformats.org/markup-compatibility/2006">
              <mc:Choice xmlns:v="urn:schemas-microsoft-com:vml" Requires="v">
                <p:oleObj name="Chart" r:id="rId2" imgW="7448499" imgH="5162378" progId="MSGraph.Chart.8">
                  <p:embed/>
                </p:oleObj>
              </mc:Choice>
              <mc:Fallback>
                <p:oleObj name="Chart" r:id="rId2" imgW="7448499" imgH="5162378" progId="MSGraph.Chart.8">
                  <p:embed/>
                  <p:pic>
                    <p:nvPicPr>
                      <p:cNvPr id="24582" name="Object 1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770" y="1869837"/>
                        <a:ext cx="5874461" cy="4071674"/>
                      </a:xfrm>
                      <a:prstGeom prst="rect">
                        <a:avLst/>
                      </a:prstGeom>
                      <a:noFill/>
                      <a:ln>
                        <a:noFill/>
                      </a:ln>
                      <a:effectLst/>
                    </p:spPr>
                  </p:pic>
                </p:oleObj>
              </mc:Fallback>
            </mc:AlternateContent>
          </a:graphicData>
        </a:graphic>
      </p:graphicFrame>
      <p:sp>
        <p:nvSpPr>
          <p:cNvPr id="8" name="Rectangle 12">
            <a:extLst>
              <a:ext uri="{FF2B5EF4-FFF2-40B4-BE49-F238E27FC236}">
                <a16:creationId xmlns:a16="http://schemas.microsoft.com/office/drawing/2014/main" id="{CFA1A123-5C22-F1B3-ACEC-C4D36D6B6E51}"/>
              </a:ext>
            </a:extLst>
          </p:cNvPr>
          <p:cNvSpPr>
            <a:spLocks noChangeArrowheads="1"/>
          </p:cNvSpPr>
          <p:nvPr/>
        </p:nvSpPr>
        <p:spPr bwMode="auto">
          <a:xfrm>
            <a:off x="3305175" y="5811953"/>
            <a:ext cx="558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Bliese, McGurk, Thomas, </a:t>
            </a:r>
            <a:r>
              <a:rPr lang="en-US" altLang="en-US" sz="1800" dirty="0" err="1"/>
              <a:t>Balkin</a:t>
            </a:r>
            <a:r>
              <a:rPr lang="en-US" altLang="en-US" sz="1800" dirty="0"/>
              <a:t> &amp; </a:t>
            </a:r>
            <a:r>
              <a:rPr lang="en-US" altLang="en-US" sz="1800" dirty="0" err="1"/>
              <a:t>Wesensten</a:t>
            </a:r>
            <a:r>
              <a:rPr lang="en-US" altLang="en-US" sz="1800" dirty="0"/>
              <a:t> (2007)</a:t>
            </a:r>
          </a:p>
        </p:txBody>
      </p:sp>
    </p:spTree>
    <p:extLst>
      <p:ext uri="{BB962C8B-B14F-4D97-AF65-F5344CB8AC3E}">
        <p14:creationId xmlns:p14="http://schemas.microsoft.com/office/powerpoint/2010/main" val="234588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E09B-400B-09B4-1C9D-063CF3B3E236}"/>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85E3303A-AC96-2D62-B4DC-E9277DF416DA}"/>
              </a:ext>
            </a:extLst>
          </p:cNvPr>
          <p:cNvSpPr>
            <a:spLocks noGrp="1"/>
          </p:cNvSpPr>
          <p:nvPr>
            <p:ph idx="1"/>
          </p:nvPr>
        </p:nvSpPr>
        <p:spPr/>
        <p:txBody>
          <a:bodyPr/>
          <a:lstStyle/>
          <a:p>
            <a:pPr algn="ctr"/>
            <a:r>
              <a:rPr lang="en-US" dirty="0"/>
              <a:t>You can model complex changes over time</a:t>
            </a:r>
          </a:p>
        </p:txBody>
      </p:sp>
      <p:sp>
        <p:nvSpPr>
          <p:cNvPr id="4" name="Slide Number Placeholder 3">
            <a:extLst>
              <a:ext uri="{FF2B5EF4-FFF2-40B4-BE49-F238E27FC236}">
                <a16:creationId xmlns:a16="http://schemas.microsoft.com/office/drawing/2014/main" id="{9CA861B3-D9A1-682F-0C45-0A60F7AE717D}"/>
              </a:ext>
            </a:extLst>
          </p:cNvPr>
          <p:cNvSpPr>
            <a:spLocks noGrp="1"/>
          </p:cNvSpPr>
          <p:nvPr>
            <p:ph type="sldNum" sz="quarter" idx="12"/>
          </p:nvPr>
        </p:nvSpPr>
        <p:spPr/>
        <p:txBody>
          <a:bodyPr/>
          <a:lstStyle/>
          <a:p>
            <a:fld id="{C68DACDF-E1A9-A04C-A5FF-FC2443684BF5}" type="slidenum">
              <a:rPr lang="en-US" smtClean="0"/>
              <a:pPr/>
              <a:t>36</a:t>
            </a:fld>
            <a:endParaRPr lang="en-US" dirty="0"/>
          </a:p>
        </p:txBody>
      </p:sp>
      <p:sp>
        <p:nvSpPr>
          <p:cNvPr id="5" name="Footer Placeholder 4">
            <a:extLst>
              <a:ext uri="{FF2B5EF4-FFF2-40B4-BE49-F238E27FC236}">
                <a16:creationId xmlns:a16="http://schemas.microsoft.com/office/drawing/2014/main" id="{CDFCB5F6-52E8-FA69-AB1A-C662BF3D2D9B}"/>
              </a:ext>
            </a:extLst>
          </p:cNvPr>
          <p:cNvSpPr>
            <a:spLocks noGrp="1"/>
          </p:cNvSpPr>
          <p:nvPr>
            <p:ph type="ftr" sz="quarter" idx="11"/>
          </p:nvPr>
        </p:nvSpPr>
        <p:spPr/>
        <p:txBody>
          <a:bodyPr/>
          <a:lstStyle/>
          <a:p>
            <a:r>
              <a:rPr lang="en-US"/>
              <a:t>Kautz – Intro to Methods BLITZ Slides</a:t>
            </a:r>
            <a:endParaRPr lang="en-US" dirty="0"/>
          </a:p>
        </p:txBody>
      </p:sp>
      <p:sp>
        <p:nvSpPr>
          <p:cNvPr id="8" name="Rectangle 12">
            <a:extLst>
              <a:ext uri="{FF2B5EF4-FFF2-40B4-BE49-F238E27FC236}">
                <a16:creationId xmlns:a16="http://schemas.microsoft.com/office/drawing/2014/main" id="{CFA1A123-5C22-F1B3-ACEC-C4D36D6B6E51}"/>
              </a:ext>
            </a:extLst>
          </p:cNvPr>
          <p:cNvSpPr>
            <a:spLocks noChangeArrowheads="1"/>
          </p:cNvSpPr>
          <p:nvPr/>
        </p:nvSpPr>
        <p:spPr bwMode="auto">
          <a:xfrm>
            <a:off x="4926449" y="5811953"/>
            <a:ext cx="2339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Lang &amp; Bliese (2009)</a:t>
            </a:r>
          </a:p>
        </p:txBody>
      </p:sp>
      <p:graphicFrame>
        <p:nvGraphicFramePr>
          <p:cNvPr id="11" name="Object 2">
            <a:extLst>
              <a:ext uri="{FF2B5EF4-FFF2-40B4-BE49-F238E27FC236}">
                <a16:creationId xmlns:a16="http://schemas.microsoft.com/office/drawing/2014/main" id="{A6C4BAD7-CAF2-53CC-9CA9-880FB69AD8CA}"/>
              </a:ext>
            </a:extLst>
          </p:cNvPr>
          <p:cNvGraphicFramePr>
            <a:graphicFrameLocks noChangeAspect="1"/>
          </p:cNvGraphicFramePr>
          <p:nvPr>
            <p:extLst>
              <p:ext uri="{D42A27DB-BD31-4B8C-83A1-F6EECF244321}">
                <p14:modId xmlns:p14="http://schemas.microsoft.com/office/powerpoint/2010/main" val="3985698326"/>
              </p:ext>
            </p:extLst>
          </p:nvPr>
        </p:nvGraphicFramePr>
        <p:xfrm>
          <a:off x="3068638" y="1577105"/>
          <a:ext cx="6054725" cy="4043363"/>
        </p:xfrm>
        <a:graphic>
          <a:graphicData uri="http://schemas.openxmlformats.org/presentationml/2006/ole">
            <mc:AlternateContent xmlns:mc="http://schemas.openxmlformats.org/markup-compatibility/2006">
              <mc:Choice xmlns:v="urn:schemas-microsoft-com:vml" Requires="v">
                <p:oleObj name="Chart" r:id="rId2" imgW="5791072" imgH="3867064" progId="MSGraph.Chart.8">
                  <p:embed followColorScheme="full"/>
                </p:oleObj>
              </mc:Choice>
              <mc:Fallback>
                <p:oleObj name="Chart" r:id="rId2" imgW="5791072" imgH="3867064" progId="MSGraph.Chart.8">
                  <p:embed followColorScheme="full"/>
                  <p:pic>
                    <p:nvPicPr>
                      <p:cNvPr id="9" name="Object 2">
                        <a:extLst>
                          <a:ext uri="{FF2B5EF4-FFF2-40B4-BE49-F238E27FC236}">
                            <a16:creationId xmlns:a16="http://schemas.microsoft.com/office/drawing/2014/main" id="{FDD6854E-6EC3-948D-906C-1AB1D9DC4E1A}"/>
                          </a:ext>
                        </a:extLst>
                      </p:cNvPr>
                      <p:cNvPicPr>
                        <a:picLocks noChangeAspect="1" noChangeArrowheads="1"/>
                      </p:cNvPicPr>
                      <p:nvPr/>
                    </p:nvPicPr>
                    <p:blipFill>
                      <a:blip r:embed="rId3"/>
                      <a:srcRect/>
                      <a:stretch>
                        <a:fillRect/>
                      </a:stretch>
                    </p:blipFill>
                    <p:spPr bwMode="auto">
                      <a:xfrm>
                        <a:off x="3068638" y="1577105"/>
                        <a:ext cx="605472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55545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9FB88DD4-ACF8-EB14-C2D7-5E2322391C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9864" y="1927878"/>
            <a:ext cx="63023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9E0E09B-400B-09B4-1C9D-063CF3B3E236}"/>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85E3303A-AC96-2D62-B4DC-E9277DF416DA}"/>
              </a:ext>
            </a:extLst>
          </p:cNvPr>
          <p:cNvSpPr>
            <a:spLocks noGrp="1"/>
          </p:cNvSpPr>
          <p:nvPr>
            <p:ph idx="1"/>
          </p:nvPr>
        </p:nvSpPr>
        <p:spPr/>
        <p:txBody>
          <a:bodyPr/>
          <a:lstStyle/>
          <a:p>
            <a:pPr algn="ctr"/>
            <a:r>
              <a:rPr lang="en-US" dirty="0"/>
              <a:t>You can model complex changes over time</a:t>
            </a:r>
          </a:p>
        </p:txBody>
      </p:sp>
      <p:sp>
        <p:nvSpPr>
          <p:cNvPr id="4" name="Slide Number Placeholder 3">
            <a:extLst>
              <a:ext uri="{FF2B5EF4-FFF2-40B4-BE49-F238E27FC236}">
                <a16:creationId xmlns:a16="http://schemas.microsoft.com/office/drawing/2014/main" id="{9CA861B3-D9A1-682F-0C45-0A60F7AE717D}"/>
              </a:ext>
            </a:extLst>
          </p:cNvPr>
          <p:cNvSpPr>
            <a:spLocks noGrp="1"/>
          </p:cNvSpPr>
          <p:nvPr>
            <p:ph type="sldNum" sz="quarter" idx="12"/>
          </p:nvPr>
        </p:nvSpPr>
        <p:spPr/>
        <p:txBody>
          <a:bodyPr/>
          <a:lstStyle/>
          <a:p>
            <a:fld id="{C68DACDF-E1A9-A04C-A5FF-FC2443684BF5}" type="slidenum">
              <a:rPr lang="en-US" smtClean="0"/>
              <a:pPr/>
              <a:t>37</a:t>
            </a:fld>
            <a:endParaRPr lang="en-US" dirty="0"/>
          </a:p>
        </p:txBody>
      </p:sp>
      <p:sp>
        <p:nvSpPr>
          <p:cNvPr id="5" name="Footer Placeholder 4">
            <a:extLst>
              <a:ext uri="{FF2B5EF4-FFF2-40B4-BE49-F238E27FC236}">
                <a16:creationId xmlns:a16="http://schemas.microsoft.com/office/drawing/2014/main" id="{CDFCB5F6-52E8-FA69-AB1A-C662BF3D2D9B}"/>
              </a:ext>
            </a:extLst>
          </p:cNvPr>
          <p:cNvSpPr>
            <a:spLocks noGrp="1"/>
          </p:cNvSpPr>
          <p:nvPr>
            <p:ph type="ftr" sz="quarter" idx="11"/>
          </p:nvPr>
        </p:nvSpPr>
        <p:spPr/>
        <p:txBody>
          <a:bodyPr/>
          <a:lstStyle/>
          <a:p>
            <a:r>
              <a:rPr lang="en-US"/>
              <a:t>Kautz – Intro to Methods BLITZ Slides</a:t>
            </a:r>
            <a:endParaRPr lang="en-US" dirty="0"/>
          </a:p>
        </p:txBody>
      </p:sp>
      <p:sp>
        <p:nvSpPr>
          <p:cNvPr id="8" name="Rectangle 12">
            <a:extLst>
              <a:ext uri="{FF2B5EF4-FFF2-40B4-BE49-F238E27FC236}">
                <a16:creationId xmlns:a16="http://schemas.microsoft.com/office/drawing/2014/main" id="{CFA1A123-5C22-F1B3-ACEC-C4D36D6B6E51}"/>
              </a:ext>
            </a:extLst>
          </p:cNvPr>
          <p:cNvSpPr>
            <a:spLocks noChangeArrowheads="1"/>
          </p:cNvSpPr>
          <p:nvPr/>
        </p:nvSpPr>
        <p:spPr bwMode="auto">
          <a:xfrm>
            <a:off x="3889787" y="5811953"/>
            <a:ext cx="44124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Rupp, </a:t>
            </a:r>
            <a:r>
              <a:rPr lang="en-US" altLang="en-US" sz="1800" dirty="0" err="1"/>
              <a:t>Wesensten</a:t>
            </a:r>
            <a:r>
              <a:rPr lang="en-US" altLang="en-US" sz="1800" dirty="0"/>
              <a:t>, Bliese &amp; </a:t>
            </a:r>
            <a:r>
              <a:rPr lang="en-US" altLang="en-US" sz="1800" dirty="0" err="1"/>
              <a:t>Balkin</a:t>
            </a:r>
            <a:r>
              <a:rPr lang="en-US" altLang="en-US" sz="1800" dirty="0"/>
              <a:t> (2009)</a:t>
            </a:r>
          </a:p>
        </p:txBody>
      </p:sp>
    </p:spTree>
    <p:extLst>
      <p:ext uri="{BB962C8B-B14F-4D97-AF65-F5344CB8AC3E}">
        <p14:creationId xmlns:p14="http://schemas.microsoft.com/office/powerpoint/2010/main" val="2502853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E09B-400B-09B4-1C9D-063CF3B3E236}"/>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85E3303A-AC96-2D62-B4DC-E9277DF416DA}"/>
              </a:ext>
            </a:extLst>
          </p:cNvPr>
          <p:cNvSpPr>
            <a:spLocks noGrp="1"/>
          </p:cNvSpPr>
          <p:nvPr>
            <p:ph idx="1"/>
          </p:nvPr>
        </p:nvSpPr>
        <p:spPr/>
        <p:txBody>
          <a:bodyPr/>
          <a:lstStyle/>
          <a:p>
            <a:pPr algn="ctr"/>
            <a:r>
              <a:rPr lang="en-US" dirty="0"/>
              <a:t>You can model complex changes over time</a:t>
            </a:r>
          </a:p>
        </p:txBody>
      </p:sp>
      <p:sp>
        <p:nvSpPr>
          <p:cNvPr id="4" name="Slide Number Placeholder 3">
            <a:extLst>
              <a:ext uri="{FF2B5EF4-FFF2-40B4-BE49-F238E27FC236}">
                <a16:creationId xmlns:a16="http://schemas.microsoft.com/office/drawing/2014/main" id="{9CA861B3-D9A1-682F-0C45-0A60F7AE717D}"/>
              </a:ext>
            </a:extLst>
          </p:cNvPr>
          <p:cNvSpPr>
            <a:spLocks noGrp="1"/>
          </p:cNvSpPr>
          <p:nvPr>
            <p:ph type="sldNum" sz="quarter" idx="12"/>
          </p:nvPr>
        </p:nvSpPr>
        <p:spPr/>
        <p:txBody>
          <a:bodyPr/>
          <a:lstStyle/>
          <a:p>
            <a:fld id="{C68DACDF-E1A9-A04C-A5FF-FC2443684BF5}" type="slidenum">
              <a:rPr lang="en-US" smtClean="0"/>
              <a:pPr/>
              <a:t>38</a:t>
            </a:fld>
            <a:endParaRPr lang="en-US" dirty="0"/>
          </a:p>
        </p:txBody>
      </p:sp>
      <p:sp>
        <p:nvSpPr>
          <p:cNvPr id="5" name="Footer Placeholder 4">
            <a:extLst>
              <a:ext uri="{FF2B5EF4-FFF2-40B4-BE49-F238E27FC236}">
                <a16:creationId xmlns:a16="http://schemas.microsoft.com/office/drawing/2014/main" id="{CDFCB5F6-52E8-FA69-AB1A-C662BF3D2D9B}"/>
              </a:ext>
            </a:extLst>
          </p:cNvPr>
          <p:cNvSpPr>
            <a:spLocks noGrp="1"/>
          </p:cNvSpPr>
          <p:nvPr>
            <p:ph type="ftr" sz="quarter" idx="11"/>
          </p:nvPr>
        </p:nvSpPr>
        <p:spPr/>
        <p:txBody>
          <a:bodyPr/>
          <a:lstStyle/>
          <a:p>
            <a:r>
              <a:rPr lang="en-US"/>
              <a:t>Kautz – Intro to Methods BLITZ Slides</a:t>
            </a:r>
            <a:endParaRPr lang="en-US" dirty="0"/>
          </a:p>
        </p:txBody>
      </p:sp>
      <p:sp>
        <p:nvSpPr>
          <p:cNvPr id="8" name="Rectangle 12">
            <a:extLst>
              <a:ext uri="{FF2B5EF4-FFF2-40B4-BE49-F238E27FC236}">
                <a16:creationId xmlns:a16="http://schemas.microsoft.com/office/drawing/2014/main" id="{CFA1A123-5C22-F1B3-ACEC-C4D36D6B6E51}"/>
              </a:ext>
            </a:extLst>
          </p:cNvPr>
          <p:cNvSpPr>
            <a:spLocks noChangeArrowheads="1"/>
          </p:cNvSpPr>
          <p:nvPr/>
        </p:nvSpPr>
        <p:spPr bwMode="auto">
          <a:xfrm>
            <a:off x="4926449" y="5811953"/>
            <a:ext cx="2339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Bliese &amp; Lang (2016)</a:t>
            </a:r>
          </a:p>
        </p:txBody>
      </p:sp>
      <p:pic>
        <p:nvPicPr>
          <p:cNvPr id="7" name="Picture 6">
            <a:extLst>
              <a:ext uri="{FF2B5EF4-FFF2-40B4-BE49-F238E27FC236}">
                <a16:creationId xmlns:a16="http://schemas.microsoft.com/office/drawing/2014/main" id="{CF035AC3-49C8-9E66-4ED9-8A678D54EB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37460" y="2312488"/>
            <a:ext cx="3057896" cy="3118715"/>
          </a:xfrm>
          <a:prstGeom prst="rect">
            <a:avLst/>
          </a:prstGeom>
        </p:spPr>
      </p:pic>
      <p:pic>
        <p:nvPicPr>
          <p:cNvPr id="11" name="Picture 10">
            <a:extLst>
              <a:ext uri="{FF2B5EF4-FFF2-40B4-BE49-F238E27FC236}">
                <a16:creationId xmlns:a16="http://schemas.microsoft.com/office/drawing/2014/main" id="{2684737B-8382-1B5D-E97F-AB58F5B3C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011" y="2151452"/>
            <a:ext cx="3074930" cy="3279751"/>
          </a:xfrm>
          <a:prstGeom prst="rect">
            <a:avLst/>
          </a:prstGeom>
        </p:spPr>
      </p:pic>
    </p:spTree>
    <p:extLst>
      <p:ext uri="{BB962C8B-B14F-4D97-AF65-F5344CB8AC3E}">
        <p14:creationId xmlns:p14="http://schemas.microsoft.com/office/powerpoint/2010/main" val="1763441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3BED-A4DA-405A-76D8-047EE530DAB8}"/>
              </a:ext>
            </a:extLst>
          </p:cNvPr>
          <p:cNvSpPr>
            <a:spLocks noGrp="1"/>
          </p:cNvSpPr>
          <p:nvPr>
            <p:ph type="title"/>
          </p:nvPr>
        </p:nvSpPr>
        <p:spPr/>
        <p:txBody>
          <a:bodyPr/>
          <a:lstStyle/>
          <a:p>
            <a:r>
              <a:rPr lang="en-US" dirty="0"/>
              <a:t>Multilevel Analysis – Modeling Context</a:t>
            </a:r>
          </a:p>
        </p:txBody>
      </p:sp>
      <p:sp>
        <p:nvSpPr>
          <p:cNvPr id="3" name="Content Placeholder 2">
            <a:extLst>
              <a:ext uri="{FF2B5EF4-FFF2-40B4-BE49-F238E27FC236}">
                <a16:creationId xmlns:a16="http://schemas.microsoft.com/office/drawing/2014/main" id="{75B54E45-431E-9A55-934D-F5F218A7E9E2}"/>
              </a:ext>
            </a:extLst>
          </p:cNvPr>
          <p:cNvSpPr>
            <a:spLocks noGrp="1"/>
          </p:cNvSpPr>
          <p:nvPr>
            <p:ph idx="1"/>
          </p:nvPr>
        </p:nvSpPr>
        <p:spPr/>
        <p:txBody>
          <a:bodyPr/>
          <a:lstStyle/>
          <a:p>
            <a:r>
              <a:rPr lang="en-US" dirty="0"/>
              <a:t>Summary of Key Points</a:t>
            </a:r>
          </a:p>
          <a:p>
            <a:pPr marL="342900" indent="-342900">
              <a:buFont typeface="Arial" panose="020B0604020202020204" pitchFamily="34" charset="0"/>
              <a:buChar char="•"/>
            </a:pPr>
            <a:r>
              <a:rPr lang="en-US" dirty="0"/>
              <a:t>Why is it important to consider clustering of nested data from groups?</a:t>
            </a:r>
          </a:p>
          <a:p>
            <a:pPr marL="857250" lvl="1" indent="-342900"/>
            <a:r>
              <a:rPr lang="en-US" dirty="0"/>
              <a:t>To understand the role of context</a:t>
            </a:r>
          </a:p>
          <a:p>
            <a:pPr marL="857250" lvl="1" indent="-342900"/>
            <a:r>
              <a:rPr lang="en-US" dirty="0"/>
              <a:t>To enrich organizational 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Model context using:</a:t>
            </a:r>
          </a:p>
          <a:p>
            <a:pPr marL="857250" lvl="1" indent="-342900"/>
            <a:r>
              <a:rPr lang="en-US" dirty="0"/>
              <a:t>OLS contextual analysis and Fixed-Effects approaches</a:t>
            </a:r>
          </a:p>
          <a:p>
            <a:pPr marL="857250" lvl="1" indent="-342900"/>
            <a:r>
              <a:rPr lang="en-US" dirty="0"/>
              <a:t>Mixed-Effects models (e.g., Random Effects, HLM)</a:t>
            </a:r>
          </a:p>
          <a:p>
            <a:pPr marL="857250" lvl="1" indent="-342900"/>
            <a:r>
              <a:rPr lang="en-US" dirty="0"/>
              <a:t>Growth Modeling</a:t>
            </a:r>
          </a:p>
        </p:txBody>
      </p:sp>
      <p:sp>
        <p:nvSpPr>
          <p:cNvPr id="4" name="Slide Number Placeholder 3">
            <a:extLst>
              <a:ext uri="{FF2B5EF4-FFF2-40B4-BE49-F238E27FC236}">
                <a16:creationId xmlns:a16="http://schemas.microsoft.com/office/drawing/2014/main" id="{C6886E33-339C-9AC8-B439-C2825653084C}"/>
              </a:ext>
            </a:extLst>
          </p:cNvPr>
          <p:cNvSpPr>
            <a:spLocks noGrp="1"/>
          </p:cNvSpPr>
          <p:nvPr>
            <p:ph type="sldNum" sz="quarter" idx="12"/>
          </p:nvPr>
        </p:nvSpPr>
        <p:spPr/>
        <p:txBody>
          <a:bodyPr/>
          <a:lstStyle/>
          <a:p>
            <a:fld id="{C68DACDF-E1A9-A04C-A5FF-FC2443684BF5}" type="slidenum">
              <a:rPr lang="en-US" smtClean="0"/>
              <a:pPr/>
              <a:t>39</a:t>
            </a:fld>
            <a:endParaRPr lang="en-US" dirty="0"/>
          </a:p>
        </p:txBody>
      </p:sp>
      <p:sp>
        <p:nvSpPr>
          <p:cNvPr id="5" name="Footer Placeholder 4">
            <a:extLst>
              <a:ext uri="{FF2B5EF4-FFF2-40B4-BE49-F238E27FC236}">
                <a16:creationId xmlns:a16="http://schemas.microsoft.com/office/drawing/2014/main" id="{900CE562-F529-4776-7E7C-460F396C0610}"/>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76741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24BA-56EA-586D-F506-327620A1C883}"/>
              </a:ext>
            </a:extLst>
          </p:cNvPr>
          <p:cNvSpPr>
            <a:spLocks noGrp="1"/>
          </p:cNvSpPr>
          <p:nvPr>
            <p:ph type="title"/>
          </p:nvPr>
        </p:nvSpPr>
        <p:spPr/>
        <p:txBody>
          <a:bodyPr/>
          <a:lstStyle/>
          <a:p>
            <a:r>
              <a:rPr lang="en-US" dirty="0"/>
              <a:t>Multilevel Analysis</a:t>
            </a:r>
          </a:p>
        </p:txBody>
      </p:sp>
      <p:sp>
        <p:nvSpPr>
          <p:cNvPr id="3" name="Content Placeholder 2">
            <a:extLst>
              <a:ext uri="{FF2B5EF4-FFF2-40B4-BE49-F238E27FC236}">
                <a16:creationId xmlns:a16="http://schemas.microsoft.com/office/drawing/2014/main" id="{59E859B8-B2C2-3675-8EB8-BECBA96DC53A}"/>
              </a:ext>
            </a:extLst>
          </p:cNvPr>
          <p:cNvSpPr>
            <a:spLocks noGrp="1"/>
          </p:cNvSpPr>
          <p:nvPr>
            <p:ph idx="1"/>
          </p:nvPr>
        </p:nvSpPr>
        <p:spPr/>
        <p:txBody>
          <a:bodyPr/>
          <a:lstStyle/>
          <a:p>
            <a:pPr marL="342900" lvl="1" indent="0" algn="ctr">
              <a:buNone/>
            </a:pPr>
            <a:r>
              <a:rPr lang="en-US" altLang="en-US" sz="2100" b="1" u="sng" dirty="0"/>
              <a:t>Primary Assumption in Statistical Analysis</a:t>
            </a:r>
          </a:p>
          <a:p>
            <a:pPr marL="342900" lvl="1" indent="0" algn="ctr">
              <a:buNone/>
            </a:pPr>
            <a:r>
              <a:rPr lang="en-US" altLang="en-US" sz="2100" i="1" dirty="0"/>
              <a:t>Observations are not related to each other (non-interdependence)</a:t>
            </a:r>
          </a:p>
          <a:p>
            <a:pPr marL="0" lvl="1" indent="0">
              <a:buNone/>
            </a:pPr>
            <a:endParaRPr lang="en-US" altLang="en-US" sz="2100" dirty="0"/>
          </a:p>
          <a:p>
            <a:pPr marL="0" lvl="1" indent="0">
              <a:buNone/>
            </a:pPr>
            <a:r>
              <a:rPr lang="en-US" altLang="en-US" sz="2100" dirty="0"/>
              <a:t>In other words…</a:t>
            </a:r>
          </a:p>
          <a:p>
            <a:pPr marL="342900" lvl="1" indent="-342900"/>
            <a:r>
              <a:rPr lang="en-US" altLang="en-US" sz="2100" dirty="0"/>
              <a:t>One observation is not “more correlated” with another observation than with any other observation</a:t>
            </a:r>
          </a:p>
          <a:p>
            <a:pPr marL="342900" lvl="1" indent="-342900"/>
            <a:r>
              <a:rPr lang="en-US" altLang="en-US" sz="2100" dirty="0"/>
              <a:t>The error terms are not correlated</a:t>
            </a:r>
          </a:p>
          <a:p>
            <a:pPr marL="342900" lvl="1" indent="-342900"/>
            <a:r>
              <a:rPr lang="en-US" altLang="en-US" sz="2100" dirty="0"/>
              <a:t>There is no “nesting” of data (i.e., observations from multiple individuals within the same group; repeated observations of multiple organizations)</a:t>
            </a:r>
          </a:p>
          <a:p>
            <a:pPr marL="0" lvl="1" indent="0" algn="ctr">
              <a:buNone/>
            </a:pPr>
            <a:endParaRPr lang="en-US" altLang="en-US" sz="2100" dirty="0"/>
          </a:p>
          <a:p>
            <a:pPr marL="0" lvl="1" indent="0" algn="ctr">
              <a:buNone/>
            </a:pPr>
            <a:endParaRPr lang="en-US" altLang="en-US" sz="2100" dirty="0"/>
          </a:p>
          <a:p>
            <a:pPr marL="0" lvl="1" indent="0" algn="ctr">
              <a:buNone/>
            </a:pPr>
            <a:r>
              <a:rPr lang="en-US" altLang="en-US" sz="2100" dirty="0"/>
              <a:t>But is this assumption always true?</a:t>
            </a:r>
          </a:p>
        </p:txBody>
      </p:sp>
      <p:sp>
        <p:nvSpPr>
          <p:cNvPr id="4" name="Slide Number Placeholder 3">
            <a:extLst>
              <a:ext uri="{FF2B5EF4-FFF2-40B4-BE49-F238E27FC236}">
                <a16:creationId xmlns:a16="http://schemas.microsoft.com/office/drawing/2014/main" id="{B740E0AB-5475-FC27-E49F-4083518EDAF8}"/>
              </a:ext>
            </a:extLst>
          </p:cNvPr>
          <p:cNvSpPr>
            <a:spLocks noGrp="1"/>
          </p:cNvSpPr>
          <p:nvPr>
            <p:ph type="sldNum" sz="quarter" idx="12"/>
          </p:nvPr>
        </p:nvSpPr>
        <p:spPr/>
        <p:txBody>
          <a:bodyPr/>
          <a:lstStyle/>
          <a:p>
            <a:fld id="{C68DACDF-E1A9-A04C-A5FF-FC2443684BF5}" type="slidenum">
              <a:rPr lang="en-US" smtClean="0"/>
              <a:pPr/>
              <a:t>4</a:t>
            </a:fld>
            <a:endParaRPr lang="en-US" dirty="0"/>
          </a:p>
        </p:txBody>
      </p:sp>
      <p:sp>
        <p:nvSpPr>
          <p:cNvPr id="5" name="Footer Placeholder 4">
            <a:extLst>
              <a:ext uri="{FF2B5EF4-FFF2-40B4-BE49-F238E27FC236}">
                <a16:creationId xmlns:a16="http://schemas.microsoft.com/office/drawing/2014/main" id="{4BDECD88-58D2-D068-E7A4-A2867F3595BB}"/>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92409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Accounting for Variance</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40</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744882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12B1-4847-15B6-2EE7-906589D6F28B}"/>
              </a:ext>
            </a:extLst>
          </p:cNvPr>
          <p:cNvSpPr>
            <a:spLocks noGrp="1"/>
          </p:cNvSpPr>
          <p:nvPr>
            <p:ph type="title"/>
          </p:nvPr>
        </p:nvSpPr>
        <p:spPr/>
        <p:txBody>
          <a:bodyPr/>
          <a:lstStyle/>
          <a:p>
            <a:r>
              <a:rPr lang="en-US" dirty="0"/>
              <a:t>Multilevel Analysis - Variance</a:t>
            </a:r>
          </a:p>
        </p:txBody>
      </p:sp>
      <p:sp>
        <p:nvSpPr>
          <p:cNvPr id="3" name="Content Placeholder 2">
            <a:extLst>
              <a:ext uri="{FF2B5EF4-FFF2-40B4-BE49-F238E27FC236}">
                <a16:creationId xmlns:a16="http://schemas.microsoft.com/office/drawing/2014/main" id="{2F05FC9F-2673-CA55-19A9-91CE57173E9B}"/>
              </a:ext>
            </a:extLst>
          </p:cNvPr>
          <p:cNvSpPr>
            <a:spLocks noGrp="1"/>
          </p:cNvSpPr>
          <p:nvPr>
            <p:ph idx="1"/>
          </p:nvPr>
        </p:nvSpPr>
        <p:spPr/>
        <p:txBody>
          <a:bodyPr/>
          <a:lstStyle/>
          <a:p>
            <a:pPr algn="ctr"/>
            <a:r>
              <a:rPr lang="en-US" dirty="0"/>
              <a:t>Third reason why it is important to consider clustering of nested data from groups is to correctly account for the sources of variance</a:t>
            </a:r>
          </a:p>
          <a:p>
            <a:endParaRPr lang="en-US" dirty="0"/>
          </a:p>
          <a:p>
            <a:r>
              <a:rPr lang="en-US" dirty="0"/>
              <a:t>Variance across levels can affect validity of statistical tests:</a:t>
            </a:r>
          </a:p>
          <a:p>
            <a:pPr marL="342900" indent="-342900">
              <a:buFont typeface="Arial" panose="020B0604020202020204" pitchFamily="34" charset="0"/>
              <a:buChar char="•"/>
            </a:pPr>
            <a:r>
              <a:rPr lang="en-US" dirty="0"/>
              <a:t>Pooled results (slopes/parameter estimates) may be confusing and inaccurate</a:t>
            </a:r>
          </a:p>
          <a:p>
            <a:pPr marL="342900" indent="-342900">
              <a:buFont typeface="Arial" panose="020B0604020202020204" pitchFamily="34" charset="0"/>
              <a:buChar char="•"/>
            </a:pPr>
            <a:r>
              <a:rPr lang="en-US" dirty="0"/>
              <a:t>Standard errors may be biased resulting in biased t-values</a:t>
            </a:r>
          </a:p>
          <a:p>
            <a:pPr marL="342900" indent="-342900">
              <a:buFont typeface="Arial" panose="020B0604020202020204" pitchFamily="34" charset="0"/>
              <a:buChar char="•"/>
            </a:pPr>
            <a:r>
              <a:rPr lang="en-US" dirty="0"/>
              <a:t>Incorrect conclusions about what is and is not significant</a:t>
            </a:r>
          </a:p>
        </p:txBody>
      </p:sp>
      <p:sp>
        <p:nvSpPr>
          <p:cNvPr id="4" name="Slide Number Placeholder 3">
            <a:extLst>
              <a:ext uri="{FF2B5EF4-FFF2-40B4-BE49-F238E27FC236}">
                <a16:creationId xmlns:a16="http://schemas.microsoft.com/office/drawing/2014/main" id="{F2F3A6B1-6AAE-9CBA-8FFD-79C0AD0A1FD9}"/>
              </a:ext>
            </a:extLst>
          </p:cNvPr>
          <p:cNvSpPr>
            <a:spLocks noGrp="1"/>
          </p:cNvSpPr>
          <p:nvPr>
            <p:ph type="sldNum" sz="quarter" idx="12"/>
          </p:nvPr>
        </p:nvSpPr>
        <p:spPr/>
        <p:txBody>
          <a:bodyPr/>
          <a:lstStyle/>
          <a:p>
            <a:fld id="{C68DACDF-E1A9-A04C-A5FF-FC2443684BF5}" type="slidenum">
              <a:rPr lang="en-US" smtClean="0"/>
              <a:pPr/>
              <a:t>41</a:t>
            </a:fld>
            <a:endParaRPr lang="en-US" dirty="0"/>
          </a:p>
        </p:txBody>
      </p:sp>
      <p:sp>
        <p:nvSpPr>
          <p:cNvPr id="5" name="Footer Placeholder 4">
            <a:extLst>
              <a:ext uri="{FF2B5EF4-FFF2-40B4-BE49-F238E27FC236}">
                <a16:creationId xmlns:a16="http://schemas.microsoft.com/office/drawing/2014/main" id="{94C4E3CE-4D4B-D6C6-1FB7-29B7F0999287}"/>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63151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A8B4-D409-07A6-B6D0-89B0257908D8}"/>
              </a:ext>
            </a:extLst>
          </p:cNvPr>
          <p:cNvSpPr>
            <a:spLocks noGrp="1"/>
          </p:cNvSpPr>
          <p:nvPr>
            <p:ph type="title"/>
          </p:nvPr>
        </p:nvSpPr>
        <p:spPr/>
        <p:txBody>
          <a:bodyPr/>
          <a:lstStyle/>
          <a:p>
            <a:r>
              <a:rPr lang="en-US" dirty="0"/>
              <a:t>Multilevel Analysis - Variance</a:t>
            </a:r>
          </a:p>
        </p:txBody>
      </p:sp>
      <p:sp>
        <p:nvSpPr>
          <p:cNvPr id="4" name="Slide Number Placeholder 3">
            <a:extLst>
              <a:ext uri="{FF2B5EF4-FFF2-40B4-BE49-F238E27FC236}">
                <a16:creationId xmlns:a16="http://schemas.microsoft.com/office/drawing/2014/main" id="{E762BB58-88E1-99BB-FD1B-22596E483B0F}"/>
              </a:ext>
            </a:extLst>
          </p:cNvPr>
          <p:cNvSpPr>
            <a:spLocks noGrp="1"/>
          </p:cNvSpPr>
          <p:nvPr>
            <p:ph type="sldNum" sz="quarter" idx="12"/>
          </p:nvPr>
        </p:nvSpPr>
        <p:spPr/>
        <p:txBody>
          <a:bodyPr/>
          <a:lstStyle/>
          <a:p>
            <a:fld id="{C68DACDF-E1A9-A04C-A5FF-FC2443684BF5}" type="slidenum">
              <a:rPr lang="en-US" smtClean="0"/>
              <a:pPr/>
              <a:t>42</a:t>
            </a:fld>
            <a:endParaRPr lang="en-US" dirty="0"/>
          </a:p>
        </p:txBody>
      </p:sp>
      <p:sp>
        <p:nvSpPr>
          <p:cNvPr id="5" name="Footer Placeholder 4">
            <a:extLst>
              <a:ext uri="{FF2B5EF4-FFF2-40B4-BE49-F238E27FC236}">
                <a16:creationId xmlns:a16="http://schemas.microsoft.com/office/drawing/2014/main" id="{58381FFB-8107-16C2-0F7A-C8BD5FD2BD58}"/>
              </a:ext>
            </a:extLst>
          </p:cNvPr>
          <p:cNvSpPr>
            <a:spLocks noGrp="1"/>
          </p:cNvSpPr>
          <p:nvPr>
            <p:ph type="ftr" sz="quarter" idx="11"/>
          </p:nvPr>
        </p:nvSpPr>
        <p:spPr/>
        <p:txBody>
          <a:bodyPr/>
          <a:lstStyle/>
          <a:p>
            <a:r>
              <a:rPr lang="en-US"/>
              <a:t>Kautz – Intro to Methods BLITZ Slides</a:t>
            </a:r>
            <a:endParaRPr lang="en-US" dirty="0"/>
          </a:p>
        </p:txBody>
      </p:sp>
      <p:graphicFrame>
        <p:nvGraphicFramePr>
          <p:cNvPr id="7" name="Group 263">
            <a:extLst>
              <a:ext uri="{FF2B5EF4-FFF2-40B4-BE49-F238E27FC236}">
                <a16:creationId xmlns:a16="http://schemas.microsoft.com/office/drawing/2014/main" id="{EB3610E9-2B0E-F765-11F7-0118580D6C36}"/>
              </a:ext>
            </a:extLst>
          </p:cNvPr>
          <p:cNvGraphicFramePr>
            <a:graphicFrameLocks noGrp="1"/>
          </p:cNvGraphicFramePr>
          <p:nvPr/>
        </p:nvGraphicFramePr>
        <p:xfrm>
          <a:off x="3302000" y="1276350"/>
          <a:ext cx="5892800" cy="4762500"/>
        </p:xfrm>
        <a:graphic>
          <a:graphicData uri="http://schemas.openxmlformats.org/drawingml/2006/table">
            <a:tbl>
              <a:tblPr/>
              <a:tblGrid>
                <a:gridCol w="7620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gridCol w="1409700">
                  <a:extLst>
                    <a:ext uri="{9D8B030D-6E8A-4147-A177-3AD203B41FA5}">
                      <a16:colId xmlns:a16="http://schemas.microsoft.com/office/drawing/2014/main" val="20003"/>
                    </a:ext>
                  </a:extLst>
                </a:gridCol>
              </a:tblGrid>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GRP</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PERS.COHES</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GRP.COHES</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WBEING</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3.25</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2.93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3.33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3.38</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2.93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2.11</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3.75</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2.93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4.39</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4.00</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2.93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1.72</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2.13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3.43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2.83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3.00</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3.43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3.22</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3.00</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3.43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3.28</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3.25</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3.43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3.17</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80</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1.50</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2.57</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3.00</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80</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1.75</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2.57</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1.83</a:t>
                      </a:r>
                      <a:endParaRPr kumimoji="0" lang="en-US" sz="2000" b="0" i="0" u="none" strike="noStrike" cap="none" normalizeH="0" baseline="0">
                        <a:ln>
                          <a:noFill/>
                        </a:ln>
                        <a:solidFill>
                          <a:schemeClr val="tx1"/>
                        </a:solidFill>
                        <a:effectLst/>
                        <a:latin typeface="Arial"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3968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80</a:t>
                      </a:r>
                      <a:endParaRPr kumimoji="0" lang="en-US" sz="2000" b="0" i="0" u="none" strike="noStrike" cap="none" normalizeH="0" baseline="0">
                        <a:ln>
                          <a:noFill/>
                        </a:ln>
                        <a:solidFill>
                          <a:schemeClr val="tx1"/>
                        </a:solidFill>
                        <a:effectLst/>
                        <a:latin typeface="Arial"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2.88</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cs typeface="Arial" charset="0"/>
                        </a:rPr>
                        <a:t>2.57</a:t>
                      </a:r>
                      <a:endParaRPr kumimoji="0" lang="en-US" sz="2000" b="0" i="0"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Arial" charset="0"/>
                        </a:rPr>
                        <a:t>0.94</a:t>
                      </a:r>
                      <a:endParaRPr kumimoji="0" lang="en-US" sz="2000" b="0" i="0" u="none" strike="noStrike" cap="none" normalizeH="0" baseline="0" dirty="0">
                        <a:ln>
                          <a:noFill/>
                        </a:ln>
                        <a:solidFill>
                          <a:schemeClr val="tx1"/>
                        </a:solidFill>
                        <a:effectLst/>
                        <a:latin typeface="Arial"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34472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02A9-D684-9FC4-8DA4-2C3C136712F6}"/>
              </a:ext>
            </a:extLst>
          </p:cNvPr>
          <p:cNvSpPr>
            <a:spLocks noGrp="1"/>
          </p:cNvSpPr>
          <p:nvPr>
            <p:ph type="title"/>
          </p:nvPr>
        </p:nvSpPr>
        <p:spPr/>
        <p:txBody>
          <a:bodyPr/>
          <a:lstStyle/>
          <a:p>
            <a:r>
              <a:rPr lang="en-US" dirty="0"/>
              <a:t>Multilevel Analysis - Variance</a:t>
            </a:r>
          </a:p>
        </p:txBody>
      </p:sp>
      <p:sp>
        <p:nvSpPr>
          <p:cNvPr id="4" name="Slide Number Placeholder 3">
            <a:extLst>
              <a:ext uri="{FF2B5EF4-FFF2-40B4-BE49-F238E27FC236}">
                <a16:creationId xmlns:a16="http://schemas.microsoft.com/office/drawing/2014/main" id="{A08BB705-2961-64E5-0680-1F66A8B8081F}"/>
              </a:ext>
            </a:extLst>
          </p:cNvPr>
          <p:cNvSpPr>
            <a:spLocks noGrp="1"/>
          </p:cNvSpPr>
          <p:nvPr>
            <p:ph type="sldNum" sz="quarter" idx="12"/>
          </p:nvPr>
        </p:nvSpPr>
        <p:spPr/>
        <p:txBody>
          <a:bodyPr/>
          <a:lstStyle/>
          <a:p>
            <a:fld id="{C68DACDF-E1A9-A04C-A5FF-FC2443684BF5}" type="slidenum">
              <a:rPr lang="en-US" smtClean="0"/>
              <a:pPr/>
              <a:t>43</a:t>
            </a:fld>
            <a:endParaRPr lang="en-US" dirty="0"/>
          </a:p>
        </p:txBody>
      </p:sp>
      <p:sp>
        <p:nvSpPr>
          <p:cNvPr id="5" name="Footer Placeholder 4">
            <a:extLst>
              <a:ext uri="{FF2B5EF4-FFF2-40B4-BE49-F238E27FC236}">
                <a16:creationId xmlns:a16="http://schemas.microsoft.com/office/drawing/2014/main" id="{56CEECC3-10D8-952C-C13D-A465A28DF2EF}"/>
              </a:ext>
            </a:extLst>
          </p:cNvPr>
          <p:cNvSpPr>
            <a:spLocks noGrp="1"/>
          </p:cNvSpPr>
          <p:nvPr>
            <p:ph type="ftr" sz="quarter" idx="11"/>
          </p:nvPr>
        </p:nvSpPr>
        <p:spPr/>
        <p:txBody>
          <a:bodyPr/>
          <a:lstStyle/>
          <a:p>
            <a:r>
              <a:rPr lang="en-US"/>
              <a:t>Kautz – Intro to Methods BLITZ Slides</a:t>
            </a:r>
            <a:endParaRPr lang="en-US" dirty="0"/>
          </a:p>
        </p:txBody>
      </p:sp>
      <p:graphicFrame>
        <p:nvGraphicFramePr>
          <p:cNvPr id="6" name="Group 219">
            <a:extLst>
              <a:ext uri="{FF2B5EF4-FFF2-40B4-BE49-F238E27FC236}">
                <a16:creationId xmlns:a16="http://schemas.microsoft.com/office/drawing/2014/main" id="{6D962839-E981-A85A-D0FE-3D165E395D6D}"/>
              </a:ext>
            </a:extLst>
          </p:cNvPr>
          <p:cNvGraphicFramePr>
            <a:graphicFrameLocks noGrp="1"/>
          </p:cNvGraphicFramePr>
          <p:nvPr>
            <p:ph sz="half" idx="1"/>
          </p:nvPr>
        </p:nvGraphicFramePr>
        <p:xfrm>
          <a:off x="2582863" y="1706563"/>
          <a:ext cx="6819900" cy="1365250"/>
        </p:xfrm>
        <a:graphic>
          <a:graphicData uri="http://schemas.openxmlformats.org/drawingml/2006/table">
            <a:tbl>
              <a:tblPr/>
              <a:tblGrid>
                <a:gridCol w="2900362">
                  <a:extLst>
                    <a:ext uri="{9D8B030D-6E8A-4147-A177-3AD203B41FA5}">
                      <a16:colId xmlns:a16="http://schemas.microsoft.com/office/drawing/2014/main" val="20000"/>
                    </a:ext>
                  </a:extLst>
                </a:gridCol>
                <a:gridCol w="1306513">
                  <a:extLst>
                    <a:ext uri="{9D8B030D-6E8A-4147-A177-3AD203B41FA5}">
                      <a16:colId xmlns:a16="http://schemas.microsoft.com/office/drawing/2014/main" val="20001"/>
                    </a:ext>
                  </a:extLst>
                </a:gridCol>
                <a:gridCol w="1306512">
                  <a:extLst>
                    <a:ext uri="{9D8B030D-6E8A-4147-A177-3AD203B41FA5}">
                      <a16:colId xmlns:a16="http://schemas.microsoft.com/office/drawing/2014/main" val="20002"/>
                    </a:ext>
                  </a:extLst>
                </a:gridCol>
                <a:gridCol w="1306513">
                  <a:extLst>
                    <a:ext uri="{9D8B030D-6E8A-4147-A177-3AD203B41FA5}">
                      <a16:colId xmlns:a16="http://schemas.microsoft.com/office/drawing/2014/main" val="20003"/>
                    </a:ext>
                  </a:extLst>
                </a:gridCol>
              </a:tblGrid>
              <a:tr h="441325">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 </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Value</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Std.Error</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t-value</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63550">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Group Cohesion: OLS</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0.281</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0.051</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5.505</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460375">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Group Cohesion: </a:t>
                      </a:r>
                      <a:r>
                        <a:rPr kumimoji="0" lang="en-US" sz="2000" b="0" i="0" u="none" strike="noStrike" cap="none" normalizeH="0" baseline="0" dirty="0" err="1">
                          <a:ln>
                            <a:noFill/>
                          </a:ln>
                          <a:solidFill>
                            <a:schemeClr val="tx1"/>
                          </a:solidFill>
                          <a:effectLst/>
                          <a:latin typeface="Arial" charset="0"/>
                          <a:cs typeface="Times New Roman" pitchFamily="18" charset="0"/>
                        </a:rPr>
                        <a:t>lme</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0.314</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0.097</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3.233</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Text Box 40">
            <a:extLst>
              <a:ext uri="{FF2B5EF4-FFF2-40B4-BE49-F238E27FC236}">
                <a16:creationId xmlns:a16="http://schemas.microsoft.com/office/drawing/2014/main" id="{6ED8C5D4-18A5-1B7F-45B3-EA0C5FD4155B}"/>
              </a:ext>
            </a:extLst>
          </p:cNvPr>
          <p:cNvSpPr txBox="1">
            <a:spLocks noChangeArrowheads="1"/>
          </p:cNvSpPr>
          <p:nvPr/>
        </p:nvSpPr>
        <p:spPr bwMode="auto">
          <a:xfrm>
            <a:off x="4384675" y="3724275"/>
            <a:ext cx="3511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a:t>Individual-Level Variable</a:t>
            </a:r>
          </a:p>
        </p:txBody>
      </p:sp>
      <p:sp>
        <p:nvSpPr>
          <p:cNvPr id="8" name="Text Box 60">
            <a:extLst>
              <a:ext uri="{FF2B5EF4-FFF2-40B4-BE49-F238E27FC236}">
                <a16:creationId xmlns:a16="http://schemas.microsoft.com/office/drawing/2014/main" id="{2A8AFF52-58C0-E675-C4FF-A9AF832726F5}"/>
              </a:ext>
            </a:extLst>
          </p:cNvPr>
          <p:cNvSpPr txBox="1">
            <a:spLocks noChangeArrowheads="1"/>
          </p:cNvSpPr>
          <p:nvPr/>
        </p:nvSpPr>
        <p:spPr bwMode="auto">
          <a:xfrm>
            <a:off x="4600575" y="1255713"/>
            <a:ext cx="30686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a:t>Group-Level Variable</a:t>
            </a:r>
          </a:p>
        </p:txBody>
      </p:sp>
      <p:graphicFrame>
        <p:nvGraphicFramePr>
          <p:cNvPr id="9" name="Group 217">
            <a:extLst>
              <a:ext uri="{FF2B5EF4-FFF2-40B4-BE49-F238E27FC236}">
                <a16:creationId xmlns:a16="http://schemas.microsoft.com/office/drawing/2014/main" id="{88417287-3F29-6B9B-7AD2-FD1809861A46}"/>
              </a:ext>
            </a:extLst>
          </p:cNvPr>
          <p:cNvGraphicFramePr>
            <a:graphicFrameLocks/>
          </p:cNvGraphicFramePr>
          <p:nvPr/>
        </p:nvGraphicFramePr>
        <p:xfrm>
          <a:off x="2630488" y="4183063"/>
          <a:ext cx="6858000" cy="1349376"/>
        </p:xfrm>
        <a:graphic>
          <a:graphicData uri="http://schemas.openxmlformats.org/drawingml/2006/table">
            <a:tbl>
              <a:tblPr/>
              <a:tblGrid>
                <a:gridCol w="3092450">
                  <a:extLst>
                    <a:ext uri="{9D8B030D-6E8A-4147-A177-3AD203B41FA5}">
                      <a16:colId xmlns:a16="http://schemas.microsoft.com/office/drawing/2014/main" val="20000"/>
                    </a:ext>
                  </a:extLst>
                </a:gridCol>
                <a:gridCol w="1254125">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4125">
                  <a:extLst>
                    <a:ext uri="{9D8B030D-6E8A-4147-A177-3AD203B41FA5}">
                      <a16:colId xmlns:a16="http://schemas.microsoft.com/office/drawing/2014/main" val="20003"/>
                    </a:ext>
                  </a:extLst>
                </a:gridCol>
              </a:tblGrid>
              <a:tr h="44926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 </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Value</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Std.Error</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t-value</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5085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Personal Cohesion: OLS</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0.254</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0.014</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18.121</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cs typeface="Arial" charset="0"/>
                        </a:rPr>
                        <a:t>Personal Cohesion: </a:t>
                      </a:r>
                      <a:r>
                        <a:rPr kumimoji="0" lang="en-US" sz="2000" b="0" i="0" u="none" strike="noStrike" cap="none" normalizeH="0" baseline="0" dirty="0" err="1">
                          <a:ln>
                            <a:noFill/>
                          </a:ln>
                          <a:solidFill>
                            <a:schemeClr val="tx1"/>
                          </a:solidFill>
                          <a:effectLst/>
                          <a:latin typeface="Arial" charset="0"/>
                          <a:cs typeface="Arial" charset="0"/>
                        </a:rPr>
                        <a:t>lme</a:t>
                      </a:r>
                      <a:endParaRPr kumimoji="0" lang="en-US" sz="2000" b="0" i="0" u="none" strike="noStrike" cap="none" normalizeH="0" baseline="0" dirty="0">
                        <a:ln>
                          <a:noFill/>
                        </a:ln>
                        <a:solidFill>
                          <a:schemeClr val="tx1"/>
                        </a:solidFill>
                        <a:effectLst/>
                        <a:latin typeface="Times New Roman" pitchFamily="18" charset="0"/>
                      </a:endParaRPr>
                    </a:p>
                  </a:txBody>
                  <a:tcPr anchor="b"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0.249</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0.012</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charset="0"/>
                          <a:cs typeface="Arial" charset="0"/>
                        </a:rPr>
                        <a:t>20.78</a:t>
                      </a:r>
                      <a:endParaRPr kumimoji="0" lang="en-US" sz="2000" b="0" i="0" u="none" strike="noStrike" cap="none" normalizeH="0" baseline="0">
                        <a:ln>
                          <a:noFill/>
                        </a:ln>
                        <a:solidFill>
                          <a:schemeClr val="tx1"/>
                        </a:solidFill>
                        <a:effectLst/>
                        <a:latin typeface="Times New Roman" pitchFamily="18" charset="0"/>
                      </a:endParaRPr>
                    </a:p>
                  </a:txBody>
                  <a:tcPr anchor="b"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Rectangle 12">
            <a:extLst>
              <a:ext uri="{FF2B5EF4-FFF2-40B4-BE49-F238E27FC236}">
                <a16:creationId xmlns:a16="http://schemas.microsoft.com/office/drawing/2014/main" id="{0B41D54E-C9D2-F7DE-6A34-49A89210AC1C}"/>
              </a:ext>
            </a:extLst>
          </p:cNvPr>
          <p:cNvSpPr>
            <a:spLocks noChangeArrowheads="1"/>
          </p:cNvSpPr>
          <p:nvPr/>
        </p:nvSpPr>
        <p:spPr bwMode="auto">
          <a:xfrm>
            <a:off x="5323994" y="5811953"/>
            <a:ext cx="1544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Bliese (2002)</a:t>
            </a:r>
          </a:p>
        </p:txBody>
      </p:sp>
    </p:spTree>
    <p:extLst>
      <p:ext uri="{BB962C8B-B14F-4D97-AF65-F5344CB8AC3E}">
        <p14:creationId xmlns:p14="http://schemas.microsoft.com/office/powerpoint/2010/main" val="3798901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F33B-241E-3902-4A42-A4D4DDE9F0EE}"/>
              </a:ext>
            </a:extLst>
          </p:cNvPr>
          <p:cNvSpPr>
            <a:spLocks noGrp="1"/>
          </p:cNvSpPr>
          <p:nvPr>
            <p:ph type="title"/>
          </p:nvPr>
        </p:nvSpPr>
        <p:spPr/>
        <p:txBody>
          <a:bodyPr/>
          <a:lstStyle/>
          <a:p>
            <a:r>
              <a:rPr lang="en-US" dirty="0"/>
              <a:t>Multilevel Analysis - Variance</a:t>
            </a:r>
          </a:p>
        </p:txBody>
      </p:sp>
      <p:sp>
        <p:nvSpPr>
          <p:cNvPr id="4" name="Slide Number Placeholder 3">
            <a:extLst>
              <a:ext uri="{FF2B5EF4-FFF2-40B4-BE49-F238E27FC236}">
                <a16:creationId xmlns:a16="http://schemas.microsoft.com/office/drawing/2014/main" id="{C2CFA24E-4842-46EB-A291-7DAE83B37592}"/>
              </a:ext>
            </a:extLst>
          </p:cNvPr>
          <p:cNvSpPr>
            <a:spLocks noGrp="1"/>
          </p:cNvSpPr>
          <p:nvPr>
            <p:ph type="sldNum" sz="quarter" idx="12"/>
          </p:nvPr>
        </p:nvSpPr>
        <p:spPr/>
        <p:txBody>
          <a:bodyPr/>
          <a:lstStyle/>
          <a:p>
            <a:fld id="{C68DACDF-E1A9-A04C-A5FF-FC2443684BF5}" type="slidenum">
              <a:rPr lang="en-US" smtClean="0"/>
              <a:pPr/>
              <a:t>44</a:t>
            </a:fld>
            <a:endParaRPr lang="en-US" dirty="0"/>
          </a:p>
        </p:txBody>
      </p:sp>
      <p:sp>
        <p:nvSpPr>
          <p:cNvPr id="5" name="Footer Placeholder 4">
            <a:extLst>
              <a:ext uri="{FF2B5EF4-FFF2-40B4-BE49-F238E27FC236}">
                <a16:creationId xmlns:a16="http://schemas.microsoft.com/office/drawing/2014/main" id="{8C5228CB-A809-BF0E-7192-9064067F6F8E}"/>
              </a:ext>
            </a:extLst>
          </p:cNvPr>
          <p:cNvSpPr>
            <a:spLocks noGrp="1"/>
          </p:cNvSpPr>
          <p:nvPr>
            <p:ph type="ftr" sz="quarter" idx="11"/>
          </p:nvPr>
        </p:nvSpPr>
        <p:spPr/>
        <p:txBody>
          <a:bodyPr/>
          <a:lstStyle/>
          <a:p>
            <a:r>
              <a:rPr lang="en-US"/>
              <a:t>Kautz – Intro to Methods BLITZ Slides</a:t>
            </a:r>
            <a:endParaRPr lang="en-US" dirty="0"/>
          </a:p>
        </p:txBody>
      </p:sp>
      <p:pic>
        <p:nvPicPr>
          <p:cNvPr id="6" name="Picture 268">
            <a:extLst>
              <a:ext uri="{FF2B5EF4-FFF2-40B4-BE49-F238E27FC236}">
                <a16:creationId xmlns:a16="http://schemas.microsoft.com/office/drawing/2014/main" id="{981077AD-DBF4-DE2F-ACD9-20BB5920BE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152650" y="1480004"/>
            <a:ext cx="7837488" cy="3422650"/>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8" name="Rectangle 12">
            <a:extLst>
              <a:ext uri="{FF2B5EF4-FFF2-40B4-BE49-F238E27FC236}">
                <a16:creationId xmlns:a16="http://schemas.microsoft.com/office/drawing/2014/main" id="{BCFCF41D-AEF0-135D-3586-8311C46F5879}"/>
              </a:ext>
            </a:extLst>
          </p:cNvPr>
          <p:cNvSpPr>
            <a:spLocks noChangeArrowheads="1"/>
          </p:cNvSpPr>
          <p:nvPr/>
        </p:nvSpPr>
        <p:spPr bwMode="auto">
          <a:xfrm>
            <a:off x="4144184" y="5811953"/>
            <a:ext cx="39036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Bliese &amp; </a:t>
            </a:r>
            <a:r>
              <a:rPr lang="en-US" altLang="en-US" sz="1800" dirty="0" err="1"/>
              <a:t>Hanges</a:t>
            </a:r>
            <a:r>
              <a:rPr lang="en-US" altLang="en-US" sz="1800" dirty="0"/>
              <a:t> (2004) - Simulation</a:t>
            </a:r>
          </a:p>
        </p:txBody>
      </p:sp>
    </p:spTree>
    <p:extLst>
      <p:ext uri="{BB962C8B-B14F-4D97-AF65-F5344CB8AC3E}">
        <p14:creationId xmlns:p14="http://schemas.microsoft.com/office/powerpoint/2010/main" val="2327310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3BED-A4DA-405A-76D8-047EE530DAB8}"/>
              </a:ext>
            </a:extLst>
          </p:cNvPr>
          <p:cNvSpPr>
            <a:spLocks noGrp="1"/>
          </p:cNvSpPr>
          <p:nvPr>
            <p:ph type="title"/>
          </p:nvPr>
        </p:nvSpPr>
        <p:spPr/>
        <p:txBody>
          <a:bodyPr/>
          <a:lstStyle/>
          <a:p>
            <a:r>
              <a:rPr lang="en-US" dirty="0"/>
              <a:t>Multilevel Analysis – Variance</a:t>
            </a:r>
          </a:p>
        </p:txBody>
      </p:sp>
      <p:sp>
        <p:nvSpPr>
          <p:cNvPr id="3" name="Content Placeholder 2">
            <a:extLst>
              <a:ext uri="{FF2B5EF4-FFF2-40B4-BE49-F238E27FC236}">
                <a16:creationId xmlns:a16="http://schemas.microsoft.com/office/drawing/2014/main" id="{75B54E45-431E-9A55-934D-F5F218A7E9E2}"/>
              </a:ext>
            </a:extLst>
          </p:cNvPr>
          <p:cNvSpPr>
            <a:spLocks noGrp="1"/>
          </p:cNvSpPr>
          <p:nvPr>
            <p:ph idx="1"/>
          </p:nvPr>
        </p:nvSpPr>
        <p:spPr/>
        <p:txBody>
          <a:bodyPr/>
          <a:lstStyle/>
          <a:p>
            <a:r>
              <a:rPr lang="en-US" dirty="0"/>
              <a:t>Summary of Key Points</a:t>
            </a:r>
          </a:p>
          <a:p>
            <a:pPr marL="342900" indent="-342900">
              <a:buFont typeface="Arial" panose="020B0604020202020204" pitchFamily="34" charset="0"/>
              <a:buChar char="•"/>
            </a:pPr>
            <a:r>
              <a:rPr lang="en-US" dirty="0"/>
              <a:t>Why is it important to consider clustering of nested data from groups?</a:t>
            </a:r>
          </a:p>
          <a:p>
            <a:pPr marL="857250" lvl="1" indent="-342900"/>
            <a:r>
              <a:rPr lang="en-US" dirty="0"/>
              <a:t>It is important to model the hierarchical nature of data to account for known sources of variance</a:t>
            </a:r>
          </a:p>
          <a:p>
            <a:pPr marL="857250" lvl="1" indent="-342900"/>
            <a:r>
              <a:rPr lang="en-US" dirty="0"/>
              <a:t>Reduces bias in statistical 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theoretical and analysis points raised:</a:t>
            </a:r>
          </a:p>
          <a:p>
            <a:pPr marL="857250" lvl="1" indent="-342900"/>
            <a:r>
              <a:rPr lang="en-US" dirty="0"/>
              <a:t>How do we account for sources of variation?</a:t>
            </a:r>
          </a:p>
          <a:p>
            <a:pPr marL="1200150" lvl="2" indent="-342900"/>
            <a:r>
              <a:rPr lang="en-US" dirty="0"/>
              <a:t>Fixed-Effect models (econometrics)</a:t>
            </a:r>
          </a:p>
          <a:p>
            <a:pPr marL="1200150" lvl="2" indent="-342900"/>
            <a:r>
              <a:rPr lang="en-US" dirty="0"/>
              <a:t>Mixed-Effect models (e.g., random effects, HLM)</a:t>
            </a:r>
          </a:p>
        </p:txBody>
      </p:sp>
      <p:sp>
        <p:nvSpPr>
          <p:cNvPr id="4" name="Slide Number Placeholder 3">
            <a:extLst>
              <a:ext uri="{FF2B5EF4-FFF2-40B4-BE49-F238E27FC236}">
                <a16:creationId xmlns:a16="http://schemas.microsoft.com/office/drawing/2014/main" id="{C6886E33-339C-9AC8-B439-C2825653084C}"/>
              </a:ext>
            </a:extLst>
          </p:cNvPr>
          <p:cNvSpPr>
            <a:spLocks noGrp="1"/>
          </p:cNvSpPr>
          <p:nvPr>
            <p:ph type="sldNum" sz="quarter" idx="12"/>
          </p:nvPr>
        </p:nvSpPr>
        <p:spPr/>
        <p:txBody>
          <a:bodyPr/>
          <a:lstStyle/>
          <a:p>
            <a:fld id="{C68DACDF-E1A9-A04C-A5FF-FC2443684BF5}" type="slidenum">
              <a:rPr lang="en-US" smtClean="0"/>
              <a:pPr/>
              <a:t>45</a:t>
            </a:fld>
            <a:endParaRPr lang="en-US" dirty="0"/>
          </a:p>
        </p:txBody>
      </p:sp>
      <p:sp>
        <p:nvSpPr>
          <p:cNvPr id="5" name="Footer Placeholder 4">
            <a:extLst>
              <a:ext uri="{FF2B5EF4-FFF2-40B4-BE49-F238E27FC236}">
                <a16:creationId xmlns:a16="http://schemas.microsoft.com/office/drawing/2014/main" id="{900CE562-F529-4776-7E7C-460F396C0610}"/>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3046777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AE19-F052-80EC-9C82-89327EFD1E88}"/>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023E986E-5D60-59A8-44C1-5514F2D68738}"/>
              </a:ext>
            </a:extLst>
          </p:cNvPr>
          <p:cNvSpPr>
            <a:spLocks noGrp="1"/>
          </p:cNvSpPr>
          <p:nvPr>
            <p:ph idx="1"/>
          </p:nvPr>
        </p:nvSpPr>
        <p:spPr/>
        <p:txBody>
          <a:bodyPr/>
          <a:lstStyle/>
          <a:p>
            <a:r>
              <a:rPr lang="en-US" dirty="0"/>
              <a:t>A National Guard Army group assigned embedded behavioral health providers to Companies</a:t>
            </a:r>
          </a:p>
          <a:p>
            <a:pPr marL="342900" indent="-342900">
              <a:buFont typeface="Arial" panose="020B0604020202020204" pitchFamily="34" charset="0"/>
              <a:buChar char="•"/>
            </a:pPr>
            <a:r>
              <a:rPr lang="en-US" dirty="0"/>
              <a:t>5 Companies with embeds (n = 453)</a:t>
            </a:r>
          </a:p>
          <a:p>
            <a:pPr marL="342900" indent="-342900">
              <a:buFont typeface="Arial" panose="020B0604020202020204" pitchFamily="34" charset="0"/>
              <a:buChar char="•"/>
            </a:pPr>
            <a:r>
              <a:rPr lang="en-US" dirty="0"/>
              <a:t>7 Companies without embeds (n = 679)</a:t>
            </a:r>
          </a:p>
          <a:p>
            <a:endParaRPr lang="en-US" dirty="0"/>
          </a:p>
          <a:p>
            <a:r>
              <a:rPr lang="en-US" dirty="0"/>
              <a:t>Large sample of individuals in each condition</a:t>
            </a:r>
          </a:p>
          <a:p>
            <a:endParaRPr lang="en-US" dirty="0"/>
          </a:p>
          <a:p>
            <a:pPr algn="ctr"/>
            <a:r>
              <a:rPr lang="en-US" dirty="0"/>
              <a:t>Research Question: Does having an embedded provider result in any positive outcomes?</a:t>
            </a:r>
          </a:p>
          <a:p>
            <a:r>
              <a:rPr lang="en-US" dirty="0"/>
              <a:t>Estimate regression models for depression sum and collective efficacy</a:t>
            </a:r>
          </a:p>
          <a:p>
            <a:pPr marL="342900" indent="-342900">
              <a:buFont typeface="Arial" panose="020B0604020202020204" pitchFamily="34" charset="0"/>
              <a:buChar char="•"/>
            </a:pPr>
            <a:r>
              <a:rPr lang="en-US" dirty="0"/>
              <a:t>Regress depression sum on embed (0/1)</a:t>
            </a:r>
          </a:p>
          <a:p>
            <a:pPr marL="342900" indent="-342900">
              <a:buFont typeface="Arial" panose="020B0604020202020204" pitchFamily="34" charset="0"/>
              <a:buChar char="•"/>
            </a:pPr>
            <a:r>
              <a:rPr lang="en-US" dirty="0"/>
              <a:t>Regress collective efficacy sum on embed (0/1)</a:t>
            </a:r>
          </a:p>
        </p:txBody>
      </p:sp>
      <p:sp>
        <p:nvSpPr>
          <p:cNvPr id="4" name="Slide Number Placeholder 3">
            <a:extLst>
              <a:ext uri="{FF2B5EF4-FFF2-40B4-BE49-F238E27FC236}">
                <a16:creationId xmlns:a16="http://schemas.microsoft.com/office/drawing/2014/main" id="{7E7E910F-6EC1-C875-0C20-B2685FE3FCFB}"/>
              </a:ext>
            </a:extLst>
          </p:cNvPr>
          <p:cNvSpPr>
            <a:spLocks noGrp="1"/>
          </p:cNvSpPr>
          <p:nvPr>
            <p:ph type="sldNum" sz="quarter" idx="12"/>
          </p:nvPr>
        </p:nvSpPr>
        <p:spPr/>
        <p:txBody>
          <a:bodyPr/>
          <a:lstStyle/>
          <a:p>
            <a:fld id="{C68DACDF-E1A9-A04C-A5FF-FC2443684BF5}" type="slidenum">
              <a:rPr lang="en-US" smtClean="0"/>
              <a:pPr/>
              <a:t>46</a:t>
            </a:fld>
            <a:endParaRPr lang="en-US" dirty="0"/>
          </a:p>
        </p:txBody>
      </p:sp>
      <p:sp>
        <p:nvSpPr>
          <p:cNvPr id="5" name="Footer Placeholder 4">
            <a:extLst>
              <a:ext uri="{FF2B5EF4-FFF2-40B4-BE49-F238E27FC236}">
                <a16:creationId xmlns:a16="http://schemas.microsoft.com/office/drawing/2014/main" id="{BA053131-CB28-8804-336A-A7DE83A66D8A}"/>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1476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810F-098C-EF84-F28F-9B6D1C13E8BB}"/>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3AE0FC6E-644F-4196-A518-7E06E9A980BD}"/>
              </a:ext>
            </a:extLst>
          </p:cNvPr>
          <p:cNvSpPr>
            <a:spLocks noGrp="1"/>
          </p:cNvSpPr>
          <p:nvPr>
            <p:ph idx="1"/>
          </p:nvPr>
        </p:nvSpPr>
        <p:spPr/>
        <p:txBody>
          <a:bodyPr/>
          <a:lstStyle/>
          <a:p>
            <a:r>
              <a:rPr lang="en-US" dirty="0"/>
              <a:t>Depression results (NS)</a:t>
            </a:r>
          </a:p>
          <a:p>
            <a:endParaRPr lang="en-US" dirty="0"/>
          </a:p>
          <a:p>
            <a:endParaRPr lang="en-US" dirty="0"/>
          </a:p>
          <a:p>
            <a:endParaRPr lang="en-US" dirty="0"/>
          </a:p>
          <a:p>
            <a:endParaRPr lang="en-US" dirty="0"/>
          </a:p>
          <a:p>
            <a:endParaRPr lang="en-US" dirty="0"/>
          </a:p>
          <a:p>
            <a:r>
              <a:rPr lang="en-US" dirty="0"/>
              <a:t>Collective efficacy results (very encouraging!)</a:t>
            </a:r>
          </a:p>
        </p:txBody>
      </p:sp>
      <p:sp>
        <p:nvSpPr>
          <p:cNvPr id="4" name="Slide Number Placeholder 3">
            <a:extLst>
              <a:ext uri="{FF2B5EF4-FFF2-40B4-BE49-F238E27FC236}">
                <a16:creationId xmlns:a16="http://schemas.microsoft.com/office/drawing/2014/main" id="{F909D29B-2975-C556-0B17-0E51696AC60E}"/>
              </a:ext>
            </a:extLst>
          </p:cNvPr>
          <p:cNvSpPr>
            <a:spLocks noGrp="1"/>
          </p:cNvSpPr>
          <p:nvPr>
            <p:ph type="sldNum" sz="quarter" idx="12"/>
          </p:nvPr>
        </p:nvSpPr>
        <p:spPr/>
        <p:txBody>
          <a:bodyPr/>
          <a:lstStyle/>
          <a:p>
            <a:fld id="{C68DACDF-E1A9-A04C-A5FF-FC2443684BF5}" type="slidenum">
              <a:rPr lang="en-US" smtClean="0"/>
              <a:pPr/>
              <a:t>47</a:t>
            </a:fld>
            <a:endParaRPr lang="en-US" dirty="0"/>
          </a:p>
        </p:txBody>
      </p:sp>
      <p:sp>
        <p:nvSpPr>
          <p:cNvPr id="5" name="Footer Placeholder 4">
            <a:extLst>
              <a:ext uri="{FF2B5EF4-FFF2-40B4-BE49-F238E27FC236}">
                <a16:creationId xmlns:a16="http://schemas.microsoft.com/office/drawing/2014/main" id="{22EAFBFF-E5A9-72DE-4BDE-892FCD7E574D}"/>
              </a:ext>
            </a:extLst>
          </p:cNvPr>
          <p:cNvSpPr>
            <a:spLocks noGrp="1"/>
          </p:cNvSpPr>
          <p:nvPr>
            <p:ph type="ftr" sz="quarter" idx="11"/>
          </p:nvPr>
        </p:nvSpPr>
        <p:spPr/>
        <p:txBody>
          <a:bodyPr/>
          <a:lstStyle/>
          <a:p>
            <a:r>
              <a:rPr lang="en-US"/>
              <a:t>Kautz – Intro to Methods BLITZ Slides</a:t>
            </a:r>
            <a:endParaRPr lang="en-US" dirty="0"/>
          </a:p>
        </p:txBody>
      </p:sp>
      <p:sp>
        <p:nvSpPr>
          <p:cNvPr id="7" name="Text Box 13">
            <a:extLst>
              <a:ext uri="{FF2B5EF4-FFF2-40B4-BE49-F238E27FC236}">
                <a16:creationId xmlns:a16="http://schemas.microsoft.com/office/drawing/2014/main" id="{E0D5CF49-0989-9C9C-EFC0-24B2FEB34181}"/>
              </a:ext>
            </a:extLst>
          </p:cNvPr>
          <p:cNvSpPr txBox="1">
            <a:spLocks noChangeArrowheads="1"/>
          </p:cNvSpPr>
          <p:nvPr/>
        </p:nvSpPr>
        <p:spPr bwMode="auto">
          <a:xfrm>
            <a:off x="2212975" y="2054280"/>
            <a:ext cx="7766050" cy="147796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MDDsum~embedprov,data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11.7835     0.1801 65.4371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0.5032     0.2850  1.7656   0.0777</a:t>
            </a:r>
          </a:p>
        </p:txBody>
      </p:sp>
      <p:sp>
        <p:nvSpPr>
          <p:cNvPr id="9" name="Text Box 13">
            <a:extLst>
              <a:ext uri="{FF2B5EF4-FFF2-40B4-BE49-F238E27FC236}">
                <a16:creationId xmlns:a16="http://schemas.microsoft.com/office/drawing/2014/main" id="{07A25CD7-851C-1269-5E5B-0ACDCD92596C}"/>
              </a:ext>
            </a:extLst>
          </p:cNvPr>
          <p:cNvSpPr txBox="1">
            <a:spLocks noChangeArrowheads="1"/>
          </p:cNvSpPr>
          <p:nvPr/>
        </p:nvSpPr>
        <p:spPr bwMode="auto">
          <a:xfrm>
            <a:off x="2212975" y="4463549"/>
            <a:ext cx="7766050" cy="1477962"/>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rdnssum~embedprov,data</a:t>
            </a:r>
            <a:r>
              <a:rPr lang="en-US" altLang="en-US" sz="1800" dirty="0">
                <a:latin typeface="Courier New" panose="02070309020205020404" pitchFamily="49" charset="0"/>
              </a:rPr>
              <a:t>=embed,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13.5682     0.1395 97.2891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0.6942     0.2209  3.1426   0.0017</a:t>
            </a:r>
          </a:p>
        </p:txBody>
      </p:sp>
    </p:spTree>
    <p:extLst>
      <p:ext uri="{BB962C8B-B14F-4D97-AF65-F5344CB8AC3E}">
        <p14:creationId xmlns:p14="http://schemas.microsoft.com/office/powerpoint/2010/main" val="334201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75B0-5019-D72E-D547-EAC6C96940A3}"/>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CED8F698-420F-E0C9-AA20-DEBADC1517E4}"/>
              </a:ext>
            </a:extLst>
          </p:cNvPr>
          <p:cNvSpPr>
            <a:spLocks noGrp="1"/>
          </p:cNvSpPr>
          <p:nvPr>
            <p:ph idx="1"/>
          </p:nvPr>
        </p:nvSpPr>
        <p:spPr/>
        <p:txBody>
          <a:bodyPr/>
          <a:lstStyle/>
          <a:p>
            <a:r>
              <a:rPr lang="en-US" dirty="0"/>
              <a:t>Results suggested that having an embedded provider:</a:t>
            </a:r>
          </a:p>
          <a:p>
            <a:pPr marL="342900" indent="-342900">
              <a:buFont typeface="Arial" panose="020B0604020202020204" pitchFamily="34" charset="0"/>
              <a:buChar char="•"/>
            </a:pPr>
            <a:r>
              <a:rPr lang="en-US" dirty="0"/>
              <a:t>Was not directly related to mental health</a:t>
            </a:r>
          </a:p>
          <a:p>
            <a:pPr marL="342900" indent="-342900">
              <a:buFont typeface="Arial" panose="020B0604020202020204" pitchFamily="34" charset="0"/>
              <a:buChar char="•"/>
            </a:pPr>
            <a:r>
              <a:rPr lang="en-US" dirty="0"/>
              <a:t>Was related to unit performance indices (a good news story!)</a:t>
            </a:r>
          </a:p>
          <a:p>
            <a:endParaRPr lang="en-US" dirty="0"/>
          </a:p>
          <a:p>
            <a:r>
              <a:rPr lang="en-US" dirty="0"/>
              <a:t>Paper was submitted and one reviewer noted:</a:t>
            </a:r>
          </a:p>
          <a:p>
            <a:pPr algn="ctr"/>
            <a:endParaRPr lang="en-US" altLang="en-US" dirty="0"/>
          </a:p>
          <a:p>
            <a:pPr algn="ctr"/>
            <a:r>
              <a:rPr lang="en-US" altLang="en-US" dirty="0"/>
              <a:t>“The correct unit of analysis is the NG units, not the individuals who compose those units. The multivariate analyses do not appear to control for clustering of individuals within units, and it is not clear whether there are a sufficient number of units in terms of power.” </a:t>
            </a:r>
          </a:p>
          <a:p>
            <a:endParaRPr lang="en-US" dirty="0"/>
          </a:p>
        </p:txBody>
      </p:sp>
      <p:sp>
        <p:nvSpPr>
          <p:cNvPr id="4" name="Slide Number Placeholder 3">
            <a:extLst>
              <a:ext uri="{FF2B5EF4-FFF2-40B4-BE49-F238E27FC236}">
                <a16:creationId xmlns:a16="http://schemas.microsoft.com/office/drawing/2014/main" id="{738CD554-0507-23B8-3D35-C9243DCF7D62}"/>
              </a:ext>
            </a:extLst>
          </p:cNvPr>
          <p:cNvSpPr>
            <a:spLocks noGrp="1"/>
          </p:cNvSpPr>
          <p:nvPr>
            <p:ph type="sldNum" sz="quarter" idx="12"/>
          </p:nvPr>
        </p:nvSpPr>
        <p:spPr/>
        <p:txBody>
          <a:bodyPr/>
          <a:lstStyle/>
          <a:p>
            <a:fld id="{C68DACDF-E1A9-A04C-A5FF-FC2443684BF5}" type="slidenum">
              <a:rPr lang="en-US" smtClean="0"/>
              <a:pPr/>
              <a:t>48</a:t>
            </a:fld>
            <a:endParaRPr lang="en-US" dirty="0"/>
          </a:p>
        </p:txBody>
      </p:sp>
      <p:sp>
        <p:nvSpPr>
          <p:cNvPr id="5" name="Footer Placeholder 4">
            <a:extLst>
              <a:ext uri="{FF2B5EF4-FFF2-40B4-BE49-F238E27FC236}">
                <a16:creationId xmlns:a16="http://schemas.microsoft.com/office/drawing/2014/main" id="{87A23BFB-1AE6-7287-F9FD-D44A8233B7D0}"/>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688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F8F3-839D-515D-6D10-CDA897352D18}"/>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BA63F540-0BF0-9A6B-5E32-6DF621E4644F}"/>
              </a:ext>
            </a:extLst>
          </p:cNvPr>
          <p:cNvSpPr>
            <a:spLocks noGrp="1"/>
          </p:cNvSpPr>
          <p:nvPr>
            <p:ph idx="1"/>
          </p:nvPr>
        </p:nvSpPr>
        <p:spPr/>
        <p:txBody>
          <a:bodyPr/>
          <a:lstStyle/>
          <a:p>
            <a:r>
              <a:rPr lang="en-US" dirty="0"/>
              <a:t>Reviewer was right!</a:t>
            </a:r>
          </a:p>
          <a:p>
            <a:r>
              <a:rPr lang="en-US" dirty="0"/>
              <a:t>Because the regression models had level-2 predictors (predictors constant among members of the same group) our results were likely to be highly biased and overly liberal</a:t>
            </a:r>
          </a:p>
          <a:p>
            <a:endParaRPr lang="en-US" dirty="0"/>
          </a:p>
          <a:p>
            <a:r>
              <a:rPr lang="en-US" dirty="0"/>
              <a:t>The only way our regression results would have been okay in this design is if the level of non-independence in the outcome was zero; however…</a:t>
            </a:r>
          </a:p>
        </p:txBody>
      </p:sp>
      <p:sp>
        <p:nvSpPr>
          <p:cNvPr id="4" name="Slide Number Placeholder 3">
            <a:extLst>
              <a:ext uri="{FF2B5EF4-FFF2-40B4-BE49-F238E27FC236}">
                <a16:creationId xmlns:a16="http://schemas.microsoft.com/office/drawing/2014/main" id="{3779F177-1994-BD58-A978-DCE0B2D2CA1B}"/>
              </a:ext>
            </a:extLst>
          </p:cNvPr>
          <p:cNvSpPr>
            <a:spLocks noGrp="1"/>
          </p:cNvSpPr>
          <p:nvPr>
            <p:ph type="sldNum" sz="quarter" idx="12"/>
          </p:nvPr>
        </p:nvSpPr>
        <p:spPr/>
        <p:txBody>
          <a:bodyPr/>
          <a:lstStyle/>
          <a:p>
            <a:fld id="{C68DACDF-E1A9-A04C-A5FF-FC2443684BF5}" type="slidenum">
              <a:rPr lang="en-US" smtClean="0"/>
              <a:pPr/>
              <a:t>49</a:t>
            </a:fld>
            <a:endParaRPr lang="en-US" dirty="0"/>
          </a:p>
        </p:txBody>
      </p:sp>
      <p:sp>
        <p:nvSpPr>
          <p:cNvPr id="5" name="Footer Placeholder 4">
            <a:extLst>
              <a:ext uri="{FF2B5EF4-FFF2-40B4-BE49-F238E27FC236}">
                <a16:creationId xmlns:a16="http://schemas.microsoft.com/office/drawing/2014/main" id="{3DA99DFC-BA43-5466-BD45-2C784F217DEA}"/>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6643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24BA-56EA-586D-F506-327620A1C883}"/>
              </a:ext>
            </a:extLst>
          </p:cNvPr>
          <p:cNvSpPr>
            <a:spLocks noGrp="1"/>
          </p:cNvSpPr>
          <p:nvPr>
            <p:ph type="title"/>
          </p:nvPr>
        </p:nvSpPr>
        <p:spPr/>
        <p:txBody>
          <a:bodyPr/>
          <a:lstStyle/>
          <a:p>
            <a:r>
              <a:rPr lang="en-US" dirty="0"/>
              <a:t>Multilevel Analysis</a:t>
            </a:r>
          </a:p>
        </p:txBody>
      </p:sp>
      <p:sp>
        <p:nvSpPr>
          <p:cNvPr id="3" name="Content Placeholder 2">
            <a:extLst>
              <a:ext uri="{FF2B5EF4-FFF2-40B4-BE49-F238E27FC236}">
                <a16:creationId xmlns:a16="http://schemas.microsoft.com/office/drawing/2014/main" id="{59E859B8-B2C2-3675-8EB8-BECBA96DC53A}"/>
              </a:ext>
            </a:extLst>
          </p:cNvPr>
          <p:cNvSpPr>
            <a:spLocks noGrp="1"/>
          </p:cNvSpPr>
          <p:nvPr>
            <p:ph idx="1"/>
          </p:nvPr>
        </p:nvSpPr>
        <p:spPr/>
        <p:txBody>
          <a:bodyPr/>
          <a:lstStyle/>
          <a:p>
            <a:r>
              <a:rPr lang="en-US" altLang="en-US" dirty="0"/>
              <a:t>Organizational data is inherently hierarchical</a:t>
            </a:r>
          </a:p>
          <a:p>
            <a:pPr lvl="1"/>
            <a:r>
              <a:rPr lang="en-US" altLang="en-US" dirty="0"/>
              <a:t>Individuals in groups/teams</a:t>
            </a:r>
          </a:p>
          <a:p>
            <a:pPr lvl="1"/>
            <a:r>
              <a:rPr lang="en-US" altLang="en-US" dirty="0"/>
              <a:t>Groups/teams in departments</a:t>
            </a:r>
          </a:p>
          <a:p>
            <a:pPr lvl="1"/>
            <a:r>
              <a:rPr lang="en-US" altLang="en-US" dirty="0"/>
              <a:t>Departments in organizations</a:t>
            </a:r>
          </a:p>
          <a:p>
            <a:pPr marL="342900" lvl="1" indent="0">
              <a:buNone/>
            </a:pPr>
            <a:endParaRPr lang="en-US" altLang="en-US" dirty="0"/>
          </a:p>
          <a:p>
            <a:r>
              <a:rPr lang="en-US" altLang="en-US" dirty="0"/>
              <a:t>Repeated measures data are also very common (Panel Data)</a:t>
            </a:r>
          </a:p>
          <a:p>
            <a:pPr lvl="1"/>
            <a:r>
              <a:rPr lang="en-US" altLang="en-US" dirty="0"/>
              <a:t>Entities such as individuals, teams, firms measured over time</a:t>
            </a:r>
          </a:p>
          <a:p>
            <a:endParaRPr lang="en-US" altLang="en-US" dirty="0"/>
          </a:p>
          <a:p>
            <a:r>
              <a:rPr lang="en-US" altLang="en-US" dirty="0"/>
              <a:t>Repeated measures nested in higher-level entities have additional complexities</a:t>
            </a:r>
          </a:p>
          <a:p>
            <a:pPr lvl="1"/>
            <a:r>
              <a:rPr lang="en-US" altLang="en-US" dirty="0"/>
              <a:t>Autocorrelation</a:t>
            </a:r>
          </a:p>
          <a:p>
            <a:pPr lvl="1"/>
            <a:r>
              <a:rPr lang="en-US" altLang="en-US" dirty="0"/>
              <a:t>Heteroscedasticity (may be of substantive interest: Emergence Models)</a:t>
            </a:r>
          </a:p>
          <a:p>
            <a:pPr marL="342900" lvl="1" indent="0">
              <a:buNone/>
            </a:pPr>
            <a:endParaRPr lang="en-US" altLang="en-US" dirty="0"/>
          </a:p>
        </p:txBody>
      </p:sp>
      <p:sp>
        <p:nvSpPr>
          <p:cNvPr id="4" name="Slide Number Placeholder 3">
            <a:extLst>
              <a:ext uri="{FF2B5EF4-FFF2-40B4-BE49-F238E27FC236}">
                <a16:creationId xmlns:a16="http://schemas.microsoft.com/office/drawing/2014/main" id="{B740E0AB-5475-FC27-E49F-4083518EDAF8}"/>
              </a:ext>
            </a:extLst>
          </p:cNvPr>
          <p:cNvSpPr>
            <a:spLocks noGrp="1"/>
          </p:cNvSpPr>
          <p:nvPr>
            <p:ph type="sldNum" sz="quarter" idx="12"/>
          </p:nvPr>
        </p:nvSpPr>
        <p:spPr/>
        <p:txBody>
          <a:bodyPr/>
          <a:lstStyle/>
          <a:p>
            <a:fld id="{C68DACDF-E1A9-A04C-A5FF-FC2443684BF5}" type="slidenum">
              <a:rPr lang="en-US" smtClean="0"/>
              <a:pPr/>
              <a:t>5</a:t>
            </a:fld>
            <a:endParaRPr lang="en-US" dirty="0"/>
          </a:p>
        </p:txBody>
      </p:sp>
      <p:sp>
        <p:nvSpPr>
          <p:cNvPr id="5" name="Footer Placeholder 4">
            <a:extLst>
              <a:ext uri="{FF2B5EF4-FFF2-40B4-BE49-F238E27FC236}">
                <a16:creationId xmlns:a16="http://schemas.microsoft.com/office/drawing/2014/main" id="{4BDECD88-58D2-D068-E7A4-A2867F3595BB}"/>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418807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D7ED-B80B-C3A9-5A69-C2E5987373AE}"/>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B496207F-9DAA-7A6A-2600-C33472669BBF}"/>
              </a:ext>
            </a:extLst>
          </p:cNvPr>
          <p:cNvSpPr>
            <a:spLocks noGrp="1"/>
          </p:cNvSpPr>
          <p:nvPr>
            <p:ph idx="1"/>
          </p:nvPr>
        </p:nvSpPr>
        <p:spPr/>
        <p:txBody>
          <a:bodyPr/>
          <a:lstStyle/>
          <a:p>
            <a:r>
              <a:rPr lang="en-US" dirty="0"/>
              <a:t>Depression results (sample sizes equal)</a:t>
            </a:r>
          </a:p>
          <a:p>
            <a:endParaRPr lang="en-US" dirty="0"/>
          </a:p>
        </p:txBody>
      </p:sp>
      <p:sp>
        <p:nvSpPr>
          <p:cNvPr id="4" name="Slide Number Placeholder 3">
            <a:extLst>
              <a:ext uri="{FF2B5EF4-FFF2-40B4-BE49-F238E27FC236}">
                <a16:creationId xmlns:a16="http://schemas.microsoft.com/office/drawing/2014/main" id="{233AF484-5CBB-77C2-779B-8A12D48EC0D6}"/>
              </a:ext>
            </a:extLst>
          </p:cNvPr>
          <p:cNvSpPr>
            <a:spLocks noGrp="1"/>
          </p:cNvSpPr>
          <p:nvPr>
            <p:ph type="sldNum" sz="quarter" idx="12"/>
          </p:nvPr>
        </p:nvSpPr>
        <p:spPr/>
        <p:txBody>
          <a:bodyPr/>
          <a:lstStyle/>
          <a:p>
            <a:fld id="{C68DACDF-E1A9-A04C-A5FF-FC2443684BF5}" type="slidenum">
              <a:rPr lang="en-US" smtClean="0"/>
              <a:pPr/>
              <a:t>50</a:t>
            </a:fld>
            <a:endParaRPr lang="en-US" dirty="0"/>
          </a:p>
        </p:txBody>
      </p:sp>
      <p:sp>
        <p:nvSpPr>
          <p:cNvPr id="5" name="Footer Placeholder 4">
            <a:extLst>
              <a:ext uri="{FF2B5EF4-FFF2-40B4-BE49-F238E27FC236}">
                <a16:creationId xmlns:a16="http://schemas.microsoft.com/office/drawing/2014/main" id="{0CBE621A-D5DE-18CE-9D25-F617329C7DF8}"/>
              </a:ext>
            </a:extLst>
          </p:cNvPr>
          <p:cNvSpPr>
            <a:spLocks noGrp="1"/>
          </p:cNvSpPr>
          <p:nvPr>
            <p:ph type="ftr" sz="quarter" idx="11"/>
          </p:nvPr>
        </p:nvSpPr>
        <p:spPr/>
        <p:txBody>
          <a:bodyPr/>
          <a:lstStyle/>
          <a:p>
            <a:r>
              <a:rPr lang="en-US"/>
              <a:t>Kautz – Intro to Methods BLITZ Slides</a:t>
            </a:r>
            <a:endParaRPr lang="en-US" dirty="0"/>
          </a:p>
        </p:txBody>
      </p:sp>
      <p:sp>
        <p:nvSpPr>
          <p:cNvPr id="7" name="Text Box 13">
            <a:extLst>
              <a:ext uri="{FF2B5EF4-FFF2-40B4-BE49-F238E27FC236}">
                <a16:creationId xmlns:a16="http://schemas.microsoft.com/office/drawing/2014/main" id="{FC54B132-4575-8B80-8DD0-8C17626A3F24}"/>
              </a:ext>
            </a:extLst>
          </p:cNvPr>
          <p:cNvSpPr txBox="1">
            <a:spLocks noChangeArrowheads="1"/>
          </p:cNvSpPr>
          <p:nvPr/>
        </p:nvSpPr>
        <p:spPr bwMode="auto">
          <a:xfrm>
            <a:off x="381000" y="2008906"/>
            <a:ext cx="11430000" cy="397031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MDDsum~as.factor</a:t>
            </a:r>
            <a:r>
              <a:rPr lang="en-US" altLang="en-US" sz="1800" dirty="0">
                <a:latin typeface="Courier New" panose="02070309020205020404" pitchFamily="49" charset="0"/>
              </a:rPr>
              <a:t>(bn.co),</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0.03868019</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MDDsum~embedprov,data</a:t>
            </a:r>
            <a:r>
              <a:rPr lang="en-US" altLang="en-US" sz="1800" dirty="0">
                <a:latin typeface="Courier New" panose="02070309020205020404" pitchFamily="49" charset="0"/>
              </a:rPr>
              <a:t>=</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11.7835     0.1801 65.4371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0.5032     0.2850  1.7656   0.0777</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MDDsum~embedprov,random</a:t>
            </a:r>
            <a:r>
              <a:rPr lang="en-US" altLang="en-US" sz="1800" dirty="0">
                <a:latin typeface="Courier New" panose="02070309020205020404" pitchFamily="49" charset="0"/>
              </a:rPr>
              <a:t>=~1|bn.co,</a:t>
            </a:r>
          </a:p>
          <a:p>
            <a:pPr>
              <a:spcBef>
                <a:spcPct val="0"/>
              </a:spcBef>
              <a:buFontTx/>
              <a:buNone/>
            </a:pPr>
            <a:r>
              <a:rPr lang="en-US" altLang="en-US" sz="1800" dirty="0">
                <a:latin typeface="Courier New" panose="02070309020205020404" pitchFamily="49" charset="0"/>
              </a:rPr>
              <a:t>  data=</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11.9314    0.4251 1080 28.0660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0.7510    0.6645   10  1.1302  0.2848</a:t>
            </a:r>
          </a:p>
        </p:txBody>
      </p:sp>
    </p:spTree>
    <p:extLst>
      <p:ext uri="{BB962C8B-B14F-4D97-AF65-F5344CB8AC3E}">
        <p14:creationId xmlns:p14="http://schemas.microsoft.com/office/powerpoint/2010/main" val="3492647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7904-ACA9-6AFB-67AD-5F2292299CBC}"/>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BC6D3D7E-57DB-B520-48CF-35913959EC76}"/>
              </a:ext>
            </a:extLst>
          </p:cNvPr>
          <p:cNvSpPr>
            <a:spLocks noGrp="1"/>
          </p:cNvSpPr>
          <p:nvPr>
            <p:ph idx="1"/>
          </p:nvPr>
        </p:nvSpPr>
        <p:spPr/>
        <p:txBody>
          <a:bodyPr/>
          <a:lstStyle/>
          <a:p>
            <a:r>
              <a:rPr lang="en-US" dirty="0"/>
              <a:t>Collective efficacy results (sample sizes equal)</a:t>
            </a:r>
          </a:p>
          <a:p>
            <a:endParaRPr lang="en-US" dirty="0"/>
          </a:p>
        </p:txBody>
      </p:sp>
      <p:sp>
        <p:nvSpPr>
          <p:cNvPr id="4" name="Slide Number Placeholder 3">
            <a:extLst>
              <a:ext uri="{FF2B5EF4-FFF2-40B4-BE49-F238E27FC236}">
                <a16:creationId xmlns:a16="http://schemas.microsoft.com/office/drawing/2014/main" id="{CD229A69-05A3-2D70-D6CE-6D6577D9A19F}"/>
              </a:ext>
            </a:extLst>
          </p:cNvPr>
          <p:cNvSpPr>
            <a:spLocks noGrp="1"/>
          </p:cNvSpPr>
          <p:nvPr>
            <p:ph type="sldNum" sz="quarter" idx="12"/>
          </p:nvPr>
        </p:nvSpPr>
        <p:spPr/>
        <p:txBody>
          <a:bodyPr/>
          <a:lstStyle/>
          <a:p>
            <a:fld id="{C68DACDF-E1A9-A04C-A5FF-FC2443684BF5}" type="slidenum">
              <a:rPr lang="en-US" smtClean="0"/>
              <a:pPr/>
              <a:t>51</a:t>
            </a:fld>
            <a:endParaRPr lang="en-US" dirty="0"/>
          </a:p>
        </p:txBody>
      </p:sp>
      <p:sp>
        <p:nvSpPr>
          <p:cNvPr id="5" name="Footer Placeholder 4">
            <a:extLst>
              <a:ext uri="{FF2B5EF4-FFF2-40B4-BE49-F238E27FC236}">
                <a16:creationId xmlns:a16="http://schemas.microsoft.com/office/drawing/2014/main" id="{C3DDE8A7-ED18-00EF-009E-A3CBFC87C199}"/>
              </a:ext>
            </a:extLst>
          </p:cNvPr>
          <p:cNvSpPr>
            <a:spLocks noGrp="1"/>
          </p:cNvSpPr>
          <p:nvPr>
            <p:ph type="ftr" sz="quarter" idx="11"/>
          </p:nvPr>
        </p:nvSpPr>
        <p:spPr/>
        <p:txBody>
          <a:bodyPr/>
          <a:lstStyle/>
          <a:p>
            <a:r>
              <a:rPr lang="en-US"/>
              <a:t>Kautz – Intro to Methods BLITZ Slides</a:t>
            </a:r>
            <a:endParaRPr lang="en-US" dirty="0"/>
          </a:p>
        </p:txBody>
      </p:sp>
      <p:sp>
        <p:nvSpPr>
          <p:cNvPr id="9" name="Text Box 13">
            <a:extLst>
              <a:ext uri="{FF2B5EF4-FFF2-40B4-BE49-F238E27FC236}">
                <a16:creationId xmlns:a16="http://schemas.microsoft.com/office/drawing/2014/main" id="{B9E1E16F-E973-1488-3967-7C5C90439C8C}"/>
              </a:ext>
            </a:extLst>
          </p:cNvPr>
          <p:cNvSpPr txBox="1">
            <a:spLocks noChangeArrowheads="1"/>
          </p:cNvSpPr>
          <p:nvPr/>
        </p:nvSpPr>
        <p:spPr bwMode="auto">
          <a:xfrm>
            <a:off x="381000" y="2008906"/>
            <a:ext cx="11430000" cy="3970318"/>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rdnssum~as.factor</a:t>
            </a:r>
            <a:r>
              <a:rPr lang="en-US" altLang="en-US" sz="1800" dirty="0">
                <a:latin typeface="Courier New" panose="02070309020205020404" pitchFamily="49" charset="0"/>
              </a:rPr>
              <a:t>(bn.co),data=</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0.08008846</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a:t>
            </a:r>
            <a:r>
              <a:rPr lang="en-US" altLang="en-US" sz="1800" dirty="0">
                <a:latin typeface="Courier New" panose="02070309020205020404" pitchFamily="49" charset="0"/>
              </a:rPr>
              <a:t>(</a:t>
            </a:r>
            <a:r>
              <a:rPr lang="en-US" altLang="en-US" sz="1800" dirty="0" err="1">
                <a:latin typeface="Courier New" panose="02070309020205020404" pitchFamily="49" charset="0"/>
              </a:rPr>
              <a:t>rdnssum~embedprov,data</a:t>
            </a:r>
            <a:r>
              <a:rPr lang="en-US" altLang="en-US" sz="1800" dirty="0">
                <a:latin typeface="Courier New" panose="02070309020205020404" pitchFamily="49" charset="0"/>
              </a:rPr>
              <a:t>=</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coef,dig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Estimate Std. Error t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(&gt;|t|)</a:t>
            </a:r>
          </a:p>
          <a:p>
            <a:pPr>
              <a:spcBef>
                <a:spcPct val="0"/>
              </a:spcBef>
              <a:buFontTx/>
              <a:buNone/>
            </a:pPr>
            <a:r>
              <a:rPr lang="en-US" altLang="en-US" sz="1800" dirty="0">
                <a:latin typeface="Courier New" panose="02070309020205020404" pitchFamily="49" charset="0"/>
              </a:rPr>
              <a:t>(Intercept)  13.5682     0.1395 97.2891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0.6942     0.2209  3.1426   0.0017</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round(summary(</a:t>
            </a:r>
            <a:r>
              <a:rPr lang="en-US" altLang="en-US" sz="1800" dirty="0" err="1">
                <a:latin typeface="Courier New" panose="02070309020205020404" pitchFamily="49" charset="0"/>
              </a:rPr>
              <a:t>lme</a:t>
            </a:r>
            <a:r>
              <a:rPr lang="en-US" altLang="en-US" sz="1800" dirty="0">
                <a:latin typeface="Courier New" panose="02070309020205020404" pitchFamily="49" charset="0"/>
              </a:rPr>
              <a:t>(</a:t>
            </a:r>
            <a:r>
              <a:rPr lang="en-US" altLang="en-US" sz="1800" dirty="0" err="1">
                <a:latin typeface="Courier New" panose="02070309020205020404" pitchFamily="49" charset="0"/>
              </a:rPr>
              <a:t>rdnssum~embedprov,random</a:t>
            </a:r>
            <a:r>
              <a:rPr lang="en-US" altLang="en-US" sz="1800" dirty="0">
                <a:latin typeface="Courier New" panose="02070309020205020404" pitchFamily="49" charset="0"/>
              </a:rPr>
              <a:t>=~1|bn.co,</a:t>
            </a:r>
          </a:p>
          <a:p>
            <a:pPr>
              <a:spcBef>
                <a:spcPct val="0"/>
              </a:spcBef>
              <a:buFontTx/>
              <a:buNone/>
            </a:pPr>
            <a:r>
              <a:rPr lang="en-US" altLang="en-US" sz="1800" dirty="0">
                <a:latin typeface="Courier New" panose="02070309020205020404" pitchFamily="49" charset="0"/>
              </a:rPr>
              <a:t>  data=</a:t>
            </a:r>
            <a:r>
              <a:rPr lang="en-US" altLang="en-US" sz="1800" dirty="0" err="1">
                <a:latin typeface="Courier New" panose="02070309020205020404" pitchFamily="49" charset="0"/>
              </a:rPr>
              <a:t>embed,na.action</a:t>
            </a:r>
            <a:r>
              <a:rPr lang="en-US" altLang="en-US" sz="1800" dirty="0">
                <a:latin typeface="Courier New" panose="02070309020205020404" pitchFamily="49" charset="0"/>
              </a:rPr>
              <a:t>=</a:t>
            </a:r>
            <a:r>
              <a:rPr lang="en-US" altLang="en-US" sz="1800" dirty="0" err="1">
                <a:latin typeface="Courier New" panose="02070309020205020404" pitchFamily="49" charset="0"/>
              </a:rPr>
              <a:t>na.omit</a:t>
            </a:r>
            <a:r>
              <a:rPr lang="en-US" altLang="en-US" sz="1800" dirty="0">
                <a:latin typeface="Courier New" panose="02070309020205020404" pitchFamily="49" charset="0"/>
              </a:rPr>
              <a:t>))$</a:t>
            </a:r>
            <a:r>
              <a:rPr lang="en-US" altLang="en-US" sz="1800" dirty="0" err="1">
                <a:latin typeface="Courier New" panose="02070309020205020404" pitchFamily="49" charset="0"/>
              </a:rPr>
              <a:t>tTable,dig</a:t>
            </a:r>
            <a:r>
              <a:rPr lang="en-US" altLang="en-US" sz="1800" dirty="0">
                <a:latin typeface="Courier New" panose="02070309020205020404" pitchFamily="49" charset="0"/>
              </a:rPr>
              <a:t>=4)</a:t>
            </a:r>
          </a:p>
          <a:p>
            <a:pPr>
              <a:spcBef>
                <a:spcPct val="0"/>
              </a:spcBef>
              <a:buFontTx/>
              <a:buNone/>
            </a:pPr>
            <a:r>
              <a:rPr lang="en-US" altLang="en-US" sz="1800" dirty="0">
                <a:latin typeface="Courier New" panose="02070309020205020404" pitchFamily="49" charset="0"/>
              </a:rPr>
              <a:t>              Value </a:t>
            </a:r>
            <a:r>
              <a:rPr lang="en-US" altLang="en-US" sz="1800" dirty="0" err="1">
                <a:latin typeface="Courier New" panose="02070309020205020404" pitchFamily="49" charset="0"/>
              </a:rPr>
              <a:t>Std.Error</a:t>
            </a:r>
            <a:r>
              <a:rPr lang="en-US" altLang="en-US" sz="1800" dirty="0">
                <a:latin typeface="Courier New" panose="02070309020205020404" pitchFamily="49" charset="0"/>
              </a:rPr>
              <a:t>   DF t-value p-value</a:t>
            </a:r>
          </a:p>
          <a:p>
            <a:pPr>
              <a:spcBef>
                <a:spcPct val="0"/>
              </a:spcBef>
              <a:buFontTx/>
              <a:buNone/>
            </a:pPr>
            <a:r>
              <a:rPr lang="en-US" altLang="en-US" sz="1800" dirty="0">
                <a:latin typeface="Courier New" panose="02070309020205020404" pitchFamily="49" charset="0"/>
              </a:rPr>
              <a:t>(Intercept) 13.5797    0.4841 1097 28.0521  0.0000</a:t>
            </a:r>
          </a:p>
          <a:p>
            <a:pPr>
              <a:spcBef>
                <a:spcPct val="0"/>
              </a:spcBef>
              <a:buFontTx/>
              <a:buNone/>
            </a:pPr>
            <a:r>
              <a:rPr lang="en-US" altLang="en-US" sz="1800" dirty="0" err="1">
                <a:latin typeface="Courier New" panose="02070309020205020404" pitchFamily="49" charset="0"/>
              </a:rPr>
              <a:t>embedprov</a:t>
            </a:r>
            <a:r>
              <a:rPr lang="en-US" altLang="en-US" sz="1800" dirty="0">
                <a:latin typeface="Courier New" panose="02070309020205020404" pitchFamily="49" charset="0"/>
              </a:rPr>
              <a:t>    0.3317    0.7538   10  0.4400  0.6693</a:t>
            </a:r>
          </a:p>
        </p:txBody>
      </p:sp>
    </p:spTree>
    <p:extLst>
      <p:ext uri="{BB962C8B-B14F-4D97-AF65-F5344CB8AC3E}">
        <p14:creationId xmlns:p14="http://schemas.microsoft.com/office/powerpoint/2010/main" val="3796517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18FE-DD0B-8C46-945C-A7AE1AD8CD27}"/>
              </a:ext>
            </a:extLst>
          </p:cNvPr>
          <p:cNvSpPr>
            <a:spLocks noGrp="1"/>
          </p:cNvSpPr>
          <p:nvPr>
            <p:ph type="title"/>
          </p:nvPr>
        </p:nvSpPr>
        <p:spPr/>
        <p:txBody>
          <a:bodyPr/>
          <a:lstStyle/>
          <a:p>
            <a:r>
              <a:rPr lang="en-US" dirty="0"/>
              <a:t>Multilevel Analysis – Case Study for Variance</a:t>
            </a:r>
          </a:p>
        </p:txBody>
      </p:sp>
      <p:sp>
        <p:nvSpPr>
          <p:cNvPr id="3" name="Content Placeholder 2">
            <a:extLst>
              <a:ext uri="{FF2B5EF4-FFF2-40B4-BE49-F238E27FC236}">
                <a16:creationId xmlns:a16="http://schemas.microsoft.com/office/drawing/2014/main" id="{B7770473-CD9F-62BD-B31A-381496F7F986}"/>
              </a:ext>
            </a:extLst>
          </p:cNvPr>
          <p:cNvSpPr>
            <a:spLocks noGrp="1"/>
          </p:cNvSpPr>
          <p:nvPr>
            <p:ph idx="1"/>
          </p:nvPr>
        </p:nvSpPr>
        <p:spPr/>
        <p:txBody>
          <a:bodyPr/>
          <a:lstStyle/>
          <a:p>
            <a:pPr algn="ctr"/>
            <a:r>
              <a:rPr lang="en-US" b="1" u="sng" dirty="0"/>
              <a:t>Key Take Aways</a:t>
            </a:r>
          </a:p>
          <a:p>
            <a:endParaRPr lang="en-US" dirty="0"/>
          </a:p>
          <a:p>
            <a:r>
              <a:rPr lang="en-US" dirty="0"/>
              <a:t>It is easy to use OLS regression and receive misleading results</a:t>
            </a:r>
          </a:p>
          <a:p>
            <a:endParaRPr lang="en-US" dirty="0"/>
          </a:p>
          <a:p>
            <a:r>
              <a:rPr lang="en-US" dirty="0"/>
              <a:t>It is likely that applied organizational data rarely meets the independence criteria underlying the use of regression</a:t>
            </a:r>
          </a:p>
          <a:p>
            <a:pPr marL="342900" indent="-342900">
              <a:buFont typeface="Arial" panose="020B0604020202020204" pitchFamily="34" charset="0"/>
              <a:buChar char="•"/>
            </a:pPr>
            <a:r>
              <a:rPr lang="en-US" dirty="0"/>
              <a:t>Important to have analytic tools that properly account for pre-existing non-independence due to groups</a:t>
            </a:r>
          </a:p>
          <a:p>
            <a:endParaRPr lang="en-US" dirty="0"/>
          </a:p>
        </p:txBody>
      </p:sp>
      <p:sp>
        <p:nvSpPr>
          <p:cNvPr id="4" name="Slide Number Placeholder 3">
            <a:extLst>
              <a:ext uri="{FF2B5EF4-FFF2-40B4-BE49-F238E27FC236}">
                <a16:creationId xmlns:a16="http://schemas.microsoft.com/office/drawing/2014/main" id="{064C06BD-7460-3951-52DE-BA7BBA485BCC}"/>
              </a:ext>
            </a:extLst>
          </p:cNvPr>
          <p:cNvSpPr>
            <a:spLocks noGrp="1"/>
          </p:cNvSpPr>
          <p:nvPr>
            <p:ph type="sldNum" sz="quarter" idx="12"/>
          </p:nvPr>
        </p:nvSpPr>
        <p:spPr/>
        <p:txBody>
          <a:bodyPr/>
          <a:lstStyle/>
          <a:p>
            <a:fld id="{C68DACDF-E1A9-A04C-A5FF-FC2443684BF5}" type="slidenum">
              <a:rPr lang="en-US" smtClean="0"/>
              <a:pPr/>
              <a:t>52</a:t>
            </a:fld>
            <a:endParaRPr lang="en-US" dirty="0"/>
          </a:p>
        </p:txBody>
      </p:sp>
      <p:sp>
        <p:nvSpPr>
          <p:cNvPr id="5" name="Footer Placeholder 4">
            <a:extLst>
              <a:ext uri="{FF2B5EF4-FFF2-40B4-BE49-F238E27FC236}">
                <a16:creationId xmlns:a16="http://schemas.microsoft.com/office/drawing/2014/main" id="{A0EC908D-F54B-2875-8C10-EF1A1615354B}"/>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014526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1A0-9694-DD69-E4B5-B11F15FF8151}"/>
              </a:ext>
            </a:extLst>
          </p:cNvPr>
          <p:cNvSpPr>
            <a:spLocks noGrp="1"/>
          </p:cNvSpPr>
          <p:nvPr>
            <p:ph type="title"/>
          </p:nvPr>
        </p:nvSpPr>
        <p:spPr/>
        <p:txBody>
          <a:bodyPr/>
          <a:lstStyle/>
          <a:p>
            <a:r>
              <a:rPr lang="en-US" dirty="0"/>
              <a:t>Multilevel Analysis - Additional Reading</a:t>
            </a:r>
          </a:p>
        </p:txBody>
      </p:sp>
      <p:sp>
        <p:nvSpPr>
          <p:cNvPr id="3" name="Content Placeholder 2">
            <a:extLst>
              <a:ext uri="{FF2B5EF4-FFF2-40B4-BE49-F238E27FC236}">
                <a16:creationId xmlns:a16="http://schemas.microsoft.com/office/drawing/2014/main" id="{5B5C865A-089C-D717-E97C-18A4D1AE6F5B}"/>
              </a:ext>
            </a:extLst>
          </p:cNvPr>
          <p:cNvSpPr>
            <a:spLocks noGrp="1"/>
          </p:cNvSpPr>
          <p:nvPr>
            <p:ph idx="1"/>
          </p:nvPr>
        </p:nvSpPr>
        <p:spPr/>
        <p:txBody>
          <a:bodyPr/>
          <a:lstStyle/>
          <a:p>
            <a:r>
              <a:rPr lang="en-US" dirty="0"/>
              <a:t>Please refer to Bliese, </a:t>
            </a:r>
            <a:r>
              <a:rPr lang="en-US" dirty="0" err="1"/>
              <a:t>Maltarich</a:t>
            </a:r>
            <a:r>
              <a:rPr lang="en-US" dirty="0"/>
              <a:t>, &amp; Hendricks (2019)</a:t>
            </a:r>
          </a:p>
        </p:txBody>
      </p:sp>
      <p:sp>
        <p:nvSpPr>
          <p:cNvPr id="4" name="Slide Number Placeholder 3">
            <a:extLst>
              <a:ext uri="{FF2B5EF4-FFF2-40B4-BE49-F238E27FC236}">
                <a16:creationId xmlns:a16="http://schemas.microsoft.com/office/drawing/2014/main" id="{CEB8C823-65DC-40E1-605E-B2696ED31637}"/>
              </a:ext>
            </a:extLst>
          </p:cNvPr>
          <p:cNvSpPr>
            <a:spLocks noGrp="1"/>
          </p:cNvSpPr>
          <p:nvPr>
            <p:ph type="sldNum" sz="quarter" idx="12"/>
          </p:nvPr>
        </p:nvSpPr>
        <p:spPr/>
        <p:txBody>
          <a:bodyPr/>
          <a:lstStyle/>
          <a:p>
            <a:fld id="{C68DACDF-E1A9-A04C-A5FF-FC2443684BF5}" type="slidenum">
              <a:rPr lang="en-US" smtClean="0"/>
              <a:pPr/>
              <a:t>53</a:t>
            </a:fld>
            <a:endParaRPr lang="en-US" dirty="0"/>
          </a:p>
        </p:txBody>
      </p:sp>
      <p:sp>
        <p:nvSpPr>
          <p:cNvPr id="5" name="Footer Placeholder 4">
            <a:extLst>
              <a:ext uri="{FF2B5EF4-FFF2-40B4-BE49-F238E27FC236}">
                <a16:creationId xmlns:a16="http://schemas.microsoft.com/office/drawing/2014/main" id="{57C26369-4644-A6DE-F4C1-C334D2144E43}"/>
              </a:ext>
            </a:extLst>
          </p:cNvPr>
          <p:cNvSpPr>
            <a:spLocks noGrp="1"/>
          </p:cNvSpPr>
          <p:nvPr>
            <p:ph type="ftr" sz="quarter" idx="11"/>
          </p:nvPr>
        </p:nvSpPr>
        <p:spPr/>
        <p:txBody>
          <a:bodyPr/>
          <a:lstStyle/>
          <a:p>
            <a:r>
              <a:rPr lang="en-US"/>
              <a:t>Kautz – Intro to Methods BLITZ Slides</a:t>
            </a:r>
            <a:endParaRPr lang="en-US" dirty="0"/>
          </a:p>
        </p:txBody>
      </p:sp>
      <p:pic>
        <p:nvPicPr>
          <p:cNvPr id="7" name="Picture 6">
            <a:extLst>
              <a:ext uri="{FF2B5EF4-FFF2-40B4-BE49-F238E27FC236}">
                <a16:creationId xmlns:a16="http://schemas.microsoft.com/office/drawing/2014/main" id="{C6AADF4C-128E-A630-F44A-ED164D843B8B}"/>
              </a:ext>
            </a:extLst>
          </p:cNvPr>
          <p:cNvPicPr>
            <a:picLocks noChangeAspect="1"/>
          </p:cNvPicPr>
          <p:nvPr/>
        </p:nvPicPr>
        <p:blipFill rotWithShape="1">
          <a:blip r:embed="rId2"/>
          <a:srcRect l="11880" t="11427" r="11880" b="1211"/>
          <a:stretch/>
        </p:blipFill>
        <p:spPr>
          <a:xfrm>
            <a:off x="2787181" y="1925707"/>
            <a:ext cx="6617638" cy="40284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82279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Aggregation, Agreement, and Reliability</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54</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943229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AEF2-9CAC-9CB0-CD14-94AC6C69291D}"/>
              </a:ext>
            </a:extLst>
          </p:cNvPr>
          <p:cNvSpPr>
            <a:spLocks noGrp="1"/>
          </p:cNvSpPr>
          <p:nvPr>
            <p:ph type="title"/>
          </p:nvPr>
        </p:nvSpPr>
        <p:spPr/>
        <p:txBody>
          <a:bodyPr/>
          <a:lstStyle/>
          <a:p>
            <a:r>
              <a:rPr lang="en-US" dirty="0"/>
              <a:t>Aggregation Models – Purpose</a:t>
            </a:r>
          </a:p>
        </p:txBody>
      </p:sp>
      <p:sp>
        <p:nvSpPr>
          <p:cNvPr id="3" name="Content Placeholder 2">
            <a:extLst>
              <a:ext uri="{FF2B5EF4-FFF2-40B4-BE49-F238E27FC236}">
                <a16:creationId xmlns:a16="http://schemas.microsoft.com/office/drawing/2014/main" id="{FF892200-CF60-3769-B271-C8CB3581B47F}"/>
              </a:ext>
            </a:extLst>
          </p:cNvPr>
          <p:cNvSpPr>
            <a:spLocks noGrp="1"/>
          </p:cNvSpPr>
          <p:nvPr>
            <p:ph idx="1"/>
          </p:nvPr>
        </p:nvSpPr>
        <p:spPr/>
        <p:txBody>
          <a:bodyPr/>
          <a:lstStyle/>
          <a:p>
            <a:pPr algn="ctr"/>
            <a:r>
              <a:rPr lang="en-US" dirty="0"/>
              <a:t>In multilevel research, summary statistics (e.g., group means) of individual responses are often used to represent group-level phenomenon</a:t>
            </a:r>
          </a:p>
          <a:p>
            <a:endParaRPr lang="en-US" dirty="0"/>
          </a:p>
          <a:p>
            <a:endParaRPr lang="en-US" dirty="0"/>
          </a:p>
          <a:p>
            <a:r>
              <a:rPr lang="en-US" dirty="0"/>
              <a:t>Goal of this section: Explore the relationship between summary statistics (e.g., group means) and the individual-level response.</a:t>
            </a:r>
          </a:p>
          <a:p>
            <a:pPr marL="342900" indent="-342900">
              <a:buFont typeface="Arial" panose="020B0604020202020204" pitchFamily="34" charset="0"/>
              <a:buChar char="•"/>
            </a:pPr>
            <a:r>
              <a:rPr lang="en-US" dirty="0"/>
              <a:t>Agreement and reliability indices serve as tools to support one’s aggregation model</a:t>
            </a:r>
          </a:p>
        </p:txBody>
      </p:sp>
      <p:sp>
        <p:nvSpPr>
          <p:cNvPr id="4" name="Slide Number Placeholder 3">
            <a:extLst>
              <a:ext uri="{FF2B5EF4-FFF2-40B4-BE49-F238E27FC236}">
                <a16:creationId xmlns:a16="http://schemas.microsoft.com/office/drawing/2014/main" id="{B124C35E-3D3A-C51C-7395-2215A5B96BB7}"/>
              </a:ext>
            </a:extLst>
          </p:cNvPr>
          <p:cNvSpPr>
            <a:spLocks noGrp="1"/>
          </p:cNvSpPr>
          <p:nvPr>
            <p:ph type="sldNum" sz="quarter" idx="12"/>
          </p:nvPr>
        </p:nvSpPr>
        <p:spPr/>
        <p:txBody>
          <a:bodyPr/>
          <a:lstStyle/>
          <a:p>
            <a:fld id="{C68DACDF-E1A9-A04C-A5FF-FC2443684BF5}" type="slidenum">
              <a:rPr lang="en-US" smtClean="0"/>
              <a:pPr/>
              <a:t>55</a:t>
            </a:fld>
            <a:endParaRPr lang="en-US" dirty="0"/>
          </a:p>
        </p:txBody>
      </p:sp>
      <p:sp>
        <p:nvSpPr>
          <p:cNvPr id="5" name="Footer Placeholder 4">
            <a:extLst>
              <a:ext uri="{FF2B5EF4-FFF2-40B4-BE49-F238E27FC236}">
                <a16:creationId xmlns:a16="http://schemas.microsoft.com/office/drawing/2014/main" id="{46FA985D-8D59-4D90-9F5B-BA9A366482E3}"/>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08923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AB52-C415-CEC9-3AD4-C2F762164D7E}"/>
              </a:ext>
            </a:extLst>
          </p:cNvPr>
          <p:cNvSpPr>
            <a:spLocks noGrp="1"/>
          </p:cNvSpPr>
          <p:nvPr>
            <p:ph type="title"/>
          </p:nvPr>
        </p:nvSpPr>
        <p:spPr/>
        <p:txBody>
          <a:bodyPr/>
          <a:lstStyle/>
          <a:p>
            <a:r>
              <a:rPr lang="en-US" dirty="0"/>
              <a:t>Aggregation Models</a:t>
            </a:r>
          </a:p>
        </p:txBody>
      </p:sp>
      <p:sp>
        <p:nvSpPr>
          <p:cNvPr id="3" name="Content Placeholder 2">
            <a:extLst>
              <a:ext uri="{FF2B5EF4-FFF2-40B4-BE49-F238E27FC236}">
                <a16:creationId xmlns:a16="http://schemas.microsoft.com/office/drawing/2014/main" id="{4681CAAD-5C34-3C1E-B530-729A57FE70CF}"/>
              </a:ext>
            </a:extLst>
          </p:cNvPr>
          <p:cNvSpPr>
            <a:spLocks noGrp="1"/>
          </p:cNvSpPr>
          <p:nvPr>
            <p:ph idx="1"/>
          </p:nvPr>
        </p:nvSpPr>
        <p:spPr/>
        <p:txBody>
          <a:bodyPr/>
          <a:lstStyle/>
          <a:p>
            <a:pPr algn="ctr"/>
            <a:r>
              <a:rPr lang="en-US" dirty="0"/>
              <a:t>Outline</a:t>
            </a:r>
          </a:p>
          <a:p>
            <a:endParaRPr lang="en-US" dirty="0"/>
          </a:p>
          <a:p>
            <a:r>
              <a:rPr lang="en-US" dirty="0"/>
              <a:t>Discuss Aggregation Models</a:t>
            </a:r>
          </a:p>
          <a:p>
            <a:pPr marL="342900" indent="-342900">
              <a:buFont typeface="Arial" panose="020B0604020202020204" pitchFamily="34" charset="0"/>
              <a:buChar char="•"/>
            </a:pPr>
            <a:r>
              <a:rPr lang="en-US" dirty="0"/>
              <a:t>Define and contrast</a:t>
            </a:r>
          </a:p>
          <a:p>
            <a:pPr marL="857250" lvl="1" indent="-342900"/>
            <a:r>
              <a:rPr lang="en-US" dirty="0"/>
              <a:t>Reliability</a:t>
            </a:r>
          </a:p>
          <a:p>
            <a:pPr marL="857250" lvl="1" indent="-342900"/>
            <a:r>
              <a:rPr lang="en-US" dirty="0"/>
              <a:t>ICC(1), ICC(2), and eta-squared</a:t>
            </a:r>
          </a:p>
          <a:p>
            <a:pPr marL="857250" lvl="1" indent="-342900"/>
            <a:r>
              <a:rPr lang="en-US" dirty="0"/>
              <a:t>Test of significance</a:t>
            </a:r>
          </a:p>
          <a:p>
            <a:pPr marL="342900" indent="-342900">
              <a:buFont typeface="Arial" panose="020B0604020202020204" pitchFamily="34" charset="0"/>
              <a:buChar char="•"/>
            </a:pPr>
            <a:r>
              <a:rPr lang="en-US" dirty="0"/>
              <a:t>Within-group agreement</a:t>
            </a:r>
          </a:p>
          <a:p>
            <a:pPr marL="857250" lvl="1" indent="-342900"/>
            <a:r>
              <a:rPr lang="en-US" dirty="0" err="1"/>
              <a:t>rwg</a:t>
            </a:r>
            <a:r>
              <a:rPr lang="en-US" dirty="0"/>
              <a:t>/</a:t>
            </a:r>
            <a:r>
              <a:rPr lang="en-US" dirty="0" err="1"/>
              <a:t>rwg</a:t>
            </a:r>
            <a:r>
              <a:rPr lang="en-US" dirty="0"/>
              <a:t>(j) and tests of significance</a:t>
            </a:r>
          </a:p>
          <a:p>
            <a:endParaRPr lang="en-US" dirty="0"/>
          </a:p>
        </p:txBody>
      </p:sp>
      <p:sp>
        <p:nvSpPr>
          <p:cNvPr id="4" name="Slide Number Placeholder 3">
            <a:extLst>
              <a:ext uri="{FF2B5EF4-FFF2-40B4-BE49-F238E27FC236}">
                <a16:creationId xmlns:a16="http://schemas.microsoft.com/office/drawing/2014/main" id="{E7F6752B-36AC-1E02-1424-0C0F7F907D57}"/>
              </a:ext>
            </a:extLst>
          </p:cNvPr>
          <p:cNvSpPr>
            <a:spLocks noGrp="1"/>
          </p:cNvSpPr>
          <p:nvPr>
            <p:ph type="sldNum" sz="quarter" idx="12"/>
          </p:nvPr>
        </p:nvSpPr>
        <p:spPr/>
        <p:txBody>
          <a:bodyPr/>
          <a:lstStyle/>
          <a:p>
            <a:fld id="{C68DACDF-E1A9-A04C-A5FF-FC2443684BF5}" type="slidenum">
              <a:rPr lang="en-US" smtClean="0"/>
              <a:pPr/>
              <a:t>56</a:t>
            </a:fld>
            <a:endParaRPr lang="en-US" dirty="0"/>
          </a:p>
        </p:txBody>
      </p:sp>
      <p:sp>
        <p:nvSpPr>
          <p:cNvPr id="5" name="Footer Placeholder 4">
            <a:extLst>
              <a:ext uri="{FF2B5EF4-FFF2-40B4-BE49-F238E27FC236}">
                <a16:creationId xmlns:a16="http://schemas.microsoft.com/office/drawing/2014/main" id="{188C4A23-189D-0678-CB04-4A829AFCF911}"/>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33484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7B3D-3543-9664-C3FE-819E3A3EE2ED}"/>
              </a:ext>
            </a:extLst>
          </p:cNvPr>
          <p:cNvSpPr>
            <a:spLocks noGrp="1"/>
          </p:cNvSpPr>
          <p:nvPr>
            <p:ph type="title"/>
          </p:nvPr>
        </p:nvSpPr>
        <p:spPr/>
        <p:txBody>
          <a:bodyPr/>
          <a:lstStyle/>
          <a:p>
            <a:r>
              <a:rPr lang="en-US" dirty="0"/>
              <a:t>Aggregation Models</a:t>
            </a:r>
          </a:p>
        </p:txBody>
      </p:sp>
      <p:sp>
        <p:nvSpPr>
          <p:cNvPr id="3" name="Content Placeholder 2">
            <a:extLst>
              <a:ext uri="{FF2B5EF4-FFF2-40B4-BE49-F238E27FC236}">
                <a16:creationId xmlns:a16="http://schemas.microsoft.com/office/drawing/2014/main" id="{45CFB362-BE31-1FF1-256F-B2E257847D2E}"/>
              </a:ext>
            </a:extLst>
          </p:cNvPr>
          <p:cNvSpPr>
            <a:spLocks noGrp="1"/>
          </p:cNvSpPr>
          <p:nvPr>
            <p:ph idx="1"/>
          </p:nvPr>
        </p:nvSpPr>
        <p:spPr/>
        <p:txBody>
          <a:bodyPr/>
          <a:lstStyle/>
          <a:p>
            <a:r>
              <a:rPr lang="en-US" dirty="0"/>
              <a:t>Aggregation models address relationships between lower-level and higher-level constructs</a:t>
            </a:r>
          </a:p>
          <a:p>
            <a:endParaRPr lang="en-US" dirty="0"/>
          </a:p>
          <a:p>
            <a:r>
              <a:rPr lang="en-US" dirty="0"/>
              <a:t>All types of variables can be aggregated:</a:t>
            </a:r>
          </a:p>
          <a:p>
            <a:pPr marL="342900" indent="-342900">
              <a:buFont typeface="Arial" panose="020B0604020202020204" pitchFamily="34" charset="0"/>
              <a:buChar char="•"/>
            </a:pPr>
            <a:r>
              <a:rPr lang="en-US" dirty="0"/>
              <a:t>Items with the group as the referent</a:t>
            </a:r>
          </a:p>
          <a:p>
            <a:pPr marL="857250" lvl="1" indent="-342900"/>
            <a:r>
              <a:rPr lang="en-US" dirty="0"/>
              <a:t>Cohesion</a:t>
            </a:r>
          </a:p>
          <a:p>
            <a:pPr marL="857250" lvl="1" indent="-342900"/>
            <a:r>
              <a:rPr lang="en-US" dirty="0"/>
              <a:t>Collective Efficacy</a:t>
            </a:r>
          </a:p>
          <a:p>
            <a:pPr marL="342900" indent="-342900">
              <a:buFont typeface="Arial" panose="020B0604020202020204" pitchFamily="34" charset="0"/>
              <a:buChar char="•"/>
            </a:pPr>
            <a:r>
              <a:rPr lang="en-US" dirty="0"/>
              <a:t>Items with the self as the referent</a:t>
            </a:r>
          </a:p>
          <a:p>
            <a:pPr marL="857250" lvl="1" indent="-342900"/>
            <a:r>
              <a:rPr lang="en-US" dirty="0"/>
              <a:t>Job Satisfaction</a:t>
            </a:r>
          </a:p>
          <a:p>
            <a:pPr marL="857250" lvl="1" indent="-342900"/>
            <a:r>
              <a:rPr lang="en-US" dirty="0"/>
              <a:t>Well-Being</a:t>
            </a:r>
          </a:p>
          <a:p>
            <a:pPr marL="342900" indent="-342900">
              <a:buFont typeface="Arial" panose="020B0604020202020204" pitchFamily="34" charset="0"/>
              <a:buChar char="•"/>
            </a:pPr>
            <a:r>
              <a:rPr lang="en-US" dirty="0"/>
              <a:t>Demographic variables (e.g., group diversity)</a:t>
            </a:r>
          </a:p>
        </p:txBody>
      </p:sp>
      <p:sp>
        <p:nvSpPr>
          <p:cNvPr id="4" name="Slide Number Placeholder 3">
            <a:extLst>
              <a:ext uri="{FF2B5EF4-FFF2-40B4-BE49-F238E27FC236}">
                <a16:creationId xmlns:a16="http://schemas.microsoft.com/office/drawing/2014/main" id="{C6C9F913-2078-9A65-42CE-2C4E7ED99DB2}"/>
              </a:ext>
            </a:extLst>
          </p:cNvPr>
          <p:cNvSpPr>
            <a:spLocks noGrp="1"/>
          </p:cNvSpPr>
          <p:nvPr>
            <p:ph type="sldNum" sz="quarter" idx="12"/>
          </p:nvPr>
        </p:nvSpPr>
        <p:spPr/>
        <p:txBody>
          <a:bodyPr/>
          <a:lstStyle/>
          <a:p>
            <a:fld id="{C68DACDF-E1A9-A04C-A5FF-FC2443684BF5}" type="slidenum">
              <a:rPr lang="en-US" smtClean="0"/>
              <a:pPr/>
              <a:t>57</a:t>
            </a:fld>
            <a:endParaRPr lang="en-US" dirty="0"/>
          </a:p>
        </p:txBody>
      </p:sp>
      <p:sp>
        <p:nvSpPr>
          <p:cNvPr id="5" name="Footer Placeholder 4">
            <a:extLst>
              <a:ext uri="{FF2B5EF4-FFF2-40B4-BE49-F238E27FC236}">
                <a16:creationId xmlns:a16="http://schemas.microsoft.com/office/drawing/2014/main" id="{A6B1C3CE-B40A-7F15-9047-C2CA29D0DB08}"/>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343327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3DE1-2D36-3233-98A7-CD5FF4B7C5D6}"/>
              </a:ext>
            </a:extLst>
          </p:cNvPr>
          <p:cNvSpPr>
            <a:spLocks noGrp="1"/>
          </p:cNvSpPr>
          <p:nvPr>
            <p:ph type="title"/>
          </p:nvPr>
        </p:nvSpPr>
        <p:spPr/>
        <p:txBody>
          <a:bodyPr/>
          <a:lstStyle/>
          <a:p>
            <a:r>
              <a:rPr lang="en-US" dirty="0"/>
              <a:t>Aggregation Models</a:t>
            </a:r>
          </a:p>
        </p:txBody>
      </p:sp>
      <p:sp>
        <p:nvSpPr>
          <p:cNvPr id="3" name="Content Placeholder 2">
            <a:extLst>
              <a:ext uri="{FF2B5EF4-FFF2-40B4-BE49-F238E27FC236}">
                <a16:creationId xmlns:a16="http://schemas.microsoft.com/office/drawing/2014/main" id="{812EA5FC-2B64-4583-9B75-C408F1405C96}"/>
              </a:ext>
            </a:extLst>
          </p:cNvPr>
          <p:cNvSpPr>
            <a:spLocks noGrp="1"/>
          </p:cNvSpPr>
          <p:nvPr>
            <p:ph idx="1"/>
          </p:nvPr>
        </p:nvSpPr>
        <p:spPr/>
        <p:txBody>
          <a:bodyPr/>
          <a:lstStyle/>
          <a:p>
            <a:pPr algn="ctr"/>
            <a:r>
              <a:rPr lang="en-US" dirty="0"/>
              <a:t>What is the relationship between higher and lower-level variables?</a:t>
            </a:r>
          </a:p>
          <a:p>
            <a:endParaRPr lang="en-US" dirty="0"/>
          </a:p>
          <a:p>
            <a:r>
              <a:rPr lang="en-US" dirty="0"/>
              <a:t>Aggregation model frameworks:</a:t>
            </a:r>
          </a:p>
          <a:p>
            <a:pPr marL="342900" indent="-342900">
              <a:buFont typeface="Arial" panose="020B0604020202020204" pitchFamily="34" charset="0"/>
              <a:buChar char="•"/>
            </a:pPr>
            <a:r>
              <a:rPr lang="en-US" dirty="0"/>
              <a:t>Composition Theory of Climate (James, 1982)</a:t>
            </a:r>
          </a:p>
          <a:p>
            <a:pPr marL="342900" indent="-342900">
              <a:buFont typeface="Arial" panose="020B0604020202020204" pitchFamily="34" charset="0"/>
              <a:buChar char="•"/>
            </a:pPr>
            <a:r>
              <a:rPr lang="en-US" dirty="0"/>
              <a:t>Aggregation Model Typology (Chan, 1998)</a:t>
            </a:r>
          </a:p>
          <a:p>
            <a:pPr marL="342900" indent="-342900">
              <a:buFont typeface="Arial" panose="020B0604020202020204" pitchFamily="34" charset="0"/>
              <a:buChar char="•"/>
            </a:pPr>
            <a:r>
              <a:rPr lang="en-US" dirty="0"/>
              <a:t>Compilation and Composition Models (Kozlowski &amp; Klein, 2000)</a:t>
            </a:r>
          </a:p>
          <a:p>
            <a:pPr marL="342900" indent="-342900">
              <a:buFont typeface="Arial" panose="020B0604020202020204" pitchFamily="34" charset="0"/>
              <a:buChar char="•"/>
            </a:pPr>
            <a:r>
              <a:rPr lang="en-US" dirty="0"/>
              <a:t>Fuzzy Composition Models (Bliese, 2000)</a:t>
            </a:r>
          </a:p>
          <a:p>
            <a:pPr marL="342900" indent="-342900">
              <a:buFont typeface="Arial" panose="020B0604020202020204" pitchFamily="34" charset="0"/>
              <a:buChar char="•"/>
            </a:pPr>
            <a:r>
              <a:rPr lang="en-US" dirty="0"/>
              <a:t>Structure and Function (</a:t>
            </a:r>
            <a:r>
              <a:rPr lang="en-US" dirty="0" err="1"/>
              <a:t>Morgeson</a:t>
            </a:r>
            <a:r>
              <a:rPr lang="en-US" dirty="0"/>
              <a:t> &amp; </a:t>
            </a:r>
            <a:r>
              <a:rPr lang="en-US" dirty="0" err="1"/>
              <a:t>Hofamnn</a:t>
            </a:r>
            <a:r>
              <a:rPr lang="en-US" dirty="0"/>
              <a:t>, 1999)</a:t>
            </a:r>
          </a:p>
          <a:p>
            <a:endParaRPr lang="en-US" dirty="0"/>
          </a:p>
          <a:p>
            <a:pPr algn="ctr"/>
            <a:r>
              <a:rPr lang="en-US" dirty="0"/>
              <a:t>Each framework focuses on the link between lower and upper level constructs</a:t>
            </a:r>
          </a:p>
        </p:txBody>
      </p:sp>
      <p:sp>
        <p:nvSpPr>
          <p:cNvPr id="4" name="Slide Number Placeholder 3">
            <a:extLst>
              <a:ext uri="{FF2B5EF4-FFF2-40B4-BE49-F238E27FC236}">
                <a16:creationId xmlns:a16="http://schemas.microsoft.com/office/drawing/2014/main" id="{C1F55D88-403F-4E1C-1BC5-E0CCF36CDC4C}"/>
              </a:ext>
            </a:extLst>
          </p:cNvPr>
          <p:cNvSpPr>
            <a:spLocks noGrp="1"/>
          </p:cNvSpPr>
          <p:nvPr>
            <p:ph type="sldNum" sz="quarter" idx="12"/>
          </p:nvPr>
        </p:nvSpPr>
        <p:spPr/>
        <p:txBody>
          <a:bodyPr/>
          <a:lstStyle/>
          <a:p>
            <a:fld id="{C68DACDF-E1A9-A04C-A5FF-FC2443684BF5}" type="slidenum">
              <a:rPr lang="en-US" smtClean="0"/>
              <a:pPr/>
              <a:t>58</a:t>
            </a:fld>
            <a:endParaRPr lang="en-US" dirty="0"/>
          </a:p>
        </p:txBody>
      </p:sp>
      <p:sp>
        <p:nvSpPr>
          <p:cNvPr id="5" name="Footer Placeholder 4">
            <a:extLst>
              <a:ext uri="{FF2B5EF4-FFF2-40B4-BE49-F238E27FC236}">
                <a16:creationId xmlns:a16="http://schemas.microsoft.com/office/drawing/2014/main" id="{4B53F5DE-CC24-7A6D-766E-A54E54FAA707}"/>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6595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1E9A5-56E9-033D-5360-2CF1A58C3DCB}"/>
              </a:ext>
            </a:extLst>
          </p:cNvPr>
          <p:cNvSpPr>
            <a:spLocks noGrp="1"/>
          </p:cNvSpPr>
          <p:nvPr>
            <p:ph type="title"/>
          </p:nvPr>
        </p:nvSpPr>
        <p:spPr/>
        <p:txBody>
          <a:bodyPr/>
          <a:lstStyle/>
          <a:p>
            <a:r>
              <a:rPr lang="en-US" dirty="0"/>
              <a:t>Aggregation Models - Examples</a:t>
            </a:r>
          </a:p>
        </p:txBody>
      </p:sp>
      <p:sp>
        <p:nvSpPr>
          <p:cNvPr id="3" name="Content Placeholder 2">
            <a:extLst>
              <a:ext uri="{FF2B5EF4-FFF2-40B4-BE49-F238E27FC236}">
                <a16:creationId xmlns:a16="http://schemas.microsoft.com/office/drawing/2014/main" id="{6CE34F17-641E-F7C1-1866-4F4B146CE4F9}"/>
              </a:ext>
            </a:extLst>
          </p:cNvPr>
          <p:cNvSpPr>
            <a:spLocks noGrp="1"/>
          </p:cNvSpPr>
          <p:nvPr>
            <p:ph idx="1"/>
          </p:nvPr>
        </p:nvSpPr>
        <p:spPr/>
        <p:txBody>
          <a:bodyPr/>
          <a:lstStyle/>
          <a:p>
            <a:pPr algn="ctr"/>
            <a:r>
              <a:rPr lang="en-US" dirty="0"/>
              <a:t>Composition Theory of Climate (James, 1982)</a:t>
            </a:r>
          </a:p>
          <a:p>
            <a:pPr marL="342900" indent="-342900">
              <a:buFont typeface="Arial" panose="020B0604020202020204" pitchFamily="34" charset="0"/>
              <a:buChar char="•"/>
            </a:pPr>
            <a:r>
              <a:rPr lang="en-US" dirty="0"/>
              <a:t>Organizational Climate (a mean score) is isomorphic with individual climate (an individual-level score), given perceptual agreement</a:t>
            </a:r>
          </a:p>
          <a:p>
            <a:pPr marL="857250" lvl="1" indent="-342900"/>
            <a:r>
              <a:rPr lang="en-US" dirty="0"/>
              <a:t>Isomorphism: similarity or one-to-one correspondence between two or more elements</a:t>
            </a:r>
          </a:p>
          <a:p>
            <a:pPr marL="857250" lvl="1" indent="-342900"/>
            <a:r>
              <a:rPr lang="en-US" dirty="0"/>
              <a:t>Analysis of group means justified only when within-group agreement is high</a:t>
            </a:r>
          </a:p>
          <a:p>
            <a:endParaRPr lang="en-US" dirty="0"/>
          </a:p>
          <a:p>
            <a:r>
              <a:rPr lang="en-US" dirty="0"/>
              <a:t>Dominant framework for a </a:t>
            </a:r>
            <a:r>
              <a:rPr lang="en-US" dirty="0" err="1"/>
              <a:t>looooooong</a:t>
            </a:r>
            <a:r>
              <a:rPr lang="en-US" dirty="0"/>
              <a:t> time, but limited because group means are often influenced by:</a:t>
            </a:r>
          </a:p>
          <a:p>
            <a:pPr marL="342900" indent="-342900">
              <a:buFont typeface="Arial" panose="020B0604020202020204" pitchFamily="34" charset="0"/>
              <a:buChar char="•"/>
            </a:pPr>
            <a:r>
              <a:rPr lang="en-US" dirty="0"/>
              <a:t>Non-random clustering</a:t>
            </a:r>
          </a:p>
          <a:p>
            <a:pPr marL="342900" indent="-342900">
              <a:buFont typeface="Arial" panose="020B0604020202020204" pitchFamily="34" charset="0"/>
              <a:buChar char="•"/>
            </a:pPr>
            <a:r>
              <a:rPr lang="en-US" dirty="0"/>
              <a:t>A wide range of shared experiences</a:t>
            </a:r>
          </a:p>
        </p:txBody>
      </p:sp>
      <p:sp>
        <p:nvSpPr>
          <p:cNvPr id="4" name="Slide Number Placeholder 3">
            <a:extLst>
              <a:ext uri="{FF2B5EF4-FFF2-40B4-BE49-F238E27FC236}">
                <a16:creationId xmlns:a16="http://schemas.microsoft.com/office/drawing/2014/main" id="{6153064E-EC48-0B9D-0F93-3586F270BD9F}"/>
              </a:ext>
            </a:extLst>
          </p:cNvPr>
          <p:cNvSpPr>
            <a:spLocks noGrp="1"/>
          </p:cNvSpPr>
          <p:nvPr>
            <p:ph type="sldNum" sz="quarter" idx="12"/>
          </p:nvPr>
        </p:nvSpPr>
        <p:spPr/>
        <p:txBody>
          <a:bodyPr/>
          <a:lstStyle/>
          <a:p>
            <a:fld id="{C68DACDF-E1A9-A04C-A5FF-FC2443684BF5}" type="slidenum">
              <a:rPr lang="en-US" smtClean="0"/>
              <a:pPr/>
              <a:t>59</a:t>
            </a:fld>
            <a:endParaRPr lang="en-US" dirty="0"/>
          </a:p>
        </p:txBody>
      </p:sp>
      <p:sp>
        <p:nvSpPr>
          <p:cNvPr id="5" name="Footer Placeholder 4">
            <a:extLst>
              <a:ext uri="{FF2B5EF4-FFF2-40B4-BE49-F238E27FC236}">
                <a16:creationId xmlns:a16="http://schemas.microsoft.com/office/drawing/2014/main" id="{85E86320-7DCB-4A30-D063-710B66848285}"/>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5572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Introduction</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6</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711528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3005-34C1-82A1-0049-D2D9F2EA1870}"/>
              </a:ext>
            </a:extLst>
          </p:cNvPr>
          <p:cNvSpPr>
            <a:spLocks noGrp="1"/>
          </p:cNvSpPr>
          <p:nvPr>
            <p:ph type="title"/>
          </p:nvPr>
        </p:nvSpPr>
        <p:spPr/>
        <p:txBody>
          <a:bodyPr/>
          <a:lstStyle/>
          <a:p>
            <a:r>
              <a:rPr lang="en-US" dirty="0"/>
              <a:t>Aggregation Models- Examples</a:t>
            </a:r>
          </a:p>
        </p:txBody>
      </p:sp>
      <p:sp>
        <p:nvSpPr>
          <p:cNvPr id="4" name="Slide Number Placeholder 3">
            <a:extLst>
              <a:ext uri="{FF2B5EF4-FFF2-40B4-BE49-F238E27FC236}">
                <a16:creationId xmlns:a16="http://schemas.microsoft.com/office/drawing/2014/main" id="{8377A680-E401-1EAB-94A3-0CFFDB24367D}"/>
              </a:ext>
            </a:extLst>
          </p:cNvPr>
          <p:cNvSpPr>
            <a:spLocks noGrp="1"/>
          </p:cNvSpPr>
          <p:nvPr>
            <p:ph type="sldNum" sz="quarter" idx="12"/>
          </p:nvPr>
        </p:nvSpPr>
        <p:spPr/>
        <p:txBody>
          <a:bodyPr/>
          <a:lstStyle/>
          <a:p>
            <a:fld id="{C68DACDF-E1A9-A04C-A5FF-FC2443684BF5}" type="slidenum">
              <a:rPr lang="en-US" smtClean="0"/>
              <a:pPr/>
              <a:t>60</a:t>
            </a:fld>
            <a:endParaRPr lang="en-US" dirty="0"/>
          </a:p>
        </p:txBody>
      </p:sp>
      <p:sp>
        <p:nvSpPr>
          <p:cNvPr id="5" name="Footer Placeholder 4">
            <a:extLst>
              <a:ext uri="{FF2B5EF4-FFF2-40B4-BE49-F238E27FC236}">
                <a16:creationId xmlns:a16="http://schemas.microsoft.com/office/drawing/2014/main" id="{ADA6D085-9D58-A174-9390-B5C4E74CA1FB}"/>
              </a:ext>
            </a:extLst>
          </p:cNvPr>
          <p:cNvSpPr>
            <a:spLocks noGrp="1"/>
          </p:cNvSpPr>
          <p:nvPr>
            <p:ph type="ftr" sz="quarter" idx="11"/>
          </p:nvPr>
        </p:nvSpPr>
        <p:spPr/>
        <p:txBody>
          <a:bodyPr/>
          <a:lstStyle/>
          <a:p>
            <a:r>
              <a:rPr lang="en-US"/>
              <a:t>Kautz – Intro to Methods BLITZ Slides</a:t>
            </a:r>
            <a:endParaRPr lang="en-US" dirty="0"/>
          </a:p>
        </p:txBody>
      </p:sp>
      <p:sp>
        <p:nvSpPr>
          <p:cNvPr id="7" name="Rectangle 12">
            <a:extLst>
              <a:ext uri="{FF2B5EF4-FFF2-40B4-BE49-F238E27FC236}">
                <a16:creationId xmlns:a16="http://schemas.microsoft.com/office/drawing/2014/main" id="{628CC48F-35AE-0BFC-A431-9BC2183D9B90}"/>
              </a:ext>
            </a:extLst>
          </p:cNvPr>
          <p:cNvSpPr>
            <a:spLocks noChangeArrowheads="1"/>
          </p:cNvSpPr>
          <p:nvPr/>
        </p:nvSpPr>
        <p:spPr bwMode="auto">
          <a:xfrm>
            <a:off x="4387840" y="5811953"/>
            <a:ext cx="34163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FontTx/>
              <a:buNone/>
            </a:pPr>
            <a:r>
              <a:rPr lang="en-US" altLang="en-US" sz="1800" dirty="0"/>
              <a:t>Bliese, Chan, &amp; Ployhart (2007)</a:t>
            </a:r>
          </a:p>
        </p:txBody>
      </p:sp>
      <p:pic>
        <p:nvPicPr>
          <p:cNvPr id="8" name="Picture 17">
            <a:extLst>
              <a:ext uri="{FF2B5EF4-FFF2-40B4-BE49-F238E27FC236}">
                <a16:creationId xmlns:a16="http://schemas.microsoft.com/office/drawing/2014/main" id="{A30DE8B0-11C0-E80B-A90E-DC9359137DA2}"/>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28938" y="1263650"/>
            <a:ext cx="6334125" cy="4135438"/>
          </a:xfrm>
        </p:spPr>
      </p:pic>
    </p:spTree>
    <p:extLst>
      <p:ext uri="{BB962C8B-B14F-4D97-AF65-F5344CB8AC3E}">
        <p14:creationId xmlns:p14="http://schemas.microsoft.com/office/powerpoint/2010/main" val="1885298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89DE-C972-2A9C-4FFF-E820F57AB657}"/>
              </a:ext>
            </a:extLst>
          </p:cNvPr>
          <p:cNvSpPr>
            <a:spLocks noGrp="1"/>
          </p:cNvSpPr>
          <p:nvPr>
            <p:ph type="title"/>
          </p:nvPr>
        </p:nvSpPr>
        <p:spPr/>
        <p:txBody>
          <a:bodyPr/>
          <a:lstStyle/>
          <a:p>
            <a:r>
              <a:rPr lang="en-US" dirty="0"/>
              <a:t>Aggregation Models - Examples</a:t>
            </a:r>
          </a:p>
        </p:txBody>
      </p:sp>
      <p:sp>
        <p:nvSpPr>
          <p:cNvPr id="3" name="Content Placeholder 2">
            <a:extLst>
              <a:ext uri="{FF2B5EF4-FFF2-40B4-BE49-F238E27FC236}">
                <a16:creationId xmlns:a16="http://schemas.microsoft.com/office/drawing/2014/main" id="{622477A1-E726-F83C-086E-F3BA7B628164}"/>
              </a:ext>
            </a:extLst>
          </p:cNvPr>
          <p:cNvSpPr>
            <a:spLocks noGrp="1"/>
          </p:cNvSpPr>
          <p:nvPr>
            <p:ph idx="1"/>
          </p:nvPr>
        </p:nvSpPr>
        <p:spPr/>
        <p:txBody>
          <a:bodyPr/>
          <a:lstStyle/>
          <a:p>
            <a:pPr algn="ctr"/>
            <a:r>
              <a:rPr lang="en-US" dirty="0"/>
              <a:t>Aggregation Model Typology (Chan, 1998)</a:t>
            </a:r>
          </a:p>
          <a:p>
            <a:pPr marL="342900" indent="-342900"/>
            <a:r>
              <a:rPr lang="en-US" dirty="0"/>
              <a:t>Additive (no concern about agreement)</a:t>
            </a:r>
          </a:p>
          <a:p>
            <a:pPr marL="857250" lvl="1" indent="-342900"/>
            <a:r>
              <a:rPr lang="en-US" dirty="0"/>
              <a:t>Direct Consensus</a:t>
            </a:r>
          </a:p>
          <a:p>
            <a:pPr marL="857250" lvl="1" indent="-342900"/>
            <a:r>
              <a:rPr lang="en-US" dirty="0"/>
              <a:t>Referent of item typically individual-level</a:t>
            </a:r>
          </a:p>
          <a:p>
            <a:pPr marL="857250" lvl="1" indent="-342900"/>
            <a:r>
              <a:rPr lang="en-US" dirty="0"/>
              <a:t>Need to establish within-group agreement</a:t>
            </a:r>
          </a:p>
          <a:p>
            <a:r>
              <a:rPr lang="en-US" dirty="0"/>
              <a:t>Assume functional isomorphism</a:t>
            </a:r>
          </a:p>
          <a:p>
            <a:pPr marL="857250" lvl="1" indent="-342900"/>
            <a:r>
              <a:rPr lang="en-US" dirty="0"/>
              <a:t>Referent-shift Consensus Models</a:t>
            </a:r>
          </a:p>
          <a:p>
            <a:pPr marL="857250" lvl="1" indent="-342900"/>
            <a:r>
              <a:rPr lang="en-US" dirty="0"/>
              <a:t>Referent of item shifted to group</a:t>
            </a:r>
          </a:p>
          <a:p>
            <a:pPr marL="857250" lvl="1" indent="-342900"/>
            <a:r>
              <a:rPr lang="en-US" dirty="0"/>
              <a:t>Within-group agreement still important</a:t>
            </a:r>
          </a:p>
          <a:p>
            <a:pPr marL="857250" lvl="1" indent="-342900"/>
            <a:r>
              <a:rPr lang="en-US" dirty="0"/>
              <a:t>Isomorphism not assumed</a:t>
            </a:r>
          </a:p>
          <a:p>
            <a:r>
              <a:rPr lang="en-US" dirty="0"/>
              <a:t>Dispersion Models</a:t>
            </a:r>
          </a:p>
          <a:p>
            <a:pPr marL="857250" lvl="1" indent="-342900"/>
            <a:r>
              <a:rPr lang="en-US" dirty="0"/>
              <a:t>Model within-group variance</a:t>
            </a:r>
          </a:p>
          <a:p>
            <a:r>
              <a:rPr lang="en-US" dirty="0"/>
              <a:t>Process Models</a:t>
            </a:r>
          </a:p>
        </p:txBody>
      </p:sp>
      <p:sp>
        <p:nvSpPr>
          <p:cNvPr id="4" name="Slide Number Placeholder 3">
            <a:extLst>
              <a:ext uri="{FF2B5EF4-FFF2-40B4-BE49-F238E27FC236}">
                <a16:creationId xmlns:a16="http://schemas.microsoft.com/office/drawing/2014/main" id="{D8724977-16EE-7FDC-B18B-3CD67CA99877}"/>
              </a:ext>
            </a:extLst>
          </p:cNvPr>
          <p:cNvSpPr>
            <a:spLocks noGrp="1"/>
          </p:cNvSpPr>
          <p:nvPr>
            <p:ph type="sldNum" sz="quarter" idx="12"/>
          </p:nvPr>
        </p:nvSpPr>
        <p:spPr/>
        <p:txBody>
          <a:bodyPr/>
          <a:lstStyle/>
          <a:p>
            <a:fld id="{C68DACDF-E1A9-A04C-A5FF-FC2443684BF5}" type="slidenum">
              <a:rPr lang="en-US" smtClean="0"/>
              <a:pPr/>
              <a:t>61</a:t>
            </a:fld>
            <a:endParaRPr lang="en-US" dirty="0"/>
          </a:p>
        </p:txBody>
      </p:sp>
      <p:sp>
        <p:nvSpPr>
          <p:cNvPr id="5" name="Footer Placeholder 4">
            <a:extLst>
              <a:ext uri="{FF2B5EF4-FFF2-40B4-BE49-F238E27FC236}">
                <a16:creationId xmlns:a16="http://schemas.microsoft.com/office/drawing/2014/main" id="{D6B91D5A-BB50-8380-0D91-870F8F405682}"/>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755080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4CCC-55E3-743A-5B72-3C61BAF2828E}"/>
              </a:ext>
            </a:extLst>
          </p:cNvPr>
          <p:cNvSpPr>
            <a:spLocks noGrp="1"/>
          </p:cNvSpPr>
          <p:nvPr>
            <p:ph type="title"/>
          </p:nvPr>
        </p:nvSpPr>
        <p:spPr/>
        <p:txBody>
          <a:bodyPr/>
          <a:lstStyle/>
          <a:p>
            <a:r>
              <a:rPr lang="en-US" dirty="0"/>
              <a:t>Aggregation Models - Examples</a:t>
            </a:r>
          </a:p>
        </p:txBody>
      </p:sp>
      <p:sp>
        <p:nvSpPr>
          <p:cNvPr id="3" name="Content Placeholder 2">
            <a:extLst>
              <a:ext uri="{FF2B5EF4-FFF2-40B4-BE49-F238E27FC236}">
                <a16:creationId xmlns:a16="http://schemas.microsoft.com/office/drawing/2014/main" id="{E352E12B-2BD7-3B85-9E2F-B7CEA6EA6532}"/>
              </a:ext>
            </a:extLst>
          </p:cNvPr>
          <p:cNvSpPr>
            <a:spLocks noGrp="1"/>
          </p:cNvSpPr>
          <p:nvPr>
            <p:ph idx="1"/>
          </p:nvPr>
        </p:nvSpPr>
        <p:spPr/>
        <p:txBody>
          <a:bodyPr/>
          <a:lstStyle/>
          <a:p>
            <a:pPr algn="ctr"/>
            <a:r>
              <a:rPr lang="en-US" dirty="0"/>
              <a:t>Compilation / Composition Emergence (Kozlowski &amp; Klein, 2000)</a:t>
            </a:r>
          </a:p>
          <a:p>
            <a:r>
              <a:rPr lang="en-US" dirty="0"/>
              <a:t>Compilation Process Model</a:t>
            </a:r>
          </a:p>
          <a:p>
            <a:pPr marL="857250" lvl="1" indent="-342900"/>
            <a:r>
              <a:rPr lang="en-US" dirty="0"/>
              <a:t>Lower-level data within a group expected to vary</a:t>
            </a:r>
          </a:p>
          <a:p>
            <a:pPr marL="857250" lvl="1" indent="-342900"/>
            <a:r>
              <a:rPr lang="en-US" dirty="0"/>
              <a:t>Meaning of aggregate and lower-level variables expected to differ (e.g. demographic diversity)</a:t>
            </a:r>
          </a:p>
          <a:p>
            <a:pPr marL="857250" lvl="1" indent="-342900"/>
            <a:r>
              <a:rPr lang="en-US" dirty="0"/>
              <a:t>Agreement not needed</a:t>
            </a:r>
          </a:p>
          <a:p>
            <a:r>
              <a:rPr lang="en-US" dirty="0"/>
              <a:t>Composition Process Model</a:t>
            </a:r>
          </a:p>
          <a:p>
            <a:pPr marL="857250" lvl="1" indent="-342900"/>
            <a:r>
              <a:rPr lang="en-US" dirty="0"/>
              <a:t>Data among group members expected to be same</a:t>
            </a:r>
          </a:p>
          <a:p>
            <a:pPr marL="857250" lvl="1" indent="-342900"/>
            <a:r>
              <a:rPr lang="en-US" dirty="0"/>
              <a:t>Meaning of aggregate and lower-level variables expected to be isomorphic</a:t>
            </a:r>
          </a:p>
          <a:p>
            <a:pPr marL="857250" lvl="1" indent="-342900"/>
            <a:r>
              <a:rPr lang="en-US" dirty="0"/>
              <a:t>Agreement needed</a:t>
            </a:r>
          </a:p>
        </p:txBody>
      </p:sp>
      <p:sp>
        <p:nvSpPr>
          <p:cNvPr id="4" name="Slide Number Placeholder 3">
            <a:extLst>
              <a:ext uri="{FF2B5EF4-FFF2-40B4-BE49-F238E27FC236}">
                <a16:creationId xmlns:a16="http://schemas.microsoft.com/office/drawing/2014/main" id="{DFAEC20D-A7A8-E72C-78D6-30F25175ED8C}"/>
              </a:ext>
            </a:extLst>
          </p:cNvPr>
          <p:cNvSpPr>
            <a:spLocks noGrp="1"/>
          </p:cNvSpPr>
          <p:nvPr>
            <p:ph type="sldNum" sz="quarter" idx="12"/>
          </p:nvPr>
        </p:nvSpPr>
        <p:spPr/>
        <p:txBody>
          <a:bodyPr/>
          <a:lstStyle/>
          <a:p>
            <a:fld id="{C68DACDF-E1A9-A04C-A5FF-FC2443684BF5}" type="slidenum">
              <a:rPr lang="en-US" smtClean="0"/>
              <a:pPr/>
              <a:t>62</a:t>
            </a:fld>
            <a:endParaRPr lang="en-US" dirty="0"/>
          </a:p>
        </p:txBody>
      </p:sp>
      <p:sp>
        <p:nvSpPr>
          <p:cNvPr id="5" name="Footer Placeholder 4">
            <a:extLst>
              <a:ext uri="{FF2B5EF4-FFF2-40B4-BE49-F238E27FC236}">
                <a16:creationId xmlns:a16="http://schemas.microsoft.com/office/drawing/2014/main" id="{1A16CD88-D9C9-D7E1-CD25-72815298DB75}"/>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547304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9360-0581-BE97-627E-EE18D6AB2C65}"/>
              </a:ext>
            </a:extLst>
          </p:cNvPr>
          <p:cNvSpPr>
            <a:spLocks noGrp="1"/>
          </p:cNvSpPr>
          <p:nvPr>
            <p:ph type="title"/>
          </p:nvPr>
        </p:nvSpPr>
        <p:spPr/>
        <p:txBody>
          <a:bodyPr/>
          <a:lstStyle/>
          <a:p>
            <a:r>
              <a:rPr lang="en-US" dirty="0"/>
              <a:t>Aggregation Models – Criticizing Theory</a:t>
            </a:r>
          </a:p>
        </p:txBody>
      </p:sp>
      <p:sp>
        <p:nvSpPr>
          <p:cNvPr id="3" name="Content Placeholder 2">
            <a:extLst>
              <a:ext uri="{FF2B5EF4-FFF2-40B4-BE49-F238E27FC236}">
                <a16:creationId xmlns:a16="http://schemas.microsoft.com/office/drawing/2014/main" id="{718C7E2F-68FB-8A59-01DD-432FA204A462}"/>
              </a:ext>
            </a:extLst>
          </p:cNvPr>
          <p:cNvSpPr>
            <a:spLocks noGrp="1"/>
          </p:cNvSpPr>
          <p:nvPr>
            <p:ph idx="1"/>
          </p:nvPr>
        </p:nvSpPr>
        <p:spPr/>
        <p:txBody>
          <a:bodyPr/>
          <a:lstStyle/>
          <a:p>
            <a:r>
              <a:rPr lang="en-US" dirty="0"/>
              <a:t>A key element of composition models is the idea that lower-level and higher-level constructs are functionally and structurally isomorphic</a:t>
            </a:r>
          </a:p>
          <a:p>
            <a:pPr marL="342900" indent="-342900">
              <a:buFont typeface="Arial" panose="020B0604020202020204" pitchFamily="34" charset="0"/>
              <a:buChar char="•"/>
            </a:pPr>
            <a:r>
              <a:rPr lang="en-US" dirty="0"/>
              <a:t>Individual work hours = group work hours</a:t>
            </a:r>
          </a:p>
          <a:p>
            <a:pPr marL="342900" indent="-342900">
              <a:buFont typeface="Arial" panose="020B0604020202020204" pitchFamily="34" charset="0"/>
              <a:buChar char="•"/>
            </a:pPr>
            <a:r>
              <a:rPr lang="en-US" dirty="0"/>
              <a:t>Individual psychological climate = group climate</a:t>
            </a:r>
          </a:p>
          <a:p>
            <a:endParaRPr lang="en-US" dirty="0"/>
          </a:p>
          <a:p>
            <a:r>
              <a:rPr lang="en-US" dirty="0"/>
              <a:t>Yet consider Firebaugh (1978):</a:t>
            </a:r>
          </a:p>
          <a:p>
            <a:pPr algn="ctr"/>
            <a:r>
              <a:rPr lang="en-US" dirty="0"/>
              <a:t>“an aggregate variable often measures a different construct than its namesake at the individual level”</a:t>
            </a:r>
          </a:p>
          <a:p>
            <a:endParaRPr lang="en-US" dirty="0"/>
          </a:p>
          <a:p>
            <a:pPr algn="ctr"/>
            <a:r>
              <a:rPr lang="en-US" dirty="0"/>
              <a:t>Can these views be integrated?</a:t>
            </a:r>
          </a:p>
        </p:txBody>
      </p:sp>
      <p:sp>
        <p:nvSpPr>
          <p:cNvPr id="4" name="Slide Number Placeholder 3">
            <a:extLst>
              <a:ext uri="{FF2B5EF4-FFF2-40B4-BE49-F238E27FC236}">
                <a16:creationId xmlns:a16="http://schemas.microsoft.com/office/drawing/2014/main" id="{B568934C-9BE4-3C36-278D-F362829EB662}"/>
              </a:ext>
            </a:extLst>
          </p:cNvPr>
          <p:cNvSpPr>
            <a:spLocks noGrp="1"/>
          </p:cNvSpPr>
          <p:nvPr>
            <p:ph type="sldNum" sz="quarter" idx="12"/>
          </p:nvPr>
        </p:nvSpPr>
        <p:spPr/>
        <p:txBody>
          <a:bodyPr/>
          <a:lstStyle/>
          <a:p>
            <a:fld id="{C68DACDF-E1A9-A04C-A5FF-FC2443684BF5}" type="slidenum">
              <a:rPr lang="en-US" smtClean="0"/>
              <a:pPr/>
              <a:t>63</a:t>
            </a:fld>
            <a:endParaRPr lang="en-US" dirty="0"/>
          </a:p>
        </p:txBody>
      </p:sp>
      <p:sp>
        <p:nvSpPr>
          <p:cNvPr id="5" name="Footer Placeholder 4">
            <a:extLst>
              <a:ext uri="{FF2B5EF4-FFF2-40B4-BE49-F238E27FC236}">
                <a16:creationId xmlns:a16="http://schemas.microsoft.com/office/drawing/2014/main" id="{7772E918-94B7-94BD-B8E1-8EB316D014E9}"/>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71944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F46B-5E1E-EAE4-CFB1-5B62982DEFCE}"/>
              </a:ext>
            </a:extLst>
          </p:cNvPr>
          <p:cNvSpPr>
            <a:spLocks noGrp="1"/>
          </p:cNvSpPr>
          <p:nvPr>
            <p:ph type="title"/>
          </p:nvPr>
        </p:nvSpPr>
        <p:spPr/>
        <p:txBody>
          <a:bodyPr/>
          <a:lstStyle/>
          <a:p>
            <a:r>
              <a:rPr lang="en-US" dirty="0"/>
              <a:t>Aggregation Models – Criticizing Theory</a:t>
            </a:r>
          </a:p>
        </p:txBody>
      </p:sp>
      <p:sp>
        <p:nvSpPr>
          <p:cNvPr id="3" name="Content Placeholder 2">
            <a:extLst>
              <a:ext uri="{FF2B5EF4-FFF2-40B4-BE49-F238E27FC236}">
                <a16:creationId xmlns:a16="http://schemas.microsoft.com/office/drawing/2014/main" id="{ECCAE281-86D4-C2C7-CDE5-EA62D1291B1B}"/>
              </a:ext>
            </a:extLst>
          </p:cNvPr>
          <p:cNvSpPr>
            <a:spLocks noGrp="1"/>
          </p:cNvSpPr>
          <p:nvPr>
            <p:ph idx="1"/>
          </p:nvPr>
        </p:nvSpPr>
        <p:spPr/>
        <p:txBody>
          <a:bodyPr/>
          <a:lstStyle/>
          <a:p>
            <a:r>
              <a:rPr lang="en-US" dirty="0"/>
              <a:t>Bliese (2000) notes that:</a:t>
            </a:r>
          </a:p>
          <a:p>
            <a:pPr marL="342900" indent="-342900">
              <a:buFont typeface="Arial" panose="020B0604020202020204" pitchFamily="34" charset="0"/>
              <a:buChar char="•"/>
            </a:pPr>
            <a:r>
              <a:rPr lang="en-US" dirty="0"/>
              <a:t>True isomorphism exists only when ICC(1) = 1 or ICC(1) = 0 (both rare)</a:t>
            </a:r>
          </a:p>
          <a:p>
            <a:pPr marL="342900" indent="-342900">
              <a:buFont typeface="Arial" panose="020B0604020202020204" pitchFamily="34" charset="0"/>
              <a:buChar char="•"/>
            </a:pPr>
            <a:r>
              <a:rPr lang="en-US" dirty="0"/>
              <a:t>ICC(1) values &gt;) and &lt;1 (common circumstance) creates a situation where an aggregate variable is potentially non-isomorphic with its lower-level counterpart</a:t>
            </a:r>
          </a:p>
          <a:p>
            <a:pPr marL="342900" indent="-342900">
              <a:buFont typeface="Arial" panose="020B0604020202020204" pitchFamily="34" charset="0"/>
              <a:buChar char="•"/>
            </a:pPr>
            <a:r>
              <a:rPr lang="en-US" dirty="0"/>
              <a:t>Theoretically, variables still share meaning even if not isomorphic</a:t>
            </a:r>
          </a:p>
          <a:p>
            <a:endParaRPr lang="en-US" dirty="0"/>
          </a:p>
          <a:p>
            <a:pPr algn="ctr"/>
            <a:r>
              <a:rPr lang="en-US" dirty="0"/>
              <a:t>This is what Bliese labeled as the “fuzzy composition process” model</a:t>
            </a:r>
          </a:p>
        </p:txBody>
      </p:sp>
      <p:sp>
        <p:nvSpPr>
          <p:cNvPr id="4" name="Slide Number Placeholder 3">
            <a:extLst>
              <a:ext uri="{FF2B5EF4-FFF2-40B4-BE49-F238E27FC236}">
                <a16:creationId xmlns:a16="http://schemas.microsoft.com/office/drawing/2014/main" id="{86D8B365-21DA-C966-AD9B-E40D70BA0364}"/>
              </a:ext>
            </a:extLst>
          </p:cNvPr>
          <p:cNvSpPr>
            <a:spLocks noGrp="1"/>
          </p:cNvSpPr>
          <p:nvPr>
            <p:ph type="sldNum" sz="quarter" idx="12"/>
          </p:nvPr>
        </p:nvSpPr>
        <p:spPr/>
        <p:txBody>
          <a:bodyPr/>
          <a:lstStyle/>
          <a:p>
            <a:fld id="{C68DACDF-E1A9-A04C-A5FF-FC2443684BF5}" type="slidenum">
              <a:rPr lang="en-US" smtClean="0"/>
              <a:pPr/>
              <a:t>64</a:t>
            </a:fld>
            <a:endParaRPr lang="en-US" dirty="0"/>
          </a:p>
        </p:txBody>
      </p:sp>
      <p:sp>
        <p:nvSpPr>
          <p:cNvPr id="5" name="Footer Placeholder 4">
            <a:extLst>
              <a:ext uri="{FF2B5EF4-FFF2-40B4-BE49-F238E27FC236}">
                <a16:creationId xmlns:a16="http://schemas.microsoft.com/office/drawing/2014/main" id="{B8C166A6-89A2-0E8A-E47F-DD016B005080}"/>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167692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0F9B-6E77-8DD5-F04B-CE2EBFA706F7}"/>
              </a:ext>
            </a:extLst>
          </p:cNvPr>
          <p:cNvSpPr>
            <a:spLocks noGrp="1"/>
          </p:cNvSpPr>
          <p:nvPr>
            <p:ph type="title"/>
          </p:nvPr>
        </p:nvSpPr>
        <p:spPr/>
        <p:txBody>
          <a:bodyPr/>
          <a:lstStyle/>
          <a:p>
            <a:r>
              <a:rPr lang="en-US" dirty="0"/>
              <a:t>Aggregation Models – Criticizing Theory</a:t>
            </a:r>
          </a:p>
        </p:txBody>
      </p:sp>
      <p:sp>
        <p:nvSpPr>
          <p:cNvPr id="3" name="Content Placeholder 2">
            <a:extLst>
              <a:ext uri="{FF2B5EF4-FFF2-40B4-BE49-F238E27FC236}">
                <a16:creationId xmlns:a16="http://schemas.microsoft.com/office/drawing/2014/main" id="{173A513E-2840-FFA9-0B22-E3B41DA8DF64}"/>
              </a:ext>
            </a:extLst>
          </p:cNvPr>
          <p:cNvSpPr>
            <a:spLocks noGrp="1"/>
          </p:cNvSpPr>
          <p:nvPr>
            <p:ph idx="1"/>
          </p:nvPr>
        </p:nvSpPr>
        <p:spPr/>
        <p:txBody>
          <a:bodyPr/>
          <a:lstStyle/>
          <a:p>
            <a:pPr algn="ctr"/>
            <a:r>
              <a:rPr lang="en-US" dirty="0"/>
              <a:t>The “fuzziness” of the composition process is a function of group size and the shared group properties of the data (Bliese, 2000)</a:t>
            </a:r>
          </a:p>
          <a:p>
            <a:endParaRPr lang="en-US" dirty="0"/>
          </a:p>
          <a:p>
            <a:r>
              <a:rPr lang="en-US" dirty="0"/>
              <a:t>In large groups, one can reliably detect subtle group differences. In these cases, the aggregate variable is a “fuzzy representation” of the raw variable</a:t>
            </a:r>
          </a:p>
          <a:p>
            <a:pPr marL="857250" lvl="1" indent="-342900"/>
            <a:r>
              <a:rPr lang="en-US" dirty="0"/>
              <a:t>The interpretation of the aggregate variable is still related to the raw variable</a:t>
            </a:r>
          </a:p>
          <a:p>
            <a:pPr marL="857250" lvl="1" indent="-342900"/>
            <a:r>
              <a:rPr lang="en-US" dirty="0"/>
              <a:t>e.g., work hours vs. externally mandated work requirements</a:t>
            </a:r>
          </a:p>
        </p:txBody>
      </p:sp>
      <p:sp>
        <p:nvSpPr>
          <p:cNvPr id="4" name="Slide Number Placeholder 3">
            <a:extLst>
              <a:ext uri="{FF2B5EF4-FFF2-40B4-BE49-F238E27FC236}">
                <a16:creationId xmlns:a16="http://schemas.microsoft.com/office/drawing/2014/main" id="{E30D5DFF-6006-B08B-0BBB-93444BDE1851}"/>
              </a:ext>
            </a:extLst>
          </p:cNvPr>
          <p:cNvSpPr>
            <a:spLocks noGrp="1"/>
          </p:cNvSpPr>
          <p:nvPr>
            <p:ph type="sldNum" sz="quarter" idx="12"/>
          </p:nvPr>
        </p:nvSpPr>
        <p:spPr/>
        <p:txBody>
          <a:bodyPr/>
          <a:lstStyle/>
          <a:p>
            <a:fld id="{C68DACDF-E1A9-A04C-A5FF-FC2443684BF5}" type="slidenum">
              <a:rPr lang="en-US" smtClean="0"/>
              <a:pPr/>
              <a:t>65</a:t>
            </a:fld>
            <a:endParaRPr lang="en-US" dirty="0"/>
          </a:p>
        </p:txBody>
      </p:sp>
      <p:sp>
        <p:nvSpPr>
          <p:cNvPr id="5" name="Footer Placeholder 4">
            <a:extLst>
              <a:ext uri="{FF2B5EF4-FFF2-40B4-BE49-F238E27FC236}">
                <a16:creationId xmlns:a16="http://schemas.microsoft.com/office/drawing/2014/main" id="{4639D3C7-AF9E-2A99-A2F5-0249049236A2}"/>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741498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0C67-B022-9155-7854-D8855CFA7AFF}"/>
              </a:ext>
            </a:extLst>
          </p:cNvPr>
          <p:cNvSpPr>
            <a:spLocks noGrp="1"/>
          </p:cNvSpPr>
          <p:nvPr>
            <p:ph type="title"/>
          </p:nvPr>
        </p:nvSpPr>
        <p:spPr/>
        <p:txBody>
          <a:bodyPr/>
          <a:lstStyle/>
          <a:p>
            <a:r>
              <a:rPr lang="en-US" dirty="0"/>
              <a:t>Aggregation Models - Examples</a:t>
            </a:r>
          </a:p>
        </p:txBody>
      </p:sp>
      <p:sp>
        <p:nvSpPr>
          <p:cNvPr id="3" name="Content Placeholder 2">
            <a:extLst>
              <a:ext uri="{FF2B5EF4-FFF2-40B4-BE49-F238E27FC236}">
                <a16:creationId xmlns:a16="http://schemas.microsoft.com/office/drawing/2014/main" id="{5111227A-A03E-6C7D-C04A-D5C2C84AF983}"/>
              </a:ext>
            </a:extLst>
          </p:cNvPr>
          <p:cNvSpPr>
            <a:spLocks noGrp="1"/>
          </p:cNvSpPr>
          <p:nvPr>
            <p:ph idx="1"/>
          </p:nvPr>
        </p:nvSpPr>
        <p:spPr/>
        <p:txBody>
          <a:bodyPr/>
          <a:lstStyle/>
          <a:p>
            <a:pPr algn="ctr"/>
            <a:r>
              <a:rPr lang="en-US" dirty="0"/>
              <a:t>Construct Validation (</a:t>
            </a:r>
            <a:r>
              <a:rPr lang="en-US" dirty="0" err="1"/>
              <a:t>Morgeson</a:t>
            </a:r>
            <a:r>
              <a:rPr lang="en-US" dirty="0"/>
              <a:t> &amp; Hofmann, 1999)</a:t>
            </a:r>
          </a:p>
          <a:p>
            <a:pPr algn="ctr"/>
            <a:r>
              <a:rPr lang="en-US" dirty="0"/>
              <a:t>“measures of an individual-level construct cannot always simply be aggregated and assumed to be a veridical representation of its collective counterpart” (p 260)</a:t>
            </a:r>
          </a:p>
          <a:p>
            <a:endParaRPr lang="en-US" dirty="0"/>
          </a:p>
          <a:p>
            <a:r>
              <a:rPr lang="en-US" dirty="0"/>
              <a:t>Structure and Function</a:t>
            </a:r>
          </a:p>
          <a:p>
            <a:pPr marL="342900" indent="-342900">
              <a:buFont typeface="Arial" panose="020B0604020202020204" pitchFamily="34" charset="0"/>
              <a:buChar char="•"/>
            </a:pPr>
            <a:r>
              <a:rPr lang="en-US" dirty="0"/>
              <a:t>Group construct of “memory” may have same function as individual memory</a:t>
            </a:r>
          </a:p>
          <a:p>
            <a:pPr marL="342900" indent="-342900">
              <a:buFont typeface="Arial" panose="020B0604020202020204" pitchFamily="34" charset="0"/>
              <a:buChar char="•"/>
            </a:pPr>
            <a:r>
              <a:rPr lang="en-US" dirty="0"/>
              <a:t>Structure of group memory may be entirely different than structure of individual memory</a:t>
            </a:r>
          </a:p>
          <a:p>
            <a:endParaRPr lang="en-US" dirty="0"/>
          </a:p>
          <a:p>
            <a:pPr algn="ctr"/>
            <a:r>
              <a:rPr lang="en-US" dirty="0"/>
              <a:t>Proper construct validity should define group constructs in terms of function and measure based on knowledge of structure</a:t>
            </a:r>
          </a:p>
        </p:txBody>
      </p:sp>
      <p:sp>
        <p:nvSpPr>
          <p:cNvPr id="4" name="Slide Number Placeholder 3">
            <a:extLst>
              <a:ext uri="{FF2B5EF4-FFF2-40B4-BE49-F238E27FC236}">
                <a16:creationId xmlns:a16="http://schemas.microsoft.com/office/drawing/2014/main" id="{55FEF378-8C01-956D-0102-D81F66BA900B}"/>
              </a:ext>
            </a:extLst>
          </p:cNvPr>
          <p:cNvSpPr>
            <a:spLocks noGrp="1"/>
          </p:cNvSpPr>
          <p:nvPr>
            <p:ph type="sldNum" sz="quarter" idx="12"/>
          </p:nvPr>
        </p:nvSpPr>
        <p:spPr/>
        <p:txBody>
          <a:bodyPr/>
          <a:lstStyle/>
          <a:p>
            <a:fld id="{C68DACDF-E1A9-A04C-A5FF-FC2443684BF5}" type="slidenum">
              <a:rPr lang="en-US" smtClean="0"/>
              <a:pPr/>
              <a:t>66</a:t>
            </a:fld>
            <a:endParaRPr lang="en-US" dirty="0"/>
          </a:p>
        </p:txBody>
      </p:sp>
      <p:sp>
        <p:nvSpPr>
          <p:cNvPr id="5" name="Footer Placeholder 4">
            <a:extLst>
              <a:ext uri="{FF2B5EF4-FFF2-40B4-BE49-F238E27FC236}">
                <a16:creationId xmlns:a16="http://schemas.microsoft.com/office/drawing/2014/main" id="{F2E62070-D110-BE68-B18E-B35F6E8A235B}"/>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172510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9B84-7BFA-C10D-3B8F-6F4CC1D19005}"/>
              </a:ext>
            </a:extLst>
          </p:cNvPr>
          <p:cNvSpPr>
            <a:spLocks noGrp="1"/>
          </p:cNvSpPr>
          <p:nvPr>
            <p:ph type="title"/>
          </p:nvPr>
        </p:nvSpPr>
        <p:spPr/>
        <p:txBody>
          <a:bodyPr/>
          <a:lstStyle/>
          <a:p>
            <a:r>
              <a:rPr lang="en-US" dirty="0"/>
              <a:t>Aggregation Models - Examples</a:t>
            </a:r>
          </a:p>
        </p:txBody>
      </p:sp>
      <p:sp>
        <p:nvSpPr>
          <p:cNvPr id="3" name="Content Placeholder 2">
            <a:extLst>
              <a:ext uri="{FF2B5EF4-FFF2-40B4-BE49-F238E27FC236}">
                <a16:creationId xmlns:a16="http://schemas.microsoft.com/office/drawing/2014/main" id="{D56B0EDB-192F-D883-2747-D5ABB4BD241C}"/>
              </a:ext>
            </a:extLst>
          </p:cNvPr>
          <p:cNvSpPr>
            <a:spLocks noGrp="1"/>
          </p:cNvSpPr>
          <p:nvPr>
            <p:ph idx="1"/>
          </p:nvPr>
        </p:nvSpPr>
        <p:spPr/>
        <p:txBody>
          <a:bodyPr/>
          <a:lstStyle/>
          <a:p>
            <a:r>
              <a:rPr lang="en-US" dirty="0"/>
              <a:t>Construct validation in sociology (Sampson, 2003)</a:t>
            </a:r>
          </a:p>
          <a:p>
            <a:pPr algn="ctr"/>
            <a:r>
              <a:rPr lang="en-US" dirty="0"/>
              <a:t>“[a]s interest in the behavioral sciences turns increasingly to an integrated scientific approach that emphasizes individual factors in social contexts, a mismatch has arisen in the quality of measures… [t]he basic idea is to take the measurement of ecological properties and social processes as seriously as we have always taken individual-level differences.” (p S57)</a:t>
            </a:r>
          </a:p>
          <a:p>
            <a:endParaRPr lang="en-US" dirty="0"/>
          </a:p>
          <a:p>
            <a:r>
              <a:rPr lang="en-US" dirty="0"/>
              <a:t>Integrated frameworks for multilevel construct validation</a:t>
            </a:r>
          </a:p>
          <a:p>
            <a:pPr marL="342900" indent="-342900">
              <a:buFont typeface="Arial" panose="020B0604020202020204" pitchFamily="34" charset="0"/>
              <a:buChar char="•"/>
            </a:pPr>
            <a:r>
              <a:rPr lang="en-US" dirty="0"/>
              <a:t>Chen, Mathieu, &amp; Bliese (2005)</a:t>
            </a:r>
          </a:p>
          <a:p>
            <a:pPr marL="342900" indent="-342900">
              <a:buFont typeface="Arial" panose="020B0604020202020204" pitchFamily="34" charset="0"/>
              <a:buChar char="•"/>
            </a:pPr>
            <a:r>
              <a:rPr lang="en-US" dirty="0"/>
              <a:t>Bliese, </a:t>
            </a:r>
            <a:r>
              <a:rPr lang="en-US" dirty="0" err="1"/>
              <a:t>Maltarich</a:t>
            </a:r>
            <a:r>
              <a:rPr lang="en-US" dirty="0"/>
              <a:t>, Hendricks, Hofmann, &amp; Adler (2019)</a:t>
            </a:r>
          </a:p>
        </p:txBody>
      </p:sp>
      <p:sp>
        <p:nvSpPr>
          <p:cNvPr id="4" name="Slide Number Placeholder 3">
            <a:extLst>
              <a:ext uri="{FF2B5EF4-FFF2-40B4-BE49-F238E27FC236}">
                <a16:creationId xmlns:a16="http://schemas.microsoft.com/office/drawing/2014/main" id="{2F45FADA-BCB2-9C40-1C33-35416E871FDE}"/>
              </a:ext>
            </a:extLst>
          </p:cNvPr>
          <p:cNvSpPr>
            <a:spLocks noGrp="1"/>
          </p:cNvSpPr>
          <p:nvPr>
            <p:ph type="sldNum" sz="quarter" idx="12"/>
          </p:nvPr>
        </p:nvSpPr>
        <p:spPr/>
        <p:txBody>
          <a:bodyPr/>
          <a:lstStyle/>
          <a:p>
            <a:fld id="{C68DACDF-E1A9-A04C-A5FF-FC2443684BF5}" type="slidenum">
              <a:rPr lang="en-US" smtClean="0"/>
              <a:pPr/>
              <a:t>67</a:t>
            </a:fld>
            <a:endParaRPr lang="en-US" dirty="0"/>
          </a:p>
        </p:txBody>
      </p:sp>
      <p:sp>
        <p:nvSpPr>
          <p:cNvPr id="5" name="Footer Placeholder 4">
            <a:extLst>
              <a:ext uri="{FF2B5EF4-FFF2-40B4-BE49-F238E27FC236}">
                <a16:creationId xmlns:a16="http://schemas.microsoft.com/office/drawing/2014/main" id="{E358ADAB-9B3C-F674-1AE8-988DD80DB7AA}"/>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54351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2CB0-B10F-6A35-1134-F957F1A10146}"/>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7119204A-CA82-63FA-71DB-933EEFA8F256}"/>
              </a:ext>
            </a:extLst>
          </p:cNvPr>
          <p:cNvSpPr>
            <a:spLocks noGrp="1"/>
          </p:cNvSpPr>
          <p:nvPr>
            <p:ph idx="1"/>
          </p:nvPr>
        </p:nvSpPr>
        <p:spPr/>
        <p:txBody>
          <a:bodyPr/>
          <a:lstStyle/>
          <a:p>
            <a:pPr algn="ctr"/>
            <a:r>
              <a:rPr lang="en-US" dirty="0"/>
              <a:t>Validating aggregate-level constructs is done using a combination of theory and empirical evidence</a:t>
            </a:r>
          </a:p>
          <a:p>
            <a:endParaRPr lang="en-US" dirty="0"/>
          </a:p>
          <a:p>
            <a:r>
              <a:rPr lang="en-US" dirty="0"/>
              <a:t>Empirical measures used to support aggregation models:</a:t>
            </a:r>
          </a:p>
          <a:p>
            <a:pPr marL="342900" indent="-342900">
              <a:buFont typeface="Arial" panose="020B0604020202020204" pitchFamily="34" charset="0"/>
              <a:buChar char="•"/>
            </a:pPr>
            <a:r>
              <a:rPr lang="en-US" dirty="0"/>
              <a:t>Reliability-based measures (useful to justify fuzzy composition models and Chan’s additive models)</a:t>
            </a:r>
          </a:p>
          <a:p>
            <a:pPr marL="342900" indent="-342900">
              <a:buFont typeface="Arial" panose="020B0604020202020204" pitchFamily="34" charset="0"/>
              <a:buChar char="•"/>
            </a:pPr>
            <a:r>
              <a:rPr lang="en-US" dirty="0"/>
              <a:t>Agreement-based measures (useful in isomorphic models such as Chan’s consensus models</a:t>
            </a:r>
          </a:p>
          <a:p>
            <a:pPr marL="857250" lvl="1" indent="-342900"/>
            <a:r>
              <a:rPr lang="en-US" dirty="0" err="1"/>
              <a:t>rwg</a:t>
            </a:r>
            <a:r>
              <a:rPr lang="en-US" dirty="0"/>
              <a:t> and </a:t>
            </a:r>
            <a:r>
              <a:rPr lang="en-US" dirty="0" err="1"/>
              <a:t>rwg</a:t>
            </a:r>
            <a:r>
              <a:rPr lang="en-US" dirty="0"/>
              <a:t>(</a:t>
            </a:r>
            <a:r>
              <a:rPr lang="en-US" dirty="0" err="1"/>
              <a:t>i</a:t>
            </a:r>
            <a:r>
              <a:rPr lang="en-US" dirty="0"/>
              <a:t>)</a:t>
            </a:r>
          </a:p>
          <a:p>
            <a:pPr marL="857250" lvl="1" indent="-342900"/>
            <a:r>
              <a:rPr lang="en-US" dirty="0"/>
              <a:t>Average deviation around mean or median (AD)</a:t>
            </a:r>
          </a:p>
        </p:txBody>
      </p:sp>
      <p:sp>
        <p:nvSpPr>
          <p:cNvPr id="4" name="Slide Number Placeholder 3">
            <a:extLst>
              <a:ext uri="{FF2B5EF4-FFF2-40B4-BE49-F238E27FC236}">
                <a16:creationId xmlns:a16="http://schemas.microsoft.com/office/drawing/2014/main" id="{A7BE0FD3-DC48-B1F7-BCF9-989D26C9C737}"/>
              </a:ext>
            </a:extLst>
          </p:cNvPr>
          <p:cNvSpPr>
            <a:spLocks noGrp="1"/>
          </p:cNvSpPr>
          <p:nvPr>
            <p:ph type="sldNum" sz="quarter" idx="12"/>
          </p:nvPr>
        </p:nvSpPr>
        <p:spPr/>
        <p:txBody>
          <a:bodyPr/>
          <a:lstStyle/>
          <a:p>
            <a:fld id="{C68DACDF-E1A9-A04C-A5FF-FC2443684BF5}" type="slidenum">
              <a:rPr lang="en-US" smtClean="0"/>
              <a:pPr/>
              <a:t>68</a:t>
            </a:fld>
            <a:endParaRPr lang="en-US" dirty="0"/>
          </a:p>
        </p:txBody>
      </p:sp>
      <p:sp>
        <p:nvSpPr>
          <p:cNvPr id="5" name="Footer Placeholder 4">
            <a:extLst>
              <a:ext uri="{FF2B5EF4-FFF2-40B4-BE49-F238E27FC236}">
                <a16:creationId xmlns:a16="http://schemas.microsoft.com/office/drawing/2014/main" id="{E8BDF5F3-87C9-63BA-F02E-0E949345F56C}"/>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669950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BF53-7735-6251-8E0E-9868C306F0B6}"/>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ADB8AB17-9439-8D53-6D5D-BA63E0443C9A}"/>
              </a:ext>
            </a:extLst>
          </p:cNvPr>
          <p:cNvSpPr>
            <a:spLocks noGrp="1"/>
          </p:cNvSpPr>
          <p:nvPr>
            <p:ph idx="1"/>
          </p:nvPr>
        </p:nvSpPr>
        <p:spPr/>
        <p:txBody>
          <a:bodyPr/>
          <a:lstStyle/>
          <a:p>
            <a:pPr algn="ctr"/>
            <a:r>
              <a:rPr lang="en-US" dirty="0"/>
              <a:t>Reliability-based Measures</a:t>
            </a:r>
          </a:p>
          <a:p>
            <a:pPr algn="ctr"/>
            <a:r>
              <a:rPr lang="en-US" dirty="0"/>
              <a:t>ICC</a:t>
            </a:r>
          </a:p>
          <a:p>
            <a:pPr algn="ctr"/>
            <a:endParaRPr lang="en-US" dirty="0"/>
          </a:p>
          <a:p>
            <a:pPr marL="342900" indent="-342900">
              <a:buFont typeface="Arial" panose="020B0604020202020204" pitchFamily="34" charset="0"/>
              <a:buChar char="•"/>
            </a:pPr>
            <a:r>
              <a:rPr lang="en-US" dirty="0"/>
              <a:t>Measure of the proportional consistency of variance among raters</a:t>
            </a:r>
          </a:p>
          <a:p>
            <a:pPr marL="342900" indent="-342900">
              <a:buFont typeface="Arial" panose="020B0604020202020204" pitchFamily="34" charset="0"/>
              <a:buChar char="•"/>
            </a:pPr>
            <a:r>
              <a:rPr lang="en-US" dirty="0"/>
              <a:t>Intra-class correlation coefficients</a:t>
            </a:r>
          </a:p>
          <a:p>
            <a:pPr marL="857250" lvl="1" indent="-342900"/>
            <a:r>
              <a:rPr lang="en-US" dirty="0"/>
              <a:t>ICC(1) (</a:t>
            </a:r>
            <a:r>
              <a:rPr lang="en-US" dirty="0" err="1"/>
              <a:t>Bartko</a:t>
            </a:r>
            <a:r>
              <a:rPr lang="en-US" dirty="0"/>
              <a:t>, 1976) a.k.a. ICC(1,1) (</a:t>
            </a:r>
            <a:r>
              <a:rPr lang="en-US" dirty="0" err="1"/>
              <a:t>Shrout</a:t>
            </a:r>
            <a:r>
              <a:rPr lang="en-US" dirty="0"/>
              <a:t> &amp; Fleiss, 1979) </a:t>
            </a:r>
            <a:r>
              <a:rPr lang="en-US" dirty="0" err="1"/>
              <a:t>a.k.a</a:t>
            </a:r>
            <a:r>
              <a:rPr lang="en-US" dirty="0"/>
              <a:t> ICC (Bryk &amp; </a:t>
            </a:r>
            <a:r>
              <a:rPr lang="en-US" dirty="0" err="1"/>
              <a:t>Raudenbush</a:t>
            </a:r>
            <a:r>
              <a:rPr lang="en-US" dirty="0"/>
              <a:t>, 1992)</a:t>
            </a:r>
          </a:p>
          <a:p>
            <a:pPr marL="857250" lvl="1" indent="-342900"/>
            <a:r>
              <a:rPr lang="en-US" dirty="0"/>
              <a:t>ICC(2) (</a:t>
            </a:r>
            <a:r>
              <a:rPr lang="en-US" dirty="0" err="1"/>
              <a:t>Bartko</a:t>
            </a:r>
            <a:r>
              <a:rPr lang="en-US" dirty="0"/>
              <a:t>, 1976) a.k.a. ICC(2,k) (</a:t>
            </a:r>
            <a:r>
              <a:rPr lang="en-US" dirty="0" err="1"/>
              <a:t>Shrout</a:t>
            </a:r>
            <a:r>
              <a:rPr lang="en-US" dirty="0"/>
              <a:t> &amp; Fleiss, 1979) </a:t>
            </a:r>
            <a:r>
              <a:rPr lang="en-US" dirty="0" err="1"/>
              <a:t>a.k.a</a:t>
            </a:r>
            <a:r>
              <a:rPr lang="en-US" dirty="0"/>
              <a:t> Group-mean Reliability (Bryk &amp; </a:t>
            </a:r>
            <a:r>
              <a:rPr lang="en-US" dirty="0" err="1"/>
              <a:t>Raudenbush</a:t>
            </a:r>
            <a:r>
              <a:rPr lang="en-US" dirty="0"/>
              <a:t>, 1992; </a:t>
            </a:r>
            <a:r>
              <a:rPr lang="en-US" dirty="0" err="1"/>
              <a:t>Snijders</a:t>
            </a:r>
            <a:r>
              <a:rPr lang="en-US" dirty="0"/>
              <a:t> &amp; Bosker, 1999)</a:t>
            </a:r>
          </a:p>
          <a:p>
            <a:pPr marL="342900" indent="-342900">
              <a:buFont typeface="Arial" panose="020B0604020202020204" pitchFamily="34" charset="0"/>
              <a:buChar char="•"/>
            </a:pPr>
            <a:r>
              <a:rPr lang="en-US" dirty="0"/>
              <a:t>Eta-Squared</a:t>
            </a:r>
          </a:p>
        </p:txBody>
      </p:sp>
      <p:sp>
        <p:nvSpPr>
          <p:cNvPr id="4" name="Slide Number Placeholder 3">
            <a:extLst>
              <a:ext uri="{FF2B5EF4-FFF2-40B4-BE49-F238E27FC236}">
                <a16:creationId xmlns:a16="http://schemas.microsoft.com/office/drawing/2014/main" id="{31C5C130-DF43-8224-171D-4B974F6FFB4A}"/>
              </a:ext>
            </a:extLst>
          </p:cNvPr>
          <p:cNvSpPr>
            <a:spLocks noGrp="1"/>
          </p:cNvSpPr>
          <p:nvPr>
            <p:ph type="sldNum" sz="quarter" idx="12"/>
          </p:nvPr>
        </p:nvSpPr>
        <p:spPr/>
        <p:txBody>
          <a:bodyPr/>
          <a:lstStyle/>
          <a:p>
            <a:fld id="{C68DACDF-E1A9-A04C-A5FF-FC2443684BF5}" type="slidenum">
              <a:rPr lang="en-US" smtClean="0"/>
              <a:pPr/>
              <a:t>69</a:t>
            </a:fld>
            <a:endParaRPr lang="en-US" dirty="0"/>
          </a:p>
        </p:txBody>
      </p:sp>
      <p:sp>
        <p:nvSpPr>
          <p:cNvPr id="5" name="Footer Placeholder 4">
            <a:extLst>
              <a:ext uri="{FF2B5EF4-FFF2-40B4-BE49-F238E27FC236}">
                <a16:creationId xmlns:a16="http://schemas.microsoft.com/office/drawing/2014/main" id="{B6F7BC39-264E-0032-0D62-C2FF515AA0A1}"/>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8845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AB52-C415-CEC9-3AD4-C2F762164D7E}"/>
              </a:ext>
            </a:extLst>
          </p:cNvPr>
          <p:cNvSpPr>
            <a:spLocks noGrp="1"/>
          </p:cNvSpPr>
          <p:nvPr>
            <p:ph type="title"/>
          </p:nvPr>
        </p:nvSpPr>
        <p:spPr/>
        <p:txBody>
          <a:bodyPr/>
          <a:lstStyle/>
          <a:p>
            <a:r>
              <a:rPr lang="en-US" dirty="0"/>
              <a:t>Multilevel Analysis</a:t>
            </a:r>
          </a:p>
        </p:txBody>
      </p:sp>
      <p:sp>
        <p:nvSpPr>
          <p:cNvPr id="3" name="Content Placeholder 2">
            <a:extLst>
              <a:ext uri="{FF2B5EF4-FFF2-40B4-BE49-F238E27FC236}">
                <a16:creationId xmlns:a16="http://schemas.microsoft.com/office/drawing/2014/main" id="{4681CAAD-5C34-3C1E-B530-729A57FE70CF}"/>
              </a:ext>
            </a:extLst>
          </p:cNvPr>
          <p:cNvSpPr>
            <a:spLocks noGrp="1"/>
          </p:cNvSpPr>
          <p:nvPr>
            <p:ph idx="1"/>
          </p:nvPr>
        </p:nvSpPr>
        <p:spPr/>
        <p:txBody>
          <a:bodyPr/>
          <a:lstStyle/>
          <a:p>
            <a:pPr algn="ctr"/>
            <a:r>
              <a:rPr lang="en-US" dirty="0"/>
              <a:t>Outline</a:t>
            </a:r>
          </a:p>
          <a:p>
            <a:endParaRPr lang="en-US" dirty="0"/>
          </a:p>
          <a:p>
            <a:r>
              <a:rPr lang="en-US" dirty="0"/>
              <a:t>Describe the common problems in organizational data</a:t>
            </a:r>
          </a:p>
          <a:p>
            <a:pPr marL="857250" lvl="1" indent="-342900"/>
            <a:r>
              <a:rPr lang="en-US" dirty="0"/>
              <a:t>Hierarchical nesting structure of data</a:t>
            </a:r>
          </a:p>
          <a:p>
            <a:r>
              <a:rPr lang="en-US" dirty="0"/>
              <a:t>Describe the purpose/usefulness of multilevel modeling</a:t>
            </a:r>
          </a:p>
          <a:p>
            <a:pPr marL="971550" lvl="1" indent="-457200"/>
            <a:r>
              <a:rPr lang="en-US" dirty="0"/>
              <a:t>Alignment of theory and analyses (avoid inferential errors)</a:t>
            </a:r>
          </a:p>
          <a:p>
            <a:pPr marL="971550" lvl="1" indent="-457200"/>
            <a:r>
              <a:rPr lang="en-US" dirty="0"/>
              <a:t>Modeling contextual effects</a:t>
            </a:r>
          </a:p>
          <a:p>
            <a:pPr marL="971550" lvl="1" indent="-457200"/>
            <a:r>
              <a:rPr lang="en-US" dirty="0"/>
              <a:t>Statistical model specification</a:t>
            </a:r>
          </a:p>
          <a:p>
            <a:endParaRPr lang="en-US" dirty="0"/>
          </a:p>
          <a:p>
            <a:endParaRPr lang="en-US" dirty="0"/>
          </a:p>
        </p:txBody>
      </p:sp>
      <p:sp>
        <p:nvSpPr>
          <p:cNvPr id="4" name="Slide Number Placeholder 3">
            <a:extLst>
              <a:ext uri="{FF2B5EF4-FFF2-40B4-BE49-F238E27FC236}">
                <a16:creationId xmlns:a16="http://schemas.microsoft.com/office/drawing/2014/main" id="{E7F6752B-36AC-1E02-1424-0C0F7F907D57}"/>
              </a:ext>
            </a:extLst>
          </p:cNvPr>
          <p:cNvSpPr>
            <a:spLocks noGrp="1"/>
          </p:cNvSpPr>
          <p:nvPr>
            <p:ph type="sldNum" sz="quarter" idx="12"/>
          </p:nvPr>
        </p:nvSpPr>
        <p:spPr/>
        <p:txBody>
          <a:bodyPr/>
          <a:lstStyle/>
          <a:p>
            <a:fld id="{C68DACDF-E1A9-A04C-A5FF-FC2443684BF5}" type="slidenum">
              <a:rPr lang="en-US" smtClean="0"/>
              <a:pPr/>
              <a:t>7</a:t>
            </a:fld>
            <a:endParaRPr lang="en-US" dirty="0"/>
          </a:p>
        </p:txBody>
      </p:sp>
      <p:sp>
        <p:nvSpPr>
          <p:cNvPr id="5" name="Footer Placeholder 4">
            <a:extLst>
              <a:ext uri="{FF2B5EF4-FFF2-40B4-BE49-F238E27FC236}">
                <a16:creationId xmlns:a16="http://schemas.microsoft.com/office/drawing/2014/main" id="{188C4A23-189D-0678-CB04-4A829AFCF911}"/>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3201800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6779-A2AD-B588-AA30-264E5E0A9F08}"/>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B8672042-C111-3196-4905-D8BC5F5735FE}"/>
              </a:ext>
            </a:extLst>
          </p:cNvPr>
          <p:cNvSpPr>
            <a:spLocks noGrp="1"/>
          </p:cNvSpPr>
          <p:nvPr>
            <p:ph idx="1"/>
          </p:nvPr>
        </p:nvSpPr>
        <p:spPr/>
        <p:txBody>
          <a:bodyPr/>
          <a:lstStyle/>
          <a:p>
            <a:pPr algn="ctr"/>
            <a:r>
              <a:rPr lang="en-US" dirty="0"/>
              <a:t>Reliability-based Measures</a:t>
            </a:r>
          </a:p>
          <a:p>
            <a:pPr algn="ctr"/>
            <a:r>
              <a:rPr lang="en-US" dirty="0"/>
              <a:t>ICC</a:t>
            </a:r>
          </a:p>
          <a:p>
            <a:endParaRPr lang="en-US" dirty="0"/>
          </a:p>
          <a:p>
            <a:pPr marL="342900" indent="-342900">
              <a:buFont typeface="Arial" panose="020B0604020202020204" pitchFamily="34" charset="0"/>
              <a:buChar char="•"/>
            </a:pPr>
            <a:r>
              <a:rPr lang="en-US" dirty="0"/>
              <a:t>ICC(1) test how much of the variability in individual responses can be predicted by group membership</a:t>
            </a:r>
          </a:p>
          <a:p>
            <a:pPr marL="342900" indent="-342900">
              <a:buFont typeface="Arial" panose="020B0604020202020204" pitchFamily="34" charset="0"/>
              <a:buChar char="•"/>
            </a:pPr>
            <a:r>
              <a:rPr lang="en-US" dirty="0"/>
              <a:t>ICC(2) tests the reliability of the group means: is a function of group size and ICC(1) via the Spearman-Brown formula</a:t>
            </a:r>
          </a:p>
          <a:p>
            <a:endParaRPr lang="en-US" dirty="0"/>
          </a:p>
          <a:p>
            <a:pPr marL="342900" indent="-342900">
              <a:buFont typeface="Arial" panose="020B0604020202020204" pitchFamily="34" charset="0"/>
              <a:buChar char="•"/>
            </a:pPr>
            <a:r>
              <a:rPr lang="en-US" dirty="0"/>
              <a:t>Both ICC(1) and ICC(2) can be estimated from:</a:t>
            </a:r>
          </a:p>
          <a:p>
            <a:pPr marL="857250" lvl="1" indent="-342900"/>
            <a:r>
              <a:rPr lang="en-US" dirty="0"/>
              <a:t>One-way random effects ANOVA models</a:t>
            </a:r>
          </a:p>
          <a:p>
            <a:pPr marL="857250" lvl="1" indent="-342900"/>
            <a:r>
              <a:rPr lang="en-US" dirty="0"/>
              <a:t>Random coefficient models</a:t>
            </a:r>
          </a:p>
        </p:txBody>
      </p:sp>
      <p:sp>
        <p:nvSpPr>
          <p:cNvPr id="4" name="Slide Number Placeholder 3">
            <a:extLst>
              <a:ext uri="{FF2B5EF4-FFF2-40B4-BE49-F238E27FC236}">
                <a16:creationId xmlns:a16="http://schemas.microsoft.com/office/drawing/2014/main" id="{B235FD59-99B8-960A-86FB-33B9DB78B484}"/>
              </a:ext>
            </a:extLst>
          </p:cNvPr>
          <p:cNvSpPr>
            <a:spLocks noGrp="1"/>
          </p:cNvSpPr>
          <p:nvPr>
            <p:ph type="sldNum" sz="quarter" idx="12"/>
          </p:nvPr>
        </p:nvSpPr>
        <p:spPr/>
        <p:txBody>
          <a:bodyPr/>
          <a:lstStyle/>
          <a:p>
            <a:fld id="{C68DACDF-E1A9-A04C-A5FF-FC2443684BF5}" type="slidenum">
              <a:rPr lang="en-US" smtClean="0"/>
              <a:pPr/>
              <a:t>70</a:t>
            </a:fld>
            <a:endParaRPr lang="en-US" dirty="0"/>
          </a:p>
        </p:txBody>
      </p:sp>
      <p:sp>
        <p:nvSpPr>
          <p:cNvPr id="5" name="Footer Placeholder 4">
            <a:extLst>
              <a:ext uri="{FF2B5EF4-FFF2-40B4-BE49-F238E27FC236}">
                <a16:creationId xmlns:a16="http://schemas.microsoft.com/office/drawing/2014/main" id="{1C71F149-888C-01D0-BD15-CBE2D58EC25C}"/>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769888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77D9-A688-2B7D-F6C4-E2E5BA96B53D}"/>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536FFFD0-74B3-D787-9783-1CF1978E0FA8}"/>
              </a:ext>
            </a:extLst>
          </p:cNvPr>
          <p:cNvSpPr>
            <a:spLocks noGrp="1"/>
          </p:cNvSpPr>
          <p:nvPr>
            <p:ph idx="1"/>
          </p:nvPr>
        </p:nvSpPr>
        <p:spPr/>
        <p:txBody>
          <a:bodyPr/>
          <a:lstStyle/>
          <a:p>
            <a:pPr algn="ctr"/>
            <a:r>
              <a:rPr lang="en-US" dirty="0"/>
              <a:t>Reliability-based Measures</a:t>
            </a:r>
          </a:p>
          <a:p>
            <a:pPr algn="ctr"/>
            <a:r>
              <a:rPr lang="en-US" dirty="0"/>
              <a:t>Eta-Squared</a:t>
            </a:r>
          </a:p>
          <a:p>
            <a:endParaRPr lang="en-US" dirty="0"/>
          </a:p>
          <a:p>
            <a:pPr marL="342900" indent="-342900">
              <a:buFont typeface="Arial" panose="020B0604020202020204" pitchFamily="34" charset="0"/>
              <a:buChar char="•"/>
            </a:pPr>
            <a:r>
              <a:rPr lang="en-US" dirty="0"/>
              <a:t>Calculated from the one-way random effects ANOVA</a:t>
            </a:r>
          </a:p>
          <a:p>
            <a:pPr marL="342900" indent="-342900">
              <a:buFont typeface="Arial" panose="020B0604020202020204" pitchFamily="34" charset="0"/>
              <a:buChar char="•"/>
            </a:pPr>
            <a:r>
              <a:rPr lang="en-US" dirty="0"/>
              <a:t>Represents the ratio of between group SS to total SS</a:t>
            </a:r>
          </a:p>
          <a:p>
            <a:pPr marL="342900" indent="-342900">
              <a:buFont typeface="Arial" panose="020B0604020202020204" pitchFamily="34" charset="0"/>
              <a:buChar char="•"/>
            </a:pPr>
            <a:r>
              <a:rPr lang="en-US" dirty="0"/>
              <a:t>Influenced by groups size:</a:t>
            </a:r>
          </a:p>
          <a:p>
            <a:pPr marL="857250" lvl="1" indent="-342900"/>
            <a:r>
              <a:rPr lang="en-US" dirty="0"/>
              <a:t>As group sizes increase, eta-squared values asymptotically approach ICC(1) values</a:t>
            </a:r>
          </a:p>
          <a:p>
            <a:pPr marL="857250" lvl="1" indent="-342900"/>
            <a:r>
              <a:rPr lang="en-US" dirty="0"/>
              <a:t>When group sizes are small, eta-squared gives a very inflated estimate of ICC(1) (see Bliese, 2000; Bliese &amp; Halverson, 1998)</a:t>
            </a:r>
          </a:p>
        </p:txBody>
      </p:sp>
      <p:sp>
        <p:nvSpPr>
          <p:cNvPr id="4" name="Slide Number Placeholder 3">
            <a:extLst>
              <a:ext uri="{FF2B5EF4-FFF2-40B4-BE49-F238E27FC236}">
                <a16:creationId xmlns:a16="http://schemas.microsoft.com/office/drawing/2014/main" id="{2283EAB0-FF82-AF7F-CA99-8859E1A6F6E7}"/>
              </a:ext>
            </a:extLst>
          </p:cNvPr>
          <p:cNvSpPr>
            <a:spLocks noGrp="1"/>
          </p:cNvSpPr>
          <p:nvPr>
            <p:ph type="sldNum" sz="quarter" idx="12"/>
          </p:nvPr>
        </p:nvSpPr>
        <p:spPr/>
        <p:txBody>
          <a:bodyPr/>
          <a:lstStyle/>
          <a:p>
            <a:fld id="{C68DACDF-E1A9-A04C-A5FF-FC2443684BF5}" type="slidenum">
              <a:rPr lang="en-US" smtClean="0"/>
              <a:pPr/>
              <a:t>71</a:t>
            </a:fld>
            <a:endParaRPr lang="en-US" dirty="0"/>
          </a:p>
        </p:txBody>
      </p:sp>
      <p:sp>
        <p:nvSpPr>
          <p:cNvPr id="5" name="Footer Placeholder 4">
            <a:extLst>
              <a:ext uri="{FF2B5EF4-FFF2-40B4-BE49-F238E27FC236}">
                <a16:creationId xmlns:a16="http://schemas.microsoft.com/office/drawing/2014/main" id="{C502B305-7BDD-979C-5559-E8CE993BF94A}"/>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633677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4C8D-9D31-65CA-901E-B1D308A74608}"/>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678C1197-BE62-4FCF-F7D9-1E9254BEF30E}"/>
              </a:ext>
            </a:extLst>
          </p:cNvPr>
          <p:cNvSpPr>
            <a:spLocks noGrp="1"/>
          </p:cNvSpPr>
          <p:nvPr>
            <p:ph idx="1"/>
          </p:nvPr>
        </p:nvSpPr>
        <p:spPr/>
        <p:txBody>
          <a:bodyPr/>
          <a:lstStyle/>
          <a:p>
            <a:pPr algn="ctr"/>
            <a:r>
              <a:rPr lang="en-US" dirty="0"/>
              <a:t>Influence of Group Size on Eta-Squared</a:t>
            </a:r>
          </a:p>
        </p:txBody>
      </p:sp>
      <p:sp>
        <p:nvSpPr>
          <p:cNvPr id="4" name="Slide Number Placeholder 3">
            <a:extLst>
              <a:ext uri="{FF2B5EF4-FFF2-40B4-BE49-F238E27FC236}">
                <a16:creationId xmlns:a16="http://schemas.microsoft.com/office/drawing/2014/main" id="{498C958C-F026-6D82-B57E-A665D4EA2941}"/>
              </a:ext>
            </a:extLst>
          </p:cNvPr>
          <p:cNvSpPr>
            <a:spLocks noGrp="1"/>
          </p:cNvSpPr>
          <p:nvPr>
            <p:ph type="sldNum" sz="quarter" idx="12"/>
          </p:nvPr>
        </p:nvSpPr>
        <p:spPr/>
        <p:txBody>
          <a:bodyPr/>
          <a:lstStyle/>
          <a:p>
            <a:fld id="{C68DACDF-E1A9-A04C-A5FF-FC2443684BF5}" type="slidenum">
              <a:rPr lang="en-US" smtClean="0"/>
              <a:pPr/>
              <a:t>72</a:t>
            </a:fld>
            <a:endParaRPr lang="en-US" dirty="0"/>
          </a:p>
        </p:txBody>
      </p:sp>
      <p:sp>
        <p:nvSpPr>
          <p:cNvPr id="5" name="Footer Placeholder 4">
            <a:extLst>
              <a:ext uri="{FF2B5EF4-FFF2-40B4-BE49-F238E27FC236}">
                <a16:creationId xmlns:a16="http://schemas.microsoft.com/office/drawing/2014/main" id="{93EC2EA5-593A-FD1C-9328-DEFF522D7571}"/>
              </a:ext>
            </a:extLst>
          </p:cNvPr>
          <p:cNvSpPr>
            <a:spLocks noGrp="1"/>
          </p:cNvSpPr>
          <p:nvPr>
            <p:ph type="ftr" sz="quarter" idx="11"/>
          </p:nvPr>
        </p:nvSpPr>
        <p:spPr/>
        <p:txBody>
          <a:bodyPr/>
          <a:lstStyle/>
          <a:p>
            <a:r>
              <a:rPr lang="en-US"/>
              <a:t>Kautz – Intro to Methods BLITZ Slides</a:t>
            </a:r>
            <a:endParaRPr lang="en-US" dirty="0"/>
          </a:p>
        </p:txBody>
      </p:sp>
      <p:pic>
        <p:nvPicPr>
          <p:cNvPr id="7" name="Picture 3">
            <a:extLst>
              <a:ext uri="{FF2B5EF4-FFF2-40B4-BE49-F238E27FC236}">
                <a16:creationId xmlns:a16="http://schemas.microsoft.com/office/drawing/2014/main" id="{F1EAB2F8-EB04-F4C5-8510-4E2E0E7D3C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5801" y="1870920"/>
            <a:ext cx="6389687"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107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1617-2471-8CC3-A05C-93C5C2085BE7}"/>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207855AD-8FCA-C3A9-E929-001CB5881546}"/>
              </a:ext>
            </a:extLst>
          </p:cNvPr>
          <p:cNvSpPr>
            <a:spLocks noGrp="1"/>
          </p:cNvSpPr>
          <p:nvPr>
            <p:ph idx="1"/>
          </p:nvPr>
        </p:nvSpPr>
        <p:spPr/>
        <p:txBody>
          <a:bodyPr/>
          <a:lstStyle/>
          <a:p>
            <a:pPr algn="ctr"/>
            <a:r>
              <a:rPr lang="en-US" dirty="0"/>
              <a:t>ANOVA Model Calculations</a:t>
            </a:r>
          </a:p>
          <a:p>
            <a:pPr algn="ctr"/>
            <a:endParaRPr lang="en-US" dirty="0"/>
          </a:p>
          <a:p>
            <a:r>
              <a:rPr lang="en-US" dirty="0"/>
              <a:t>ANOVA models</a:t>
            </a:r>
          </a:p>
          <a:p>
            <a:pPr marL="342900" indent="-342900">
              <a:buFont typeface="Arial" panose="020B0604020202020204" pitchFamily="34" charset="0"/>
              <a:buChar char="•"/>
            </a:pPr>
            <a:r>
              <a:rPr lang="en-US" dirty="0"/>
              <a:t>DV: variable of interest (e.g., individuals’ reports of job satisfaction</a:t>
            </a:r>
          </a:p>
          <a:p>
            <a:pPr marL="342900" indent="-342900">
              <a:buFont typeface="Arial" panose="020B0604020202020204" pitchFamily="34" charset="0"/>
              <a:buChar char="•"/>
            </a:pPr>
            <a:r>
              <a:rPr lang="en-US" dirty="0"/>
              <a:t>IV: group membership</a:t>
            </a:r>
          </a:p>
          <a:p>
            <a:endParaRPr lang="en-US" dirty="0"/>
          </a:p>
          <a:p>
            <a:r>
              <a:rPr lang="en-US" dirty="0"/>
              <a:t>ANOVA based formulas</a:t>
            </a:r>
          </a:p>
          <a:p>
            <a:pPr marL="342900" indent="-342900">
              <a:buFont typeface="Arial" panose="020B0604020202020204" pitchFamily="34" charset="0"/>
              <a:buChar char="•"/>
            </a:pPr>
            <a:r>
              <a:rPr lang="en-US" dirty="0"/>
              <a:t>ICC(1) = (MSB-MSW)/[MSB+((N</a:t>
            </a:r>
            <a:r>
              <a:rPr lang="en-US" baseline="-25000" dirty="0"/>
              <a:t>g</a:t>
            </a:r>
            <a:r>
              <a:rPr lang="en-US" dirty="0"/>
              <a:t>-1)*MSW)]</a:t>
            </a:r>
          </a:p>
          <a:p>
            <a:pPr marL="342900" indent="-342900">
              <a:buFont typeface="Arial" panose="020B0604020202020204" pitchFamily="34" charset="0"/>
              <a:buChar char="•"/>
            </a:pPr>
            <a:r>
              <a:rPr lang="en-US" dirty="0"/>
              <a:t>ICC(2) = (MSB-MSW)/MSB</a:t>
            </a:r>
          </a:p>
          <a:p>
            <a:pPr marL="342900" indent="-342900">
              <a:buFont typeface="Arial" panose="020B0604020202020204" pitchFamily="34" charset="0"/>
              <a:buChar char="•"/>
            </a:pPr>
            <a:r>
              <a:rPr lang="en-US" dirty="0"/>
              <a:t>Eta-Squared = </a:t>
            </a:r>
            <a:r>
              <a:rPr lang="en-US" dirty="0" err="1"/>
              <a:t>SS</a:t>
            </a:r>
            <a:r>
              <a:rPr lang="en-US" baseline="-25000" dirty="0" err="1"/>
              <a:t>between</a:t>
            </a:r>
            <a:r>
              <a:rPr lang="en-US" dirty="0"/>
              <a:t>/</a:t>
            </a:r>
            <a:r>
              <a:rPr lang="en-US" dirty="0" err="1"/>
              <a:t>SS</a:t>
            </a:r>
            <a:r>
              <a:rPr lang="en-US" baseline="-25000" dirty="0" err="1"/>
              <a:t>total</a:t>
            </a:r>
            <a:endParaRPr lang="en-US" baseline="-25000" dirty="0"/>
          </a:p>
        </p:txBody>
      </p:sp>
      <p:sp>
        <p:nvSpPr>
          <p:cNvPr id="4" name="Slide Number Placeholder 3">
            <a:extLst>
              <a:ext uri="{FF2B5EF4-FFF2-40B4-BE49-F238E27FC236}">
                <a16:creationId xmlns:a16="http://schemas.microsoft.com/office/drawing/2014/main" id="{250F8BCD-BC82-3A6F-DFD6-EC1FAFD60835}"/>
              </a:ext>
            </a:extLst>
          </p:cNvPr>
          <p:cNvSpPr>
            <a:spLocks noGrp="1"/>
          </p:cNvSpPr>
          <p:nvPr>
            <p:ph type="sldNum" sz="quarter" idx="12"/>
          </p:nvPr>
        </p:nvSpPr>
        <p:spPr/>
        <p:txBody>
          <a:bodyPr/>
          <a:lstStyle/>
          <a:p>
            <a:fld id="{C68DACDF-E1A9-A04C-A5FF-FC2443684BF5}" type="slidenum">
              <a:rPr lang="en-US" smtClean="0"/>
              <a:pPr/>
              <a:t>73</a:t>
            </a:fld>
            <a:endParaRPr lang="en-US" dirty="0"/>
          </a:p>
        </p:txBody>
      </p:sp>
      <p:sp>
        <p:nvSpPr>
          <p:cNvPr id="5" name="Footer Placeholder 4">
            <a:extLst>
              <a:ext uri="{FF2B5EF4-FFF2-40B4-BE49-F238E27FC236}">
                <a16:creationId xmlns:a16="http://schemas.microsoft.com/office/drawing/2014/main" id="{0D9B5E43-3D4F-6246-18F3-87B77FB06AC1}"/>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2236062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F2C3-8F3A-9F88-9347-C3EDC7B6AD6A}"/>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C022C76D-5EE1-17C6-D652-A6BB9F65EBDC}"/>
              </a:ext>
            </a:extLst>
          </p:cNvPr>
          <p:cNvSpPr>
            <a:spLocks noGrp="1"/>
          </p:cNvSpPr>
          <p:nvPr>
            <p:ph idx="1"/>
          </p:nvPr>
        </p:nvSpPr>
        <p:spPr/>
        <p:txBody>
          <a:bodyPr/>
          <a:lstStyle/>
          <a:p>
            <a:pPr algn="ctr"/>
            <a:r>
              <a:rPr lang="en-US" dirty="0"/>
              <a:t>Reliability measures example with Job Satisfaction using Klein et al. (2000) data set (group size = 15)</a:t>
            </a:r>
          </a:p>
          <a:p>
            <a:endParaRPr lang="en-US" dirty="0"/>
          </a:p>
          <a:p>
            <a:endParaRPr lang="en-US" dirty="0"/>
          </a:p>
          <a:p>
            <a:endParaRPr lang="en-US" dirty="0"/>
          </a:p>
          <a:p>
            <a:endParaRPr lang="en-US" dirty="0"/>
          </a:p>
          <a:p>
            <a:endParaRPr lang="en-US" dirty="0"/>
          </a:p>
          <a:p>
            <a:r>
              <a:rPr lang="en-US" dirty="0"/>
              <a:t>ANOVA based formulas</a:t>
            </a:r>
          </a:p>
          <a:p>
            <a:pPr marL="342900" indent="-342900">
              <a:buFont typeface="Arial" panose="020B0604020202020204" pitchFamily="34" charset="0"/>
              <a:buChar char="•"/>
            </a:pPr>
            <a:r>
              <a:rPr lang="en-US" dirty="0"/>
              <a:t>ICC(1) = (15.7-5.5)/[15.7+((15-1)*5.5)] = .11</a:t>
            </a:r>
          </a:p>
          <a:p>
            <a:pPr marL="342900" indent="-342900">
              <a:buFont typeface="Arial" panose="020B0604020202020204" pitchFamily="34" charset="0"/>
              <a:buChar char="•"/>
            </a:pPr>
            <a:r>
              <a:rPr lang="en-US" dirty="0"/>
              <a:t>ICC(2) = (15.7-5.5)/15.7 = .65</a:t>
            </a:r>
          </a:p>
          <a:p>
            <a:pPr marL="342900" indent="-342900">
              <a:buFont typeface="Arial" panose="020B0604020202020204" pitchFamily="34" charset="0"/>
              <a:buChar char="•"/>
            </a:pPr>
            <a:r>
              <a:rPr lang="en-US" dirty="0"/>
              <a:t>Eta-Squared = 770.6/(770.6+3831.9) = .17</a:t>
            </a:r>
            <a:endParaRPr lang="en-US" baseline="-25000" dirty="0"/>
          </a:p>
          <a:p>
            <a:endParaRPr lang="en-US" dirty="0"/>
          </a:p>
        </p:txBody>
      </p:sp>
      <p:sp>
        <p:nvSpPr>
          <p:cNvPr id="4" name="Slide Number Placeholder 3">
            <a:extLst>
              <a:ext uri="{FF2B5EF4-FFF2-40B4-BE49-F238E27FC236}">
                <a16:creationId xmlns:a16="http://schemas.microsoft.com/office/drawing/2014/main" id="{FE36C298-308F-DD02-0C32-D70E54BC7DBF}"/>
              </a:ext>
            </a:extLst>
          </p:cNvPr>
          <p:cNvSpPr>
            <a:spLocks noGrp="1"/>
          </p:cNvSpPr>
          <p:nvPr>
            <p:ph type="sldNum" sz="quarter" idx="12"/>
          </p:nvPr>
        </p:nvSpPr>
        <p:spPr/>
        <p:txBody>
          <a:bodyPr/>
          <a:lstStyle/>
          <a:p>
            <a:fld id="{C68DACDF-E1A9-A04C-A5FF-FC2443684BF5}" type="slidenum">
              <a:rPr lang="en-US" smtClean="0"/>
              <a:pPr/>
              <a:t>74</a:t>
            </a:fld>
            <a:endParaRPr lang="en-US" dirty="0"/>
          </a:p>
        </p:txBody>
      </p:sp>
      <p:sp>
        <p:nvSpPr>
          <p:cNvPr id="5" name="Footer Placeholder 4">
            <a:extLst>
              <a:ext uri="{FF2B5EF4-FFF2-40B4-BE49-F238E27FC236}">
                <a16:creationId xmlns:a16="http://schemas.microsoft.com/office/drawing/2014/main" id="{81B196F7-7F62-2DAC-7AA3-5818E7260B6C}"/>
              </a:ext>
            </a:extLst>
          </p:cNvPr>
          <p:cNvSpPr>
            <a:spLocks noGrp="1"/>
          </p:cNvSpPr>
          <p:nvPr>
            <p:ph type="ftr" sz="quarter" idx="11"/>
          </p:nvPr>
        </p:nvSpPr>
        <p:spPr/>
        <p:txBody>
          <a:bodyPr/>
          <a:lstStyle/>
          <a:p>
            <a:r>
              <a:rPr lang="en-US"/>
              <a:t>Kautz – Intro to Methods BLITZ Slides</a:t>
            </a:r>
            <a:endParaRPr lang="en-US" dirty="0"/>
          </a:p>
        </p:txBody>
      </p:sp>
      <p:sp>
        <p:nvSpPr>
          <p:cNvPr id="7" name="Text Box 7">
            <a:extLst>
              <a:ext uri="{FF2B5EF4-FFF2-40B4-BE49-F238E27FC236}">
                <a16:creationId xmlns:a16="http://schemas.microsoft.com/office/drawing/2014/main" id="{0EB603AE-45A7-7D37-C559-0893BEA09F52}"/>
              </a:ext>
            </a:extLst>
          </p:cNvPr>
          <p:cNvSpPr txBox="1">
            <a:spLocks noChangeArrowheads="1"/>
          </p:cNvSpPr>
          <p:nvPr/>
        </p:nvSpPr>
        <p:spPr bwMode="auto">
          <a:xfrm>
            <a:off x="2269331" y="2450981"/>
            <a:ext cx="7653337" cy="1477963"/>
          </a:xfrm>
          <a:prstGeom prst="rect">
            <a:avLst/>
          </a:prstGeom>
          <a:gradFill rotWithShape="1">
            <a:gsLst>
              <a:gs pos="0">
                <a:srgbClr val="F4F4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JOBSAT~as.factor</a:t>
            </a:r>
            <a:r>
              <a:rPr lang="en-US" altLang="en-US" sz="1800" dirty="0">
                <a:latin typeface="Courier New" panose="02070309020205020404" pitchFamily="49" charset="0"/>
              </a:rPr>
              <a:t>(GRPID),data=klein2000)</a:t>
            </a:r>
          </a:p>
          <a:p>
            <a:pPr>
              <a:spcBef>
                <a:spcPct val="0"/>
              </a:spcBef>
              <a:buFontTx/>
              <a:buNone/>
            </a:pPr>
            <a:r>
              <a:rPr lang="en-US" altLang="en-US" sz="1800" dirty="0">
                <a:latin typeface="Courier New" panose="02070309020205020404" pitchFamily="49" charset="0"/>
              </a:rPr>
              <a:t>&gt; summary(</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Df</a:t>
            </a:r>
            <a:r>
              <a:rPr lang="en-US" altLang="en-US" sz="1800" dirty="0">
                <a:latin typeface="Courier New" panose="02070309020205020404" pitchFamily="49" charset="0"/>
              </a:rPr>
              <a:t> Sum Sq Mean Sq F value    </a:t>
            </a:r>
            <a:r>
              <a:rPr lang="en-US" altLang="en-US" sz="1800" dirty="0" err="1">
                <a:latin typeface="Courier New" panose="02070309020205020404" pitchFamily="49" charset="0"/>
              </a:rPr>
              <a:t>Pr</a:t>
            </a:r>
            <a:r>
              <a:rPr lang="en-US" altLang="en-US" sz="1800" dirty="0">
                <a:latin typeface="Courier New" panose="02070309020205020404" pitchFamily="49" charset="0"/>
              </a:rPr>
              <a:t>(&gt;F)    </a:t>
            </a:r>
          </a:p>
          <a:p>
            <a:pPr>
              <a:spcBef>
                <a:spcPct val="0"/>
              </a:spcBef>
              <a:buFontTx/>
              <a:buNone/>
            </a:pPr>
            <a:r>
              <a:rPr lang="en-US" altLang="en-US" sz="1800" dirty="0" err="1">
                <a:latin typeface="Courier New" panose="02070309020205020404" pitchFamily="49" charset="0"/>
              </a:rPr>
              <a:t>as.factor</a:t>
            </a:r>
            <a:r>
              <a:rPr lang="en-US" altLang="en-US" sz="1800" dirty="0">
                <a:latin typeface="Courier New" panose="02070309020205020404" pitchFamily="49" charset="0"/>
              </a:rPr>
              <a:t>(GRPID)  49  770.6    15.7   2.873 1.296e-09</a:t>
            </a:r>
          </a:p>
          <a:p>
            <a:pPr>
              <a:spcBef>
                <a:spcPct val="0"/>
              </a:spcBef>
              <a:buFontTx/>
              <a:buNone/>
            </a:pPr>
            <a:r>
              <a:rPr lang="en-US" altLang="en-US" sz="1800" dirty="0">
                <a:latin typeface="Courier New" panose="02070309020205020404" pitchFamily="49" charset="0"/>
              </a:rPr>
              <a:t>Residuals        700 3831.9     5.5                  </a:t>
            </a:r>
          </a:p>
        </p:txBody>
      </p:sp>
    </p:spTree>
    <p:extLst>
      <p:ext uri="{BB962C8B-B14F-4D97-AF65-F5344CB8AC3E}">
        <p14:creationId xmlns:p14="http://schemas.microsoft.com/office/powerpoint/2010/main" val="1837805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A93F-E381-AEEA-8540-BF106FE595CC}"/>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DA190607-BF56-556E-FBE4-FFD4D45195F1}"/>
              </a:ext>
            </a:extLst>
          </p:cNvPr>
          <p:cNvSpPr>
            <a:spLocks noGrp="1"/>
          </p:cNvSpPr>
          <p:nvPr>
            <p:ph idx="1"/>
          </p:nvPr>
        </p:nvSpPr>
        <p:spPr/>
        <p:txBody>
          <a:bodyPr/>
          <a:lstStyle/>
          <a:p>
            <a:pPr algn="ctr"/>
            <a:r>
              <a:rPr lang="en-US" dirty="0"/>
              <a:t>What does an ICC(1) look like?</a:t>
            </a:r>
          </a:p>
          <a:p>
            <a:pPr algn="ctr"/>
            <a:endParaRPr lang="en-US" dirty="0"/>
          </a:p>
          <a:p>
            <a:r>
              <a:rPr lang="en-US" dirty="0"/>
              <a:t>Use </a:t>
            </a:r>
            <a:r>
              <a:rPr lang="en-US" sz="1800" dirty="0" err="1">
                <a:latin typeface="Lucida Console" panose="020B0609040504020204" pitchFamily="49" charset="0"/>
              </a:rPr>
              <a:t>graph.ran.mean</a:t>
            </a:r>
            <a:r>
              <a:rPr lang="en-US" sz="1800" dirty="0">
                <a:latin typeface="Lucida Console" panose="020B0609040504020204" pitchFamily="49" charset="0"/>
              </a:rPr>
              <a:t>()</a:t>
            </a:r>
            <a:r>
              <a:rPr lang="en-US" dirty="0"/>
              <a:t> to visualize ICC(1) values</a:t>
            </a:r>
          </a:p>
        </p:txBody>
      </p:sp>
      <p:sp>
        <p:nvSpPr>
          <p:cNvPr id="4" name="Slide Number Placeholder 3">
            <a:extLst>
              <a:ext uri="{FF2B5EF4-FFF2-40B4-BE49-F238E27FC236}">
                <a16:creationId xmlns:a16="http://schemas.microsoft.com/office/drawing/2014/main" id="{18FF5558-DA1C-17CD-7152-E76A85D3EF2E}"/>
              </a:ext>
            </a:extLst>
          </p:cNvPr>
          <p:cNvSpPr>
            <a:spLocks noGrp="1"/>
          </p:cNvSpPr>
          <p:nvPr>
            <p:ph type="sldNum" sz="quarter" idx="12"/>
          </p:nvPr>
        </p:nvSpPr>
        <p:spPr/>
        <p:txBody>
          <a:bodyPr/>
          <a:lstStyle/>
          <a:p>
            <a:fld id="{C68DACDF-E1A9-A04C-A5FF-FC2443684BF5}" type="slidenum">
              <a:rPr lang="en-US" smtClean="0"/>
              <a:pPr/>
              <a:t>75</a:t>
            </a:fld>
            <a:endParaRPr lang="en-US" dirty="0"/>
          </a:p>
        </p:txBody>
      </p:sp>
      <p:sp>
        <p:nvSpPr>
          <p:cNvPr id="5" name="Footer Placeholder 4">
            <a:extLst>
              <a:ext uri="{FF2B5EF4-FFF2-40B4-BE49-F238E27FC236}">
                <a16:creationId xmlns:a16="http://schemas.microsoft.com/office/drawing/2014/main" id="{FC0D9978-0C5C-4272-9AAF-3E649DC77411}"/>
              </a:ext>
            </a:extLst>
          </p:cNvPr>
          <p:cNvSpPr>
            <a:spLocks noGrp="1"/>
          </p:cNvSpPr>
          <p:nvPr>
            <p:ph type="ftr" sz="quarter" idx="11"/>
          </p:nvPr>
        </p:nvSpPr>
        <p:spPr/>
        <p:txBody>
          <a:bodyPr/>
          <a:lstStyle/>
          <a:p>
            <a:r>
              <a:rPr lang="en-US"/>
              <a:t>Kautz – Intro to Methods BLITZ Slides</a:t>
            </a:r>
            <a:endParaRPr lang="en-US" dirty="0"/>
          </a:p>
        </p:txBody>
      </p:sp>
      <p:sp>
        <p:nvSpPr>
          <p:cNvPr id="7" name="Text Box 4">
            <a:extLst>
              <a:ext uri="{FF2B5EF4-FFF2-40B4-BE49-F238E27FC236}">
                <a16:creationId xmlns:a16="http://schemas.microsoft.com/office/drawing/2014/main" id="{23B7C3BF-6661-8AAD-6EE6-9CCC5857ECB0}"/>
              </a:ext>
            </a:extLst>
          </p:cNvPr>
          <p:cNvSpPr txBox="1">
            <a:spLocks noChangeArrowheads="1"/>
          </p:cNvSpPr>
          <p:nvPr/>
        </p:nvSpPr>
        <p:spPr bwMode="auto">
          <a:xfrm>
            <a:off x="1730062" y="3016072"/>
            <a:ext cx="8731876" cy="1200329"/>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HRS~as.factor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0.1331067</a:t>
            </a:r>
          </a:p>
          <a:p>
            <a:pPr>
              <a:spcBef>
                <a:spcPct val="0"/>
              </a:spcBef>
              <a:buFontTx/>
              <a:buNone/>
            </a:pPr>
            <a:r>
              <a:rPr lang="en-US" altLang="en-US" sz="1800" dirty="0">
                <a:latin typeface="Courier New" panose="02070309020205020404" pitchFamily="49" charset="0"/>
              </a:rPr>
              <a:t>&gt; with(bh1996,graph.ran.mean(</a:t>
            </a:r>
            <a:r>
              <a:rPr lang="en-US" altLang="en-US" sz="1800" dirty="0" err="1">
                <a:latin typeface="Courier New" panose="02070309020205020404" pitchFamily="49" charset="0"/>
              </a:rPr>
              <a:t>HRS,GRP,nreps</a:t>
            </a:r>
            <a:r>
              <a:rPr lang="en-US" altLang="en-US" sz="1800" dirty="0">
                <a:latin typeface="Courier New" panose="02070309020205020404" pitchFamily="49" charset="0"/>
              </a:rPr>
              <a:t>=1000,bootci=TRUE))</a:t>
            </a:r>
          </a:p>
        </p:txBody>
      </p:sp>
    </p:spTree>
    <p:extLst>
      <p:ext uri="{BB962C8B-B14F-4D97-AF65-F5344CB8AC3E}">
        <p14:creationId xmlns:p14="http://schemas.microsoft.com/office/powerpoint/2010/main" val="3297984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5884-90E6-2F26-58C5-CD2DF762C192}"/>
              </a:ext>
            </a:extLst>
          </p:cNvPr>
          <p:cNvSpPr>
            <a:spLocks noGrp="1"/>
          </p:cNvSpPr>
          <p:nvPr>
            <p:ph type="title"/>
          </p:nvPr>
        </p:nvSpPr>
        <p:spPr/>
        <p:txBody>
          <a:bodyPr/>
          <a:lstStyle/>
          <a:p>
            <a:r>
              <a:rPr lang="en-US" dirty="0"/>
              <a:t>Aggregation Models - Test</a:t>
            </a:r>
          </a:p>
        </p:txBody>
      </p:sp>
      <p:sp>
        <p:nvSpPr>
          <p:cNvPr id="3" name="Content Placeholder 2">
            <a:extLst>
              <a:ext uri="{FF2B5EF4-FFF2-40B4-BE49-F238E27FC236}">
                <a16:creationId xmlns:a16="http://schemas.microsoft.com/office/drawing/2014/main" id="{FC9BFFC0-A195-88C1-52BA-D0F5E0A9F6EF}"/>
              </a:ext>
            </a:extLst>
          </p:cNvPr>
          <p:cNvSpPr>
            <a:spLocks noGrp="1"/>
          </p:cNvSpPr>
          <p:nvPr>
            <p:ph idx="1"/>
          </p:nvPr>
        </p:nvSpPr>
        <p:spPr/>
        <p:txBody>
          <a:bodyPr/>
          <a:lstStyle/>
          <a:p>
            <a:r>
              <a:rPr lang="en-US" dirty="0"/>
              <a:t>ICC(1) for Work Hours = .13</a:t>
            </a:r>
          </a:p>
        </p:txBody>
      </p:sp>
      <p:sp>
        <p:nvSpPr>
          <p:cNvPr id="4" name="Slide Number Placeholder 3">
            <a:extLst>
              <a:ext uri="{FF2B5EF4-FFF2-40B4-BE49-F238E27FC236}">
                <a16:creationId xmlns:a16="http://schemas.microsoft.com/office/drawing/2014/main" id="{56F91752-20E4-6A73-7057-409043E65C7B}"/>
              </a:ext>
            </a:extLst>
          </p:cNvPr>
          <p:cNvSpPr>
            <a:spLocks noGrp="1"/>
          </p:cNvSpPr>
          <p:nvPr>
            <p:ph type="sldNum" sz="quarter" idx="12"/>
          </p:nvPr>
        </p:nvSpPr>
        <p:spPr/>
        <p:txBody>
          <a:bodyPr/>
          <a:lstStyle/>
          <a:p>
            <a:fld id="{C68DACDF-E1A9-A04C-A5FF-FC2443684BF5}" type="slidenum">
              <a:rPr lang="en-US" smtClean="0"/>
              <a:pPr/>
              <a:t>76</a:t>
            </a:fld>
            <a:endParaRPr lang="en-US" dirty="0"/>
          </a:p>
        </p:txBody>
      </p:sp>
      <p:sp>
        <p:nvSpPr>
          <p:cNvPr id="5" name="Footer Placeholder 4">
            <a:extLst>
              <a:ext uri="{FF2B5EF4-FFF2-40B4-BE49-F238E27FC236}">
                <a16:creationId xmlns:a16="http://schemas.microsoft.com/office/drawing/2014/main" id="{5F52944B-3087-B07A-463A-F741020CD267}"/>
              </a:ext>
            </a:extLst>
          </p:cNvPr>
          <p:cNvSpPr>
            <a:spLocks noGrp="1"/>
          </p:cNvSpPr>
          <p:nvPr>
            <p:ph type="ftr" sz="quarter" idx="11"/>
          </p:nvPr>
        </p:nvSpPr>
        <p:spPr/>
        <p:txBody>
          <a:bodyPr/>
          <a:lstStyle/>
          <a:p>
            <a:r>
              <a:rPr lang="en-US"/>
              <a:t>Kautz – Intro to Methods BLITZ Slides</a:t>
            </a:r>
            <a:endParaRPr lang="en-US" dirty="0"/>
          </a:p>
        </p:txBody>
      </p:sp>
      <p:pic>
        <p:nvPicPr>
          <p:cNvPr id="7" name="Picture 5">
            <a:extLst>
              <a:ext uri="{FF2B5EF4-FFF2-40B4-BE49-F238E27FC236}">
                <a16:creationId xmlns:a16="http://schemas.microsoft.com/office/drawing/2014/main" id="{7B454042-9BDF-10D6-6CC9-9BDFFB10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685" y="1046844"/>
            <a:ext cx="5851525"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158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A93F-E381-AEEA-8540-BF106FE595CC}"/>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DA190607-BF56-556E-FBE4-FFD4D45195F1}"/>
              </a:ext>
            </a:extLst>
          </p:cNvPr>
          <p:cNvSpPr>
            <a:spLocks noGrp="1"/>
          </p:cNvSpPr>
          <p:nvPr>
            <p:ph idx="1"/>
          </p:nvPr>
        </p:nvSpPr>
        <p:spPr/>
        <p:txBody>
          <a:bodyPr/>
          <a:lstStyle/>
          <a:p>
            <a:pPr algn="ctr"/>
            <a:r>
              <a:rPr lang="en-US" dirty="0"/>
              <a:t>What does an ICC(1) look like?</a:t>
            </a:r>
          </a:p>
          <a:p>
            <a:pPr algn="ctr"/>
            <a:endParaRPr lang="en-US" dirty="0"/>
          </a:p>
          <a:p>
            <a:r>
              <a:rPr lang="en-US" dirty="0"/>
              <a:t>Does the graph look the same for a different variable? Say, Well-being?</a:t>
            </a:r>
          </a:p>
        </p:txBody>
      </p:sp>
      <p:sp>
        <p:nvSpPr>
          <p:cNvPr id="4" name="Slide Number Placeholder 3">
            <a:extLst>
              <a:ext uri="{FF2B5EF4-FFF2-40B4-BE49-F238E27FC236}">
                <a16:creationId xmlns:a16="http://schemas.microsoft.com/office/drawing/2014/main" id="{18FF5558-DA1C-17CD-7152-E76A85D3EF2E}"/>
              </a:ext>
            </a:extLst>
          </p:cNvPr>
          <p:cNvSpPr>
            <a:spLocks noGrp="1"/>
          </p:cNvSpPr>
          <p:nvPr>
            <p:ph type="sldNum" sz="quarter" idx="12"/>
          </p:nvPr>
        </p:nvSpPr>
        <p:spPr/>
        <p:txBody>
          <a:bodyPr/>
          <a:lstStyle/>
          <a:p>
            <a:fld id="{C68DACDF-E1A9-A04C-A5FF-FC2443684BF5}" type="slidenum">
              <a:rPr lang="en-US" smtClean="0"/>
              <a:pPr/>
              <a:t>77</a:t>
            </a:fld>
            <a:endParaRPr lang="en-US" dirty="0"/>
          </a:p>
        </p:txBody>
      </p:sp>
      <p:sp>
        <p:nvSpPr>
          <p:cNvPr id="5" name="Footer Placeholder 4">
            <a:extLst>
              <a:ext uri="{FF2B5EF4-FFF2-40B4-BE49-F238E27FC236}">
                <a16:creationId xmlns:a16="http://schemas.microsoft.com/office/drawing/2014/main" id="{FC0D9978-0C5C-4272-9AAF-3E649DC77411}"/>
              </a:ext>
            </a:extLst>
          </p:cNvPr>
          <p:cNvSpPr>
            <a:spLocks noGrp="1"/>
          </p:cNvSpPr>
          <p:nvPr>
            <p:ph type="ftr" sz="quarter" idx="11"/>
          </p:nvPr>
        </p:nvSpPr>
        <p:spPr/>
        <p:txBody>
          <a:bodyPr/>
          <a:lstStyle/>
          <a:p>
            <a:r>
              <a:rPr lang="en-US"/>
              <a:t>Kautz – Intro to Methods BLITZ Slides</a:t>
            </a:r>
            <a:endParaRPr lang="en-US" dirty="0"/>
          </a:p>
        </p:txBody>
      </p:sp>
      <p:sp>
        <p:nvSpPr>
          <p:cNvPr id="8" name="Text Box 3">
            <a:extLst>
              <a:ext uri="{FF2B5EF4-FFF2-40B4-BE49-F238E27FC236}">
                <a16:creationId xmlns:a16="http://schemas.microsoft.com/office/drawing/2014/main" id="{1DA53B63-48D5-66FA-6372-05E15DF6CD65}"/>
              </a:ext>
            </a:extLst>
          </p:cNvPr>
          <p:cNvSpPr txBox="1">
            <a:spLocks noChangeArrowheads="1"/>
          </p:cNvSpPr>
          <p:nvPr/>
        </p:nvSpPr>
        <p:spPr bwMode="auto">
          <a:xfrm>
            <a:off x="1552977" y="3150771"/>
            <a:ext cx="9086045" cy="1200329"/>
          </a:xfrm>
          <a:prstGeom prst="rect">
            <a:avLst/>
          </a:prstGeom>
          <a:gradFill rotWithShape="1">
            <a:gsLst>
              <a:gs pos="0">
                <a:srgbClr val="FAFAFF"/>
              </a:gs>
              <a:gs pos="100000">
                <a:srgbClr val="CCCCFF"/>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t>
            </a:r>
            <a:r>
              <a:rPr lang="en-US" altLang="en-US" sz="1800" dirty="0" err="1">
                <a:latin typeface="Courier New" panose="02070309020205020404" pitchFamily="49" charset="0"/>
              </a:rPr>
              <a:t>tmod</a:t>
            </a:r>
            <a:r>
              <a:rPr lang="en-US" altLang="en-US" sz="1800" dirty="0">
                <a:latin typeface="Courier New" panose="02070309020205020404" pitchFamily="49" charset="0"/>
              </a:rPr>
              <a:t>&lt;-</a:t>
            </a:r>
            <a:r>
              <a:rPr lang="en-US" altLang="en-US" sz="1800" dirty="0" err="1">
                <a:latin typeface="Courier New" panose="02070309020205020404" pitchFamily="49" charset="0"/>
              </a:rPr>
              <a:t>aov</a:t>
            </a:r>
            <a:r>
              <a:rPr lang="en-US" altLang="en-US" sz="1800" dirty="0">
                <a:latin typeface="Courier New" panose="02070309020205020404" pitchFamily="49" charset="0"/>
              </a:rPr>
              <a:t>(</a:t>
            </a:r>
            <a:r>
              <a:rPr lang="en-US" altLang="en-US" sz="1800" dirty="0" err="1">
                <a:latin typeface="Courier New" panose="02070309020205020404" pitchFamily="49" charset="0"/>
              </a:rPr>
              <a:t>WBEING~as.factor</a:t>
            </a:r>
            <a:r>
              <a:rPr lang="en-US" altLang="en-US" sz="1800" dirty="0">
                <a:latin typeface="Courier New" panose="02070309020205020404" pitchFamily="49" charset="0"/>
              </a:rPr>
              <a:t>(GRP),data=bh1996)</a:t>
            </a:r>
          </a:p>
          <a:p>
            <a:pPr>
              <a:spcBef>
                <a:spcPct val="0"/>
              </a:spcBef>
              <a:buFontTx/>
              <a:buNone/>
            </a:pPr>
            <a:r>
              <a:rPr lang="en-US" altLang="en-US" sz="1800" dirty="0">
                <a:latin typeface="Courier New" panose="02070309020205020404" pitchFamily="49" charset="0"/>
              </a:rPr>
              <a:t>&gt; ICC1(</a:t>
            </a:r>
            <a:r>
              <a:rPr lang="en-US" altLang="en-US" sz="1800" dirty="0" err="1">
                <a:latin typeface="Courier New" panose="02070309020205020404" pitchFamily="49" charset="0"/>
              </a:rPr>
              <a:t>tmod</a:t>
            </a:r>
            <a:r>
              <a:rPr lang="en-US" altLang="en-US" sz="1800" dirty="0">
                <a:latin typeface="Courier New" panose="02070309020205020404" pitchFamily="49" charset="0"/>
              </a:rPr>
              <a:t>)</a:t>
            </a:r>
          </a:p>
          <a:p>
            <a:pPr>
              <a:spcBef>
                <a:spcPct val="0"/>
              </a:spcBef>
              <a:buFontTx/>
              <a:buNone/>
            </a:pPr>
            <a:r>
              <a:rPr lang="en-US" altLang="en-US" sz="1800" dirty="0">
                <a:latin typeface="Courier New" panose="02070309020205020404" pitchFamily="49" charset="0"/>
              </a:rPr>
              <a:t>[1] 0.04336905</a:t>
            </a:r>
          </a:p>
          <a:p>
            <a:pPr>
              <a:spcBef>
                <a:spcPct val="0"/>
              </a:spcBef>
              <a:buFontTx/>
              <a:buNone/>
            </a:pPr>
            <a:r>
              <a:rPr lang="en-US" altLang="en-US" sz="1800" dirty="0">
                <a:latin typeface="Courier New" panose="02070309020205020404" pitchFamily="49" charset="0"/>
              </a:rPr>
              <a:t>&gt; with(bh1996,graph.ran.mean(</a:t>
            </a:r>
            <a:r>
              <a:rPr lang="en-US" altLang="en-US" sz="1800" dirty="0" err="1">
                <a:latin typeface="Courier New" panose="02070309020205020404" pitchFamily="49" charset="0"/>
              </a:rPr>
              <a:t>WBEING,GRP,nreps</a:t>
            </a:r>
            <a:r>
              <a:rPr lang="en-US" altLang="en-US" sz="1800" dirty="0">
                <a:latin typeface="Courier New" panose="02070309020205020404" pitchFamily="49" charset="0"/>
              </a:rPr>
              <a:t>=1000, </a:t>
            </a:r>
            <a:r>
              <a:rPr lang="en-US" altLang="en-US" sz="1800" dirty="0" err="1">
                <a:latin typeface="Courier New" panose="02070309020205020404" pitchFamily="49" charset="0"/>
              </a:rPr>
              <a:t>bootci</a:t>
            </a:r>
            <a:r>
              <a:rPr lang="en-US" altLang="en-US" sz="1800" dirty="0">
                <a:latin typeface="Courier New" panose="02070309020205020404" pitchFamily="49" charset="0"/>
              </a:rPr>
              <a:t>=TRUE))</a:t>
            </a:r>
          </a:p>
        </p:txBody>
      </p:sp>
    </p:spTree>
    <p:extLst>
      <p:ext uri="{BB962C8B-B14F-4D97-AF65-F5344CB8AC3E}">
        <p14:creationId xmlns:p14="http://schemas.microsoft.com/office/powerpoint/2010/main" val="2436076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5884-90E6-2F26-58C5-CD2DF762C192}"/>
              </a:ext>
            </a:extLst>
          </p:cNvPr>
          <p:cNvSpPr>
            <a:spLocks noGrp="1"/>
          </p:cNvSpPr>
          <p:nvPr>
            <p:ph type="title"/>
          </p:nvPr>
        </p:nvSpPr>
        <p:spPr/>
        <p:txBody>
          <a:bodyPr/>
          <a:lstStyle/>
          <a:p>
            <a:r>
              <a:rPr lang="en-US" dirty="0"/>
              <a:t>Aggregation Models - Test</a:t>
            </a:r>
          </a:p>
        </p:txBody>
      </p:sp>
      <p:sp>
        <p:nvSpPr>
          <p:cNvPr id="3" name="Content Placeholder 2">
            <a:extLst>
              <a:ext uri="{FF2B5EF4-FFF2-40B4-BE49-F238E27FC236}">
                <a16:creationId xmlns:a16="http://schemas.microsoft.com/office/drawing/2014/main" id="{FC9BFFC0-A195-88C1-52BA-D0F5E0A9F6EF}"/>
              </a:ext>
            </a:extLst>
          </p:cNvPr>
          <p:cNvSpPr>
            <a:spLocks noGrp="1"/>
          </p:cNvSpPr>
          <p:nvPr>
            <p:ph idx="1"/>
          </p:nvPr>
        </p:nvSpPr>
        <p:spPr/>
        <p:txBody>
          <a:bodyPr/>
          <a:lstStyle/>
          <a:p>
            <a:r>
              <a:rPr lang="en-US" dirty="0"/>
              <a:t>ICC(1) for Well-being = .04</a:t>
            </a:r>
          </a:p>
        </p:txBody>
      </p:sp>
      <p:sp>
        <p:nvSpPr>
          <p:cNvPr id="4" name="Slide Number Placeholder 3">
            <a:extLst>
              <a:ext uri="{FF2B5EF4-FFF2-40B4-BE49-F238E27FC236}">
                <a16:creationId xmlns:a16="http://schemas.microsoft.com/office/drawing/2014/main" id="{56F91752-20E4-6A73-7057-409043E65C7B}"/>
              </a:ext>
            </a:extLst>
          </p:cNvPr>
          <p:cNvSpPr>
            <a:spLocks noGrp="1"/>
          </p:cNvSpPr>
          <p:nvPr>
            <p:ph type="sldNum" sz="quarter" idx="12"/>
          </p:nvPr>
        </p:nvSpPr>
        <p:spPr/>
        <p:txBody>
          <a:bodyPr/>
          <a:lstStyle/>
          <a:p>
            <a:fld id="{C68DACDF-E1A9-A04C-A5FF-FC2443684BF5}" type="slidenum">
              <a:rPr lang="en-US" smtClean="0"/>
              <a:pPr/>
              <a:t>78</a:t>
            </a:fld>
            <a:endParaRPr lang="en-US" dirty="0"/>
          </a:p>
        </p:txBody>
      </p:sp>
      <p:sp>
        <p:nvSpPr>
          <p:cNvPr id="5" name="Footer Placeholder 4">
            <a:extLst>
              <a:ext uri="{FF2B5EF4-FFF2-40B4-BE49-F238E27FC236}">
                <a16:creationId xmlns:a16="http://schemas.microsoft.com/office/drawing/2014/main" id="{5F52944B-3087-B07A-463A-F741020CD267}"/>
              </a:ext>
            </a:extLst>
          </p:cNvPr>
          <p:cNvSpPr>
            <a:spLocks noGrp="1"/>
          </p:cNvSpPr>
          <p:nvPr>
            <p:ph type="ftr" sz="quarter" idx="11"/>
          </p:nvPr>
        </p:nvSpPr>
        <p:spPr/>
        <p:txBody>
          <a:bodyPr/>
          <a:lstStyle/>
          <a:p>
            <a:r>
              <a:rPr lang="en-US"/>
              <a:t>Kautz – Intro to Methods BLITZ Slides</a:t>
            </a:r>
            <a:endParaRPr lang="en-US" dirty="0"/>
          </a:p>
        </p:txBody>
      </p:sp>
      <p:pic>
        <p:nvPicPr>
          <p:cNvPr id="10" name="Picture 5">
            <a:extLst>
              <a:ext uri="{FF2B5EF4-FFF2-40B4-BE49-F238E27FC236}">
                <a16:creationId xmlns:a16="http://schemas.microsoft.com/office/drawing/2014/main" id="{36F08D46-E903-73E4-B11F-A856F004C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659" y="1169039"/>
            <a:ext cx="5710238"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843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F361-9D41-2B63-52DA-6E32B36CF280}"/>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8C8D679D-AD5F-297B-4F1C-D3348DCA61C4}"/>
              </a:ext>
            </a:extLst>
          </p:cNvPr>
          <p:cNvSpPr>
            <a:spLocks noGrp="1"/>
          </p:cNvSpPr>
          <p:nvPr>
            <p:ph idx="1"/>
          </p:nvPr>
        </p:nvSpPr>
        <p:spPr/>
        <p:txBody>
          <a:bodyPr/>
          <a:lstStyle/>
          <a:p>
            <a:r>
              <a:rPr lang="en-US" dirty="0"/>
              <a:t>Significance Testing for ICC(1)</a:t>
            </a:r>
          </a:p>
          <a:p>
            <a:pPr marL="342900" indent="-342900">
              <a:buFont typeface="Arial" panose="020B0604020202020204" pitchFamily="34" charset="0"/>
              <a:buChar char="•"/>
            </a:pPr>
            <a:r>
              <a:rPr lang="en-US" dirty="0"/>
              <a:t>F-value from one-way ANOVA</a:t>
            </a:r>
          </a:p>
          <a:p>
            <a:pPr marL="342900" indent="-342900">
              <a:buFont typeface="Arial" panose="020B0604020202020204" pitchFamily="34" charset="0"/>
              <a:buChar char="•"/>
            </a:pPr>
            <a:r>
              <a:rPr lang="en-US" dirty="0"/>
              <a:t>Deviance test (-2 log likelihood from Mixed-Effect Models</a:t>
            </a:r>
          </a:p>
          <a:p>
            <a:endParaRPr lang="en-US" dirty="0"/>
          </a:p>
          <a:p>
            <a:r>
              <a:rPr lang="en-US" dirty="0"/>
              <a:t>Consideration in interpreting ICC values:</a:t>
            </a:r>
          </a:p>
          <a:p>
            <a:pPr marL="342900" indent="-342900">
              <a:buFont typeface="Arial" panose="020B0604020202020204" pitchFamily="34" charset="0"/>
              <a:buChar char="•"/>
            </a:pPr>
            <a:r>
              <a:rPr lang="en-US" dirty="0"/>
              <a:t>Values depend upon between-group variance</a:t>
            </a:r>
          </a:p>
          <a:p>
            <a:pPr marL="857250" lvl="1" indent="-342900"/>
            <a:r>
              <a:rPr lang="en-US" dirty="0"/>
              <a:t>Range restriction in groups may produce low values</a:t>
            </a:r>
          </a:p>
          <a:p>
            <a:pPr marL="342900" indent="-342900">
              <a:buFont typeface="Arial" panose="020B0604020202020204" pitchFamily="34" charset="0"/>
              <a:buChar char="•"/>
            </a:pPr>
            <a:r>
              <a:rPr lang="en-US" dirty="0"/>
              <a:t>ICCs provide an omnibus test; i.e., cannot use ICC(1) if estimates are needed for each group</a:t>
            </a:r>
          </a:p>
        </p:txBody>
      </p:sp>
      <p:sp>
        <p:nvSpPr>
          <p:cNvPr id="4" name="Slide Number Placeholder 3">
            <a:extLst>
              <a:ext uri="{FF2B5EF4-FFF2-40B4-BE49-F238E27FC236}">
                <a16:creationId xmlns:a16="http://schemas.microsoft.com/office/drawing/2014/main" id="{99C6EDEC-84E6-296E-F01E-23D7BE2A5FBC}"/>
              </a:ext>
            </a:extLst>
          </p:cNvPr>
          <p:cNvSpPr>
            <a:spLocks noGrp="1"/>
          </p:cNvSpPr>
          <p:nvPr>
            <p:ph type="sldNum" sz="quarter" idx="12"/>
          </p:nvPr>
        </p:nvSpPr>
        <p:spPr/>
        <p:txBody>
          <a:bodyPr/>
          <a:lstStyle/>
          <a:p>
            <a:fld id="{C68DACDF-E1A9-A04C-A5FF-FC2443684BF5}" type="slidenum">
              <a:rPr lang="en-US" smtClean="0"/>
              <a:pPr/>
              <a:t>79</a:t>
            </a:fld>
            <a:endParaRPr lang="en-US" dirty="0"/>
          </a:p>
        </p:txBody>
      </p:sp>
      <p:sp>
        <p:nvSpPr>
          <p:cNvPr id="5" name="Footer Placeholder 4">
            <a:extLst>
              <a:ext uri="{FF2B5EF4-FFF2-40B4-BE49-F238E27FC236}">
                <a16:creationId xmlns:a16="http://schemas.microsoft.com/office/drawing/2014/main" id="{8AB13C75-C4FA-F949-6DA5-CA351E51B282}"/>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411921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7B29-B71D-BD36-CC15-2D2F47F73A64}"/>
              </a:ext>
            </a:extLst>
          </p:cNvPr>
          <p:cNvSpPr>
            <a:spLocks noGrp="1"/>
          </p:cNvSpPr>
          <p:nvPr>
            <p:ph type="title"/>
          </p:nvPr>
        </p:nvSpPr>
        <p:spPr/>
        <p:txBody>
          <a:bodyPr/>
          <a:lstStyle/>
          <a:p>
            <a:r>
              <a:rPr lang="en-US" dirty="0"/>
              <a:t>Multilevel Analysis</a:t>
            </a:r>
          </a:p>
        </p:txBody>
      </p:sp>
      <p:sp>
        <p:nvSpPr>
          <p:cNvPr id="3" name="Content Placeholder 2">
            <a:extLst>
              <a:ext uri="{FF2B5EF4-FFF2-40B4-BE49-F238E27FC236}">
                <a16:creationId xmlns:a16="http://schemas.microsoft.com/office/drawing/2014/main" id="{6D6D10DE-746A-A3D5-D55D-106F4E57EF08}"/>
              </a:ext>
            </a:extLst>
          </p:cNvPr>
          <p:cNvSpPr>
            <a:spLocks noGrp="1"/>
          </p:cNvSpPr>
          <p:nvPr>
            <p:ph idx="1"/>
          </p:nvPr>
        </p:nvSpPr>
        <p:spPr/>
        <p:txBody>
          <a:bodyPr/>
          <a:lstStyle/>
          <a:p>
            <a:pPr algn="ctr"/>
            <a:r>
              <a:rPr lang="en-US" dirty="0"/>
              <a:t>Why is it important to think about data nesting?</a:t>
            </a:r>
          </a:p>
          <a:p>
            <a:pPr algn="ctr"/>
            <a:endParaRPr lang="en-US" dirty="0"/>
          </a:p>
          <a:p>
            <a:pPr marL="457200" indent="-457200">
              <a:buFont typeface="+mj-lt"/>
              <a:buAutoNum type="arabicPeriod"/>
            </a:pPr>
            <a:r>
              <a:rPr lang="en-US" dirty="0"/>
              <a:t>Helps align theory with analyses and avoid inferential errors</a:t>
            </a:r>
          </a:p>
          <a:p>
            <a:pPr marL="457200" indent="-457200">
              <a:buFont typeface="+mj-lt"/>
              <a:buAutoNum type="arabicPeriod"/>
            </a:pPr>
            <a:r>
              <a:rPr lang="en-US" dirty="0"/>
              <a:t>Provides a way to expand theory by modeling contextual effects</a:t>
            </a:r>
          </a:p>
          <a:p>
            <a:pPr marL="457200" indent="-457200">
              <a:buFont typeface="+mj-lt"/>
              <a:buAutoNum type="arabicPeriod"/>
            </a:pPr>
            <a:r>
              <a:rPr lang="en-US" dirty="0"/>
              <a:t>Helps avoid incorrectly specifying statistical models in data structures common in applied research</a:t>
            </a:r>
          </a:p>
        </p:txBody>
      </p:sp>
      <p:sp>
        <p:nvSpPr>
          <p:cNvPr id="4" name="Slide Number Placeholder 3">
            <a:extLst>
              <a:ext uri="{FF2B5EF4-FFF2-40B4-BE49-F238E27FC236}">
                <a16:creationId xmlns:a16="http://schemas.microsoft.com/office/drawing/2014/main" id="{6F39FB47-0A5F-7C5C-CACE-42D8D22D884B}"/>
              </a:ext>
            </a:extLst>
          </p:cNvPr>
          <p:cNvSpPr>
            <a:spLocks noGrp="1"/>
          </p:cNvSpPr>
          <p:nvPr>
            <p:ph type="sldNum" sz="quarter" idx="12"/>
          </p:nvPr>
        </p:nvSpPr>
        <p:spPr/>
        <p:txBody>
          <a:bodyPr/>
          <a:lstStyle/>
          <a:p>
            <a:fld id="{C68DACDF-E1A9-A04C-A5FF-FC2443684BF5}" type="slidenum">
              <a:rPr lang="en-US" smtClean="0"/>
              <a:pPr/>
              <a:t>8</a:t>
            </a:fld>
            <a:endParaRPr lang="en-US" dirty="0"/>
          </a:p>
        </p:txBody>
      </p:sp>
      <p:sp>
        <p:nvSpPr>
          <p:cNvPr id="5" name="Footer Placeholder 4">
            <a:extLst>
              <a:ext uri="{FF2B5EF4-FFF2-40B4-BE49-F238E27FC236}">
                <a16:creationId xmlns:a16="http://schemas.microsoft.com/office/drawing/2014/main" id="{265A1F58-DAA2-CA18-0980-8577B7D6E3B9}"/>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20609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D9CD-B61D-4CC5-6046-90A5E0FD106A}"/>
              </a:ext>
            </a:extLst>
          </p:cNvPr>
          <p:cNvSpPr>
            <a:spLocks noGrp="1"/>
          </p:cNvSpPr>
          <p:nvPr>
            <p:ph type="title"/>
          </p:nvPr>
        </p:nvSpPr>
        <p:spPr/>
        <p:txBody>
          <a:bodyPr/>
          <a:lstStyle/>
          <a:p>
            <a:r>
              <a:rPr lang="en-US" dirty="0"/>
              <a:t>Aggregation Models – Composition Model Exercise</a:t>
            </a:r>
          </a:p>
        </p:txBody>
      </p:sp>
      <p:sp>
        <p:nvSpPr>
          <p:cNvPr id="3" name="Content Placeholder 2">
            <a:extLst>
              <a:ext uri="{FF2B5EF4-FFF2-40B4-BE49-F238E27FC236}">
                <a16:creationId xmlns:a16="http://schemas.microsoft.com/office/drawing/2014/main" id="{A77F8D3E-1148-BE6B-77E0-3490B733E3EC}"/>
              </a:ext>
            </a:extLst>
          </p:cNvPr>
          <p:cNvSpPr>
            <a:spLocks noGrp="1"/>
          </p:cNvSpPr>
          <p:nvPr>
            <p:ph idx="1"/>
          </p:nvPr>
        </p:nvSpPr>
        <p:spPr/>
        <p:txBody>
          <a:bodyPr/>
          <a:lstStyle/>
          <a:p>
            <a:r>
              <a:rPr lang="en-US" dirty="0"/>
              <a:t>Estimating ICC values using:</a:t>
            </a:r>
          </a:p>
          <a:p>
            <a:pPr marL="342900" indent="-342900">
              <a:buFont typeface="Arial" panose="020B0604020202020204" pitchFamily="34" charset="0"/>
              <a:buChar char="•"/>
            </a:pPr>
            <a:r>
              <a:rPr lang="en-US" dirty="0"/>
              <a:t>Bliese, Halverson, &amp; </a:t>
            </a:r>
            <a:r>
              <a:rPr lang="en-US" dirty="0" err="1"/>
              <a:t>Schresheim</a:t>
            </a:r>
            <a:r>
              <a:rPr lang="en-US" dirty="0"/>
              <a:t> (2002) “Leadership Quarterly” special issue data</a:t>
            </a:r>
          </a:p>
          <a:p>
            <a:pPr marL="342900" indent="-342900">
              <a:buFont typeface="Arial" panose="020B0604020202020204" pitchFamily="34" charset="0"/>
              <a:buChar char="•"/>
            </a:pPr>
            <a:r>
              <a:rPr lang="en-US" dirty="0"/>
              <a:t>Klein et al. (2000) simulated data for chapter on integrative methods</a:t>
            </a:r>
          </a:p>
        </p:txBody>
      </p:sp>
      <p:sp>
        <p:nvSpPr>
          <p:cNvPr id="4" name="Slide Number Placeholder 3">
            <a:extLst>
              <a:ext uri="{FF2B5EF4-FFF2-40B4-BE49-F238E27FC236}">
                <a16:creationId xmlns:a16="http://schemas.microsoft.com/office/drawing/2014/main" id="{72C5427F-E090-F962-C259-A64B81CB1C56}"/>
              </a:ext>
            </a:extLst>
          </p:cNvPr>
          <p:cNvSpPr>
            <a:spLocks noGrp="1"/>
          </p:cNvSpPr>
          <p:nvPr>
            <p:ph type="sldNum" sz="quarter" idx="12"/>
          </p:nvPr>
        </p:nvSpPr>
        <p:spPr/>
        <p:txBody>
          <a:bodyPr/>
          <a:lstStyle/>
          <a:p>
            <a:fld id="{C68DACDF-E1A9-A04C-A5FF-FC2443684BF5}" type="slidenum">
              <a:rPr lang="en-US" smtClean="0"/>
              <a:pPr/>
              <a:t>80</a:t>
            </a:fld>
            <a:endParaRPr lang="en-US" dirty="0"/>
          </a:p>
        </p:txBody>
      </p:sp>
      <p:sp>
        <p:nvSpPr>
          <p:cNvPr id="5" name="Footer Placeholder 4">
            <a:extLst>
              <a:ext uri="{FF2B5EF4-FFF2-40B4-BE49-F238E27FC236}">
                <a16:creationId xmlns:a16="http://schemas.microsoft.com/office/drawing/2014/main" id="{3D3C576D-8EBC-F162-1FE3-15C427132D16}"/>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879939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D9CD-B61D-4CC5-6046-90A5E0FD106A}"/>
              </a:ext>
            </a:extLst>
          </p:cNvPr>
          <p:cNvSpPr>
            <a:spLocks noGrp="1"/>
          </p:cNvSpPr>
          <p:nvPr>
            <p:ph type="title"/>
          </p:nvPr>
        </p:nvSpPr>
        <p:spPr/>
        <p:txBody>
          <a:bodyPr/>
          <a:lstStyle/>
          <a:p>
            <a:r>
              <a:rPr lang="en-US" dirty="0"/>
              <a:t>Aggregation Models – Composition Model Exercise</a:t>
            </a:r>
          </a:p>
        </p:txBody>
      </p:sp>
      <p:sp>
        <p:nvSpPr>
          <p:cNvPr id="3" name="Content Placeholder 2">
            <a:extLst>
              <a:ext uri="{FF2B5EF4-FFF2-40B4-BE49-F238E27FC236}">
                <a16:creationId xmlns:a16="http://schemas.microsoft.com/office/drawing/2014/main" id="{A77F8D3E-1148-BE6B-77E0-3490B733E3EC}"/>
              </a:ext>
            </a:extLst>
          </p:cNvPr>
          <p:cNvSpPr>
            <a:spLocks noGrp="1"/>
          </p:cNvSpPr>
          <p:nvPr>
            <p:ph idx="1"/>
          </p:nvPr>
        </p:nvSpPr>
        <p:spPr/>
        <p:txBody>
          <a:bodyPr/>
          <a:lstStyle/>
          <a:p>
            <a:r>
              <a:rPr lang="en-US" dirty="0"/>
              <a:t>Estimating ICC values using:</a:t>
            </a:r>
          </a:p>
          <a:p>
            <a:pPr marL="342900" indent="-342900">
              <a:buFont typeface="Arial" panose="020B0604020202020204" pitchFamily="34" charset="0"/>
              <a:buChar char="•"/>
            </a:pPr>
            <a:r>
              <a:rPr lang="en-US" dirty="0"/>
              <a:t>Bliese, Halverson, &amp; </a:t>
            </a:r>
            <a:r>
              <a:rPr lang="en-US" dirty="0" err="1"/>
              <a:t>Schresheim</a:t>
            </a:r>
            <a:r>
              <a:rPr lang="en-US" dirty="0"/>
              <a:t> (2002) “Leadership Quarterly” special issue data</a:t>
            </a:r>
          </a:p>
          <a:p>
            <a:pPr marL="342900" indent="-342900">
              <a:buFont typeface="Arial" panose="020B0604020202020204" pitchFamily="34" charset="0"/>
              <a:buChar char="•"/>
            </a:pPr>
            <a:r>
              <a:rPr lang="en-US" dirty="0"/>
              <a:t>Klein et al. (2000) simulated data for chapter on integrative methods</a:t>
            </a:r>
          </a:p>
        </p:txBody>
      </p:sp>
      <p:sp>
        <p:nvSpPr>
          <p:cNvPr id="4" name="Slide Number Placeholder 3">
            <a:extLst>
              <a:ext uri="{FF2B5EF4-FFF2-40B4-BE49-F238E27FC236}">
                <a16:creationId xmlns:a16="http://schemas.microsoft.com/office/drawing/2014/main" id="{72C5427F-E090-F962-C259-A64B81CB1C56}"/>
              </a:ext>
            </a:extLst>
          </p:cNvPr>
          <p:cNvSpPr>
            <a:spLocks noGrp="1"/>
          </p:cNvSpPr>
          <p:nvPr>
            <p:ph type="sldNum" sz="quarter" idx="12"/>
          </p:nvPr>
        </p:nvSpPr>
        <p:spPr/>
        <p:txBody>
          <a:bodyPr/>
          <a:lstStyle/>
          <a:p>
            <a:fld id="{C68DACDF-E1A9-A04C-A5FF-FC2443684BF5}" type="slidenum">
              <a:rPr lang="en-US" smtClean="0"/>
              <a:pPr/>
              <a:t>81</a:t>
            </a:fld>
            <a:endParaRPr lang="en-US" dirty="0"/>
          </a:p>
        </p:txBody>
      </p:sp>
      <p:sp>
        <p:nvSpPr>
          <p:cNvPr id="5" name="Footer Placeholder 4">
            <a:extLst>
              <a:ext uri="{FF2B5EF4-FFF2-40B4-BE49-F238E27FC236}">
                <a16:creationId xmlns:a16="http://schemas.microsoft.com/office/drawing/2014/main" id="{3D3C576D-8EBC-F162-1FE3-15C427132D16}"/>
              </a:ext>
            </a:extLst>
          </p:cNvPr>
          <p:cNvSpPr>
            <a:spLocks noGrp="1"/>
          </p:cNvSpPr>
          <p:nvPr>
            <p:ph type="ftr" sz="quarter" idx="11"/>
          </p:nvPr>
        </p:nvSpPr>
        <p:spPr/>
        <p:txBody>
          <a:bodyPr/>
          <a:lstStyle/>
          <a:p>
            <a:r>
              <a:rPr lang="en-US"/>
              <a:t>Kautz – Intro to Methods BLITZ Slides</a:t>
            </a:r>
            <a:endParaRPr lang="en-US" dirty="0"/>
          </a:p>
        </p:txBody>
      </p:sp>
      <p:sp>
        <p:nvSpPr>
          <p:cNvPr id="6" name="TextBox 5">
            <a:extLst>
              <a:ext uri="{FF2B5EF4-FFF2-40B4-BE49-F238E27FC236}">
                <a16:creationId xmlns:a16="http://schemas.microsoft.com/office/drawing/2014/main" id="{9258F197-F830-D0CA-F4AD-3482667BC274}"/>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3535920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Agreement-Based Measure</a:t>
            </a:r>
          </a:p>
          <a:p>
            <a:pPr algn="ctr"/>
            <a:r>
              <a:rPr lang="en-US" dirty="0" err="1"/>
              <a:t>r</a:t>
            </a:r>
            <a:r>
              <a:rPr lang="en-US" baseline="-25000" dirty="0" err="1"/>
              <a:t>wg</a:t>
            </a:r>
            <a:endParaRPr lang="en-US" baseline="-25000" dirty="0"/>
          </a:p>
          <a:p>
            <a:endParaRPr lang="en-US" dirty="0"/>
          </a:p>
          <a:p>
            <a:r>
              <a:rPr lang="en-US" dirty="0"/>
              <a:t>Assess the degree to which raters provide essentially the same rating</a:t>
            </a:r>
          </a:p>
          <a:p>
            <a:endParaRPr lang="en-US" dirty="0"/>
          </a:p>
          <a:p>
            <a:r>
              <a:rPr lang="en-US" dirty="0"/>
              <a:t>Common indexes</a:t>
            </a:r>
          </a:p>
          <a:p>
            <a:pPr marL="342900" indent="-342900">
              <a:buFont typeface="Arial" panose="020B0604020202020204" pitchFamily="34" charset="0"/>
              <a:buChar char="•"/>
            </a:pPr>
            <a:r>
              <a:rPr lang="en-US" dirty="0" err="1"/>
              <a:t>r</a:t>
            </a:r>
            <a:r>
              <a:rPr lang="en-US" baseline="-25000" dirty="0" err="1"/>
              <a:t>wg</a:t>
            </a:r>
            <a:r>
              <a:rPr lang="en-US" dirty="0"/>
              <a:t>(for single items) and </a:t>
            </a:r>
            <a:r>
              <a:rPr lang="en-US" dirty="0" err="1"/>
              <a:t>r</a:t>
            </a:r>
            <a:r>
              <a:rPr lang="en-US" baseline="-25000" dirty="0" err="1"/>
              <a:t>wg</a:t>
            </a:r>
            <a:r>
              <a:rPr lang="en-US" baseline="-25000" dirty="0"/>
              <a:t>(j)</a:t>
            </a:r>
            <a:r>
              <a:rPr lang="en-US" dirty="0"/>
              <a:t> (for scales) (James et al., 1984)</a:t>
            </a:r>
          </a:p>
          <a:p>
            <a:pPr marL="857250" lvl="1" indent="-342900"/>
            <a:r>
              <a:rPr lang="en-US" dirty="0"/>
              <a:t>Compares observed group variance to an expected random variance</a:t>
            </a:r>
          </a:p>
          <a:p>
            <a:pPr marL="342900" indent="-342900">
              <a:buFont typeface="Arial" panose="020B0604020202020204" pitchFamily="34" charset="0"/>
              <a:buChar char="•"/>
            </a:pPr>
            <a:r>
              <a:rPr lang="en-US" dirty="0"/>
              <a:t>Average deviation around mean or median (AD.M) (Burke, Finkelstein &amp; </a:t>
            </a:r>
            <a:r>
              <a:rPr lang="en-US" dirty="0" err="1"/>
              <a:t>Dusig</a:t>
            </a:r>
            <a:r>
              <a:rPr lang="en-US" dirty="0"/>
              <a:t>, 1999)</a:t>
            </a:r>
          </a:p>
          <a:p>
            <a:pPr marL="857250" lvl="1" indent="-342900"/>
            <a:r>
              <a:rPr lang="en-US" dirty="0"/>
              <a:t>Practically significant levels of agreement when AD values are smaller than (number of response options) / 6</a:t>
            </a:r>
          </a:p>
        </p:txBody>
      </p:sp>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82</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p:sp>
        <p:nvSpPr>
          <p:cNvPr id="7" name="TextBox 6">
            <a:extLst>
              <a:ext uri="{FF2B5EF4-FFF2-40B4-BE49-F238E27FC236}">
                <a16:creationId xmlns:a16="http://schemas.microsoft.com/office/drawing/2014/main" id="{7A936DD3-E3EC-F47D-191D-E6FB26579924}"/>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601982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Agreement-Based Measure</a:t>
                </a:r>
              </a:p>
              <a:p>
                <a:pPr algn="ctr"/>
                <a:r>
                  <a:rPr lang="en-US" dirty="0" err="1"/>
                  <a:t>r</a:t>
                </a:r>
                <a:r>
                  <a:rPr lang="en-US" baseline="-25000" dirty="0" err="1"/>
                  <a:t>wg</a:t>
                </a:r>
                <a:endParaRPr lang="en-US" baseline="-25000" dirty="0"/>
              </a:p>
              <a:p>
                <a:pPr algn="ctr"/>
                <a:r>
                  <a:rPr lang="en-US" dirty="0"/>
                  <a:t>Most common expected random variance is the </a:t>
                </a:r>
              </a:p>
              <a:p>
                <a:pPr algn="ctr"/>
                <a:r>
                  <a:rPr lang="en-US" dirty="0"/>
                  <a:t>variance from a uniform distribution (</a:t>
                </a: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𝐸𝑈</m:t>
                            </m:r>
                          </m:sub>
                        </m:sSub>
                      </m:e>
                      <m:sup>
                        <m:r>
                          <a:rPr lang="en-US" b="0" i="1" smtClean="0">
                            <a:latin typeface="Cambria Math" panose="02040503050406030204" pitchFamily="18" charset="0"/>
                          </a:rPr>
                          <m:t>2</m:t>
                        </m:r>
                      </m:sup>
                    </m:sSup>
                  </m:oMath>
                </a14:m>
                <a:r>
                  <a:rPr lang="en-US" dirty="0"/>
                  <a:t>)</a:t>
                </a:r>
              </a:p>
              <a:p>
                <a:endParaRPr lang="en-US" dirty="0"/>
              </a:p>
              <a:p>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𝐸𝑈</m:t>
                            </m:r>
                          </m:sub>
                        </m:sSub>
                      </m:e>
                      <m:sup>
                        <m:r>
                          <a:rPr lang="en-US" b="0" i="1" smtClean="0">
                            <a:latin typeface="Cambria Math" panose="02040503050406030204" pitchFamily="18" charset="0"/>
                          </a:rPr>
                          <m:t>2</m:t>
                        </m:r>
                      </m:sup>
                    </m:sSup>
                  </m:oMath>
                </a14:m>
                <a:r>
                  <a:rPr lang="en-US" dirty="0"/>
                  <a:t> = (A</a:t>
                </a:r>
                <a:r>
                  <a:rPr lang="en-US" baseline="30000" dirty="0"/>
                  <a:t>2</a:t>
                </a:r>
                <a:r>
                  <a:rPr lang="en-US" dirty="0"/>
                  <a:t>-1)/12	 (A = no. of response options)</a:t>
                </a:r>
              </a:p>
              <a:p>
                <a:r>
                  <a:rPr lang="en-US" dirty="0"/>
                  <a:t>	A = 5</a:t>
                </a:r>
              </a:p>
              <a:p>
                <a:r>
                  <a:rPr lang="en-US" dirty="0"/>
                  <a:t>         </a:t>
                </a: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𝐸𝑈</m:t>
                            </m:r>
                          </m:sub>
                        </m:sSub>
                      </m:e>
                      <m:sup>
                        <m:r>
                          <a:rPr lang="en-US" b="0" i="1" smtClean="0">
                            <a:latin typeface="Cambria Math" panose="02040503050406030204" pitchFamily="18" charset="0"/>
                          </a:rPr>
                          <m:t>2</m:t>
                        </m:r>
                      </m:sup>
                    </m:sSup>
                  </m:oMath>
                </a14:m>
                <a:r>
                  <a:rPr lang="en-US" dirty="0"/>
                  <a:t> = 2</a:t>
                </a:r>
              </a:p>
            </p:txBody>
          </p:sp>
        </mc:Choice>
        <mc:Fallback xmlns="">
          <p:sp>
            <p:nvSpPr>
              <p:cNvPr id="3" name="Content Placeholder 2">
                <a:extLst>
                  <a:ext uri="{FF2B5EF4-FFF2-40B4-BE49-F238E27FC236}">
                    <a16:creationId xmlns:a16="http://schemas.microsoft.com/office/drawing/2014/main" id="{EA29D02D-1D4C-581F-970C-18CB9F6E11B4}"/>
                  </a:ext>
                </a:extLst>
              </p:cNvPr>
              <p:cNvSpPr>
                <a:spLocks noGrp="1" noRot="1" noChangeAspect="1" noMove="1" noResize="1" noEditPoints="1" noAdjustHandles="1" noChangeArrowheads="1" noChangeShapeType="1" noTextEdit="1"/>
              </p:cNvSpPr>
              <p:nvPr>
                <p:ph idx="1"/>
              </p:nvPr>
            </p:nvSpPr>
            <p:spPr>
              <a:blipFill>
                <a:blip r:embed="rId2"/>
                <a:stretch>
                  <a:fillRect t="-16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83</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p:graphicFrame>
        <p:nvGraphicFramePr>
          <p:cNvPr id="6" name="Object 3">
            <a:extLst>
              <a:ext uri="{FF2B5EF4-FFF2-40B4-BE49-F238E27FC236}">
                <a16:creationId xmlns:a16="http://schemas.microsoft.com/office/drawing/2014/main" id="{AD754650-BCC6-2161-187A-91F9EE71D877}"/>
              </a:ext>
            </a:extLst>
          </p:cNvPr>
          <p:cNvGraphicFramePr>
            <a:graphicFrameLocks noChangeAspect="1"/>
          </p:cNvGraphicFramePr>
          <p:nvPr>
            <p:extLst>
              <p:ext uri="{D42A27DB-BD31-4B8C-83A1-F6EECF244321}">
                <p14:modId xmlns:p14="http://schemas.microsoft.com/office/powerpoint/2010/main" val="508806651"/>
              </p:ext>
            </p:extLst>
          </p:nvPr>
        </p:nvGraphicFramePr>
        <p:xfrm>
          <a:off x="6497216" y="3073776"/>
          <a:ext cx="5085184" cy="3041665"/>
        </p:xfrm>
        <a:graphic>
          <a:graphicData uri="http://schemas.openxmlformats.org/presentationml/2006/ole">
            <mc:AlternateContent xmlns:mc="http://schemas.openxmlformats.org/markup-compatibility/2006">
              <mc:Choice xmlns:v="urn:schemas-microsoft-com:vml" Requires="v">
                <p:oleObj name="Chart" r:id="rId3" imgW="7772400" imgH="4648029" progId="MSGraph.Chart.8">
                  <p:embed followColorScheme="full"/>
                </p:oleObj>
              </mc:Choice>
              <mc:Fallback>
                <p:oleObj name="Chart" r:id="rId3" imgW="7772400" imgH="4648029" progId="MSGraph.Chart.8">
                  <p:embed followColorScheme="full"/>
                  <p:pic>
                    <p:nvPicPr>
                      <p:cNvPr id="88070" name="Object 3"/>
                      <p:cNvPicPr>
                        <a:picLocks noGrp="1" noChangeAspect="1" noChangeArrowheads="1"/>
                      </p:cNvPicPr>
                      <p:nvPr/>
                    </p:nvPicPr>
                    <p:blipFill>
                      <a:blip r:embed="rId4"/>
                      <a:srcRect/>
                      <a:stretch>
                        <a:fillRect/>
                      </a:stretch>
                    </p:blipFill>
                    <p:spPr bwMode="auto">
                      <a:xfrm>
                        <a:off x="6497216" y="3073776"/>
                        <a:ext cx="5085184" cy="3041665"/>
                      </a:xfrm>
                      <a:prstGeom prst="rect">
                        <a:avLst/>
                      </a:prstGeom>
                      <a:noFill/>
                      <a:ln>
                        <a:noFill/>
                      </a:ln>
                    </p:spPr>
                  </p:pic>
                </p:oleObj>
              </mc:Fallback>
            </mc:AlternateContent>
          </a:graphicData>
        </a:graphic>
      </p:graphicFrame>
      <p:sp>
        <p:nvSpPr>
          <p:cNvPr id="8" name="TextBox 7">
            <a:extLst>
              <a:ext uri="{FF2B5EF4-FFF2-40B4-BE49-F238E27FC236}">
                <a16:creationId xmlns:a16="http://schemas.microsoft.com/office/drawing/2014/main" id="{8B05416C-C8FF-39BE-65AA-CEFE8B6CD8C7}"/>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2167044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Agreement-Based Measure</a:t>
            </a:r>
          </a:p>
          <a:p>
            <a:pPr algn="ctr"/>
            <a:r>
              <a:rPr lang="en-US" dirty="0" err="1"/>
              <a:t>r</a:t>
            </a:r>
            <a:r>
              <a:rPr lang="en-US" baseline="-25000" dirty="0" err="1"/>
              <a:t>wg</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84</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C526F01E-A613-0ED3-9CD8-03B5A4CA4FD1}"/>
                  </a:ext>
                </a:extLst>
              </p:cNvPr>
              <p:cNvGraphicFramePr>
                <a:graphicFrameLocks noGrp="1"/>
              </p:cNvGraphicFramePr>
              <p:nvPr>
                <p:extLst>
                  <p:ext uri="{D42A27DB-BD31-4B8C-83A1-F6EECF244321}">
                    <p14:modId xmlns:p14="http://schemas.microsoft.com/office/powerpoint/2010/main" val="1189777084"/>
                  </p:ext>
                </p:extLst>
              </p:nvPr>
            </p:nvGraphicFramePr>
            <p:xfrm>
              <a:off x="1108268" y="2576457"/>
              <a:ext cx="10245532" cy="2751646"/>
            </p:xfrm>
            <a:graphic>
              <a:graphicData uri="http://schemas.openxmlformats.org/drawingml/2006/table">
                <a:tbl>
                  <a:tblPr firstRow="1" bandRow="1">
                    <a:tableStyleId>{5C22544A-7EE6-4342-B048-85BDC9FD1C3A}</a:tableStyleId>
                  </a:tblPr>
                  <a:tblGrid>
                    <a:gridCol w="5122766">
                      <a:extLst>
                        <a:ext uri="{9D8B030D-6E8A-4147-A177-3AD203B41FA5}">
                          <a16:colId xmlns:a16="http://schemas.microsoft.com/office/drawing/2014/main" val="2422094317"/>
                        </a:ext>
                      </a:extLst>
                    </a:gridCol>
                    <a:gridCol w="5122766">
                      <a:extLst>
                        <a:ext uri="{9D8B030D-6E8A-4147-A177-3AD203B41FA5}">
                          <a16:colId xmlns:a16="http://schemas.microsoft.com/office/drawing/2014/main" val="140765871"/>
                        </a:ext>
                      </a:extLst>
                    </a:gridCol>
                  </a:tblGrid>
                  <a:tr h="370840">
                    <a:tc>
                      <a:txBody>
                        <a:bodyPr/>
                        <a:lstStyle/>
                        <a:p>
                          <a:pPr algn="ctr"/>
                          <a:endParaRPr lang="en-US" sz="2100" b="0" dirty="0">
                            <a:solidFill>
                              <a:schemeClr val="tx1"/>
                            </a:solidFill>
                            <a:latin typeface="+mn-lt"/>
                          </a:endParaRPr>
                        </a:p>
                        <a:p>
                          <a:pPr algn="ctr"/>
                          <a:endParaRPr lang="en-US" sz="2100" b="0" dirty="0">
                            <a:solidFill>
                              <a:schemeClr val="tx1"/>
                            </a:solidFill>
                            <a:latin typeface="+mn-lt"/>
                          </a:endParaRPr>
                        </a:p>
                        <a:p>
                          <a:pPr algn="ctr"/>
                          <a:r>
                            <a:rPr lang="en-US" sz="2100" b="0" dirty="0" err="1">
                              <a:solidFill>
                                <a:schemeClr val="tx1"/>
                              </a:solidFill>
                              <a:latin typeface="+mn-lt"/>
                            </a:rPr>
                            <a:t>r</a:t>
                          </a:r>
                          <a:r>
                            <a:rPr lang="en-US" sz="2100" b="0" baseline="-25000" dirty="0" err="1">
                              <a:solidFill>
                                <a:schemeClr val="tx1"/>
                              </a:solidFill>
                              <a:latin typeface="+mn-lt"/>
                            </a:rPr>
                            <a:t>wg</a:t>
                          </a:r>
                          <a:r>
                            <a:rPr lang="en-US" sz="2100" b="0" dirty="0">
                              <a:solidFill>
                                <a:schemeClr val="tx1"/>
                              </a:solidFill>
                              <a:latin typeface="+mn-lt"/>
                            </a:rPr>
                            <a:t> = 1 – (s</a:t>
                          </a:r>
                          <a:r>
                            <a:rPr lang="en-US" sz="2100" b="0" baseline="-25000" dirty="0">
                              <a:solidFill>
                                <a:schemeClr val="tx1"/>
                              </a:solidFill>
                              <a:latin typeface="+mn-lt"/>
                            </a:rPr>
                            <a:t>xj</a:t>
                          </a:r>
                          <a:r>
                            <a:rPr lang="en-US" sz="2100" b="0" baseline="30000" dirty="0">
                              <a:solidFill>
                                <a:schemeClr val="tx1"/>
                              </a:solidFill>
                              <a:latin typeface="+mn-lt"/>
                            </a:rPr>
                            <a:t>2</a:t>
                          </a:r>
                          <a:r>
                            <a:rPr lang="en-US" sz="2100" b="0" dirty="0">
                              <a:solidFill>
                                <a:schemeClr val="tx1"/>
                              </a:solidFill>
                              <a:latin typeface="+mn-lt"/>
                            </a:rPr>
                            <a:t> / </a:t>
                          </a:r>
                          <a14:m>
                            <m:oMath xmlns:m="http://schemas.openxmlformats.org/officeDocument/2006/math">
                              <m:sSup>
                                <m:sSupPr>
                                  <m:ctrlPr>
                                    <a:rPr lang="en-US" sz="2100" b="0" i="1" smtClean="0">
                                      <a:solidFill>
                                        <a:schemeClr val="tx1"/>
                                      </a:solidFill>
                                      <a:latin typeface="Cambria Math" panose="02040503050406030204" pitchFamily="18" charset="0"/>
                                    </a:rPr>
                                  </m:ctrlPr>
                                </m:sSupPr>
                                <m:e>
                                  <m:sSub>
                                    <m:sSubPr>
                                      <m:ctrlPr>
                                        <a:rPr lang="en-US" sz="2100" b="0" i="1" smtClean="0">
                                          <a:solidFill>
                                            <a:schemeClr val="tx1"/>
                                          </a:solidFill>
                                          <a:latin typeface="Cambria Math" panose="02040503050406030204" pitchFamily="18" charset="0"/>
                                        </a:rPr>
                                      </m:ctrlPr>
                                    </m:sSubPr>
                                    <m:e>
                                      <m:r>
                                        <a:rPr lang="en-US" sz="2100" b="0" i="1" smtClean="0">
                                          <a:solidFill>
                                            <a:schemeClr val="tx1"/>
                                          </a:solidFill>
                                          <a:latin typeface="Cambria Math" panose="02040503050406030204" pitchFamily="18" charset="0"/>
                                          <a:ea typeface="Cambria Math" panose="02040503050406030204" pitchFamily="18" charset="0"/>
                                        </a:rPr>
                                        <m:t>𝜎</m:t>
                                      </m:r>
                                    </m:e>
                                    <m:sub>
                                      <m:r>
                                        <a:rPr lang="en-US" sz="2100" b="0" i="1" smtClean="0">
                                          <a:solidFill>
                                            <a:schemeClr val="tx1"/>
                                          </a:solidFill>
                                          <a:latin typeface="Cambria Math" panose="02040503050406030204" pitchFamily="18" charset="0"/>
                                        </a:rPr>
                                        <m:t>𝐸𝑈</m:t>
                                      </m:r>
                                    </m:sub>
                                  </m:sSub>
                                </m:e>
                                <m:sup>
                                  <m:r>
                                    <a:rPr lang="en-US" sz="2100" b="0" i="1" smtClean="0">
                                      <a:solidFill>
                                        <a:schemeClr val="tx1"/>
                                      </a:solidFill>
                                      <a:latin typeface="Cambria Math" panose="02040503050406030204" pitchFamily="18" charset="0"/>
                                    </a:rPr>
                                    <m:t>2</m:t>
                                  </m:r>
                                </m:sup>
                              </m:sSup>
                            </m:oMath>
                          </a14:m>
                          <a:r>
                            <a:rPr lang="en-US" sz="2100" b="0" dirty="0">
                              <a:solidFill>
                                <a:schemeClr val="tx1"/>
                              </a:solidFill>
                              <a:latin typeface="+mn-lt"/>
                            </a:rPr>
                            <a:t> )</a:t>
                          </a:r>
                        </a:p>
                        <a:p>
                          <a:pPr algn="ctr"/>
                          <a:endParaRPr lang="en-US" sz="2100" b="0" dirty="0">
                            <a:solidFill>
                              <a:schemeClr val="tx1"/>
                            </a:solidFill>
                            <a:latin typeface="+mn-lt"/>
                          </a:endParaRPr>
                        </a:p>
                        <a:p>
                          <a:pPr algn="ctr"/>
                          <a:endParaRPr lang="en-US" sz="2100" b="0" dirty="0">
                            <a:solidFill>
                              <a:schemeClr val="tx1"/>
                            </a:solidFill>
                            <a:latin typeface="+mn-lt"/>
                          </a:endParaRPr>
                        </a:p>
                        <a:p>
                          <a:pPr marL="342900" indent="-342900">
                            <a:buFont typeface="Arial" panose="020B0604020202020204" pitchFamily="34" charset="0"/>
                            <a:buChar char="•"/>
                          </a:pPr>
                          <a:r>
                            <a:rPr lang="en-US" sz="1800" b="0" dirty="0">
                              <a:solidFill>
                                <a:schemeClr val="tx1"/>
                              </a:solidFill>
                              <a:latin typeface="+mn-lt"/>
                            </a:rPr>
                            <a:t>s</a:t>
                          </a:r>
                          <a:r>
                            <a:rPr lang="en-US" sz="1800" b="0" baseline="-25000" dirty="0">
                              <a:solidFill>
                                <a:schemeClr val="tx1"/>
                              </a:solidFill>
                              <a:latin typeface="+mn-lt"/>
                            </a:rPr>
                            <a:t>xj</a:t>
                          </a:r>
                          <a:r>
                            <a:rPr lang="en-US" sz="1800" b="0" baseline="30000" dirty="0">
                              <a:solidFill>
                                <a:schemeClr val="tx1"/>
                              </a:solidFill>
                              <a:latin typeface="+mn-lt"/>
                            </a:rPr>
                            <a:t>2 </a:t>
                          </a:r>
                          <a:r>
                            <a:rPr lang="en-US" sz="1800" b="0" dirty="0">
                              <a:solidFill>
                                <a:schemeClr val="tx1"/>
                              </a:solidFill>
                              <a:latin typeface="+mn-lt"/>
                            </a:rPr>
                            <a:t>is the observed variance</a:t>
                          </a:r>
                        </a:p>
                        <a:p>
                          <a:pPr marL="342900" indent="-342900">
                            <a:buFont typeface="Arial" panose="020B0604020202020204" pitchFamily="34" charset="0"/>
                            <a:buChar char="•"/>
                          </a:pPr>
                          <a14:m>
                            <m:oMath xmlns:m="http://schemas.openxmlformats.org/officeDocument/2006/math">
                              <m:sSup>
                                <m:sSupPr>
                                  <m:ctrlPr>
                                    <a:rPr lang="en-US" sz="1800" b="0" i="1" smtClean="0">
                                      <a:solidFill>
                                        <a:schemeClr val="tx1"/>
                                      </a:solidFill>
                                      <a:latin typeface="Cambria Math" panose="02040503050406030204" pitchFamily="18" charset="0"/>
                                    </a:rPr>
                                  </m:ctrlPr>
                                </m:sSup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𝜎</m:t>
                                      </m:r>
                                    </m:e>
                                    <m:sub>
                                      <m:r>
                                        <a:rPr lang="en-US" sz="1800" b="0" i="1" smtClean="0">
                                          <a:solidFill>
                                            <a:schemeClr val="tx1"/>
                                          </a:solidFill>
                                          <a:latin typeface="Cambria Math" panose="02040503050406030204" pitchFamily="18" charset="0"/>
                                        </a:rPr>
                                        <m:t>𝐸𝑈</m:t>
                                      </m:r>
                                    </m:sub>
                                  </m:sSub>
                                </m:e>
                                <m:sup>
                                  <m:r>
                                    <a:rPr lang="en-US" sz="1800" b="0" i="1" smtClean="0">
                                      <a:solidFill>
                                        <a:schemeClr val="tx1"/>
                                      </a:solidFill>
                                      <a:latin typeface="Cambria Math" panose="02040503050406030204" pitchFamily="18" charset="0"/>
                                    </a:rPr>
                                    <m:t>2</m:t>
                                  </m:r>
                                </m:sup>
                              </m:sSup>
                            </m:oMath>
                          </a14:m>
                          <a:r>
                            <a:rPr lang="en-US" sz="1800" b="0" dirty="0">
                              <a:solidFill>
                                <a:schemeClr val="tx1"/>
                              </a:solidFill>
                              <a:latin typeface="+mn-lt"/>
                            </a:rPr>
                            <a:t> is the expected uniform variance</a:t>
                          </a:r>
                        </a:p>
                        <a:p>
                          <a:endParaRPr lang="en-US" sz="2400" b="0" dirty="0">
                            <a:solidFill>
                              <a:schemeClr val="tx1"/>
                            </a:solidFill>
                            <a:latin typeface="+mn-lt"/>
                          </a:endParaRPr>
                        </a:p>
                      </a:txBody>
                      <a:tcP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100" b="0" dirty="0">
                              <a:solidFill>
                                <a:schemeClr val="tx1"/>
                              </a:solidFill>
                              <a:latin typeface="+mn-lt"/>
                            </a:rPr>
                            <a:t>r</a:t>
                          </a:r>
                          <a:r>
                            <a:rPr lang="en-US" sz="2100" b="0" baseline="-25000" dirty="0" err="1">
                              <a:solidFill>
                                <a:schemeClr val="tx1"/>
                              </a:solidFill>
                              <a:latin typeface="+mn-lt"/>
                            </a:rPr>
                            <a:t>wg</a:t>
                          </a:r>
                          <a:r>
                            <a:rPr lang="en-US" sz="2100" b="0" baseline="-25000" dirty="0">
                              <a:solidFill>
                                <a:schemeClr val="tx1"/>
                              </a:solidFill>
                              <a:latin typeface="+mn-lt"/>
                            </a:rPr>
                            <a:t>(j)</a:t>
                          </a:r>
                          <a:r>
                            <a:rPr lang="en-US" sz="2100" b="0" dirty="0">
                              <a:solidFill>
                                <a:schemeClr val="tx1"/>
                              </a:solidFill>
                              <a:latin typeface="+mn-lt"/>
                            </a:rPr>
                            <a:t> = </a:t>
                          </a:r>
                          <a14:m>
                            <m:oMath xmlns:m="http://schemas.openxmlformats.org/officeDocument/2006/math">
                              <m:f>
                                <m:fPr>
                                  <m:ctrlPr>
                                    <a:rPr lang="en-US" sz="2100" b="0" i="1" smtClean="0">
                                      <a:solidFill>
                                        <a:schemeClr val="tx1"/>
                                      </a:solidFill>
                                      <a:latin typeface="Cambria Math" panose="02040503050406030204" pitchFamily="18" charset="0"/>
                                    </a:rPr>
                                  </m:ctrlPr>
                                </m:fPr>
                                <m:num>
                                  <m:r>
                                    <a:rPr lang="en-US" sz="2100" b="0" i="1" smtClean="0">
                                      <a:solidFill>
                                        <a:schemeClr val="tx1"/>
                                      </a:solidFill>
                                      <a:latin typeface="Cambria Math" panose="02040503050406030204" pitchFamily="18" charset="0"/>
                                    </a:rPr>
                                    <m:t>𝐽</m:t>
                                  </m:r>
                                  <m:d>
                                    <m:dPr>
                                      <m:begChr m:val="["/>
                                      <m:endChr m:val="]"/>
                                      <m:ctrlPr>
                                        <a:rPr lang="en-US" sz="2100" b="0" i="1" smtClean="0">
                                          <a:solidFill>
                                            <a:schemeClr val="tx1"/>
                                          </a:solidFill>
                                          <a:latin typeface="Cambria Math" panose="02040503050406030204" pitchFamily="18" charset="0"/>
                                        </a:rPr>
                                      </m:ctrlPr>
                                    </m:dPr>
                                    <m:e>
                                      <m:r>
                                        <a:rPr lang="en-US" sz="2100" b="0" i="1" smtClean="0">
                                          <a:solidFill>
                                            <a:schemeClr val="tx1"/>
                                          </a:solidFill>
                                          <a:latin typeface="Cambria Math" panose="02040503050406030204" pitchFamily="18" charset="0"/>
                                        </a:rPr>
                                        <m:t>1 − </m:t>
                                      </m:r>
                                      <m:d>
                                        <m:dPr>
                                          <m:ctrlPr>
                                            <a:rPr lang="en-US" sz="2100" b="0" i="1" smtClean="0">
                                              <a:solidFill>
                                                <a:schemeClr val="tx1"/>
                                              </a:solidFill>
                                              <a:latin typeface="Cambria Math" panose="02040503050406030204" pitchFamily="18" charset="0"/>
                                            </a:rPr>
                                          </m:ctrlPr>
                                        </m:dPr>
                                        <m:e>
                                          <m:f>
                                            <m:fPr>
                                              <m:type m:val="skw"/>
                                              <m:ctrlPr>
                                                <a:rPr lang="en-US" sz="2100" b="0" i="1" smtClean="0">
                                                  <a:solidFill>
                                                    <a:schemeClr val="tx1"/>
                                                  </a:solidFill>
                                                  <a:latin typeface="Cambria Math" panose="02040503050406030204" pitchFamily="18" charset="0"/>
                                                </a:rPr>
                                              </m:ctrlPr>
                                            </m:fPr>
                                            <m:num>
                                              <m:sSup>
                                                <m:sSupPr>
                                                  <m:ctrlPr>
                                                    <a:rPr lang="en-US" sz="2100" b="0" i="1">
                                                      <a:solidFill>
                                                        <a:schemeClr val="tx1"/>
                                                      </a:solidFill>
                                                      <a:latin typeface="Cambria Math" panose="02040503050406030204" pitchFamily="18" charset="0"/>
                                                    </a:rPr>
                                                  </m:ctrlPr>
                                                </m:sSupPr>
                                                <m:e>
                                                  <m:sSub>
                                                    <m:sSubPr>
                                                      <m:ctrlPr>
                                                        <a:rPr lang="en-US" sz="2100" b="0" i="1">
                                                          <a:solidFill>
                                                            <a:schemeClr val="tx1"/>
                                                          </a:solidFill>
                                                          <a:latin typeface="Cambria Math" panose="02040503050406030204" pitchFamily="18" charset="0"/>
                                                        </a:rPr>
                                                      </m:ctrlPr>
                                                    </m:sSubPr>
                                                    <m:e>
                                                      <m:r>
                                                        <a:rPr lang="en-US" sz="2100" b="0" i="1">
                                                          <a:solidFill>
                                                            <a:schemeClr val="tx1"/>
                                                          </a:solidFill>
                                                          <a:latin typeface="Cambria Math" panose="02040503050406030204" pitchFamily="18" charset="0"/>
                                                        </a:rPr>
                                                        <m:t>𝑠</m:t>
                                                      </m:r>
                                                    </m:e>
                                                    <m:sub>
                                                      <m:r>
                                                        <a:rPr lang="en-US" sz="2100" b="0" i="1">
                                                          <a:solidFill>
                                                            <a:schemeClr val="tx1"/>
                                                          </a:solidFill>
                                                          <a:latin typeface="Cambria Math" panose="02040503050406030204" pitchFamily="18" charset="0"/>
                                                        </a:rPr>
                                                        <m:t>𝑥𝑗</m:t>
                                                      </m:r>
                                                    </m:sub>
                                                  </m:sSub>
                                                </m:e>
                                                <m:sup>
                                                  <m:r>
                                                    <a:rPr lang="en-US" sz="2100" b="0" i="1">
                                                      <a:solidFill>
                                                        <a:schemeClr val="tx1"/>
                                                      </a:solidFill>
                                                      <a:latin typeface="Cambria Math" panose="02040503050406030204" pitchFamily="18" charset="0"/>
                                                    </a:rPr>
                                                    <m:t>2</m:t>
                                                  </m:r>
                                                </m:sup>
                                              </m:sSup>
                                            </m:num>
                                            <m:den>
                                              <m:sSup>
                                                <m:sSupPr>
                                                  <m:ctrlPr>
                                                    <a:rPr lang="en-US" sz="2100" b="0" i="1" smtClean="0">
                                                      <a:solidFill>
                                                        <a:schemeClr val="tx1"/>
                                                      </a:solidFill>
                                                      <a:latin typeface="Cambria Math" panose="02040503050406030204" pitchFamily="18" charset="0"/>
                                                    </a:rPr>
                                                  </m:ctrlPr>
                                                </m:sSupPr>
                                                <m:e>
                                                  <m:sSub>
                                                    <m:sSubPr>
                                                      <m:ctrlPr>
                                                        <a:rPr lang="en-US" sz="2100" b="0" i="1" smtClean="0">
                                                          <a:solidFill>
                                                            <a:schemeClr val="tx1"/>
                                                          </a:solidFill>
                                                          <a:latin typeface="Cambria Math" panose="02040503050406030204" pitchFamily="18" charset="0"/>
                                                        </a:rPr>
                                                      </m:ctrlPr>
                                                    </m:sSubPr>
                                                    <m:e>
                                                      <m:r>
                                                        <a:rPr lang="en-US" sz="2100" b="0" i="1" smtClean="0">
                                                          <a:solidFill>
                                                            <a:schemeClr val="tx1"/>
                                                          </a:solidFill>
                                                          <a:latin typeface="Cambria Math" panose="02040503050406030204" pitchFamily="18" charset="0"/>
                                                          <a:ea typeface="Cambria Math" panose="02040503050406030204" pitchFamily="18" charset="0"/>
                                                        </a:rPr>
                                                        <m:t>𝜎</m:t>
                                                      </m:r>
                                                    </m:e>
                                                    <m:sub>
                                                      <m:r>
                                                        <a:rPr lang="en-US" sz="2100" b="0" i="1" smtClean="0">
                                                          <a:solidFill>
                                                            <a:schemeClr val="tx1"/>
                                                          </a:solidFill>
                                                          <a:latin typeface="Cambria Math" panose="02040503050406030204" pitchFamily="18" charset="0"/>
                                                        </a:rPr>
                                                        <m:t>𝐸𝑈</m:t>
                                                      </m:r>
                                                    </m:sub>
                                                  </m:sSub>
                                                </m:e>
                                                <m:sup>
                                                  <m:r>
                                                    <a:rPr lang="en-US" sz="2100" b="0" i="1" smtClean="0">
                                                      <a:solidFill>
                                                        <a:schemeClr val="tx1"/>
                                                      </a:solidFill>
                                                      <a:latin typeface="Cambria Math" panose="02040503050406030204" pitchFamily="18" charset="0"/>
                                                    </a:rPr>
                                                    <m:t>2</m:t>
                                                  </m:r>
                                                </m:sup>
                                              </m:sSup>
                                            </m:den>
                                          </m:f>
                                        </m:e>
                                      </m:d>
                                    </m:e>
                                  </m:d>
                                </m:num>
                                <m:den>
                                  <m:r>
                                    <a:rPr lang="en-US" sz="2100" b="0" i="1">
                                      <a:solidFill>
                                        <a:schemeClr val="tx1"/>
                                      </a:solidFill>
                                      <a:latin typeface="Cambria Math" panose="02040503050406030204" pitchFamily="18" charset="0"/>
                                    </a:rPr>
                                    <m:t>𝐽</m:t>
                                  </m:r>
                                  <m:d>
                                    <m:dPr>
                                      <m:begChr m:val="["/>
                                      <m:endChr m:val="]"/>
                                      <m:ctrlPr>
                                        <a:rPr lang="en-US" sz="2100" b="0" i="1">
                                          <a:solidFill>
                                            <a:schemeClr val="tx1"/>
                                          </a:solidFill>
                                          <a:latin typeface="Cambria Math" panose="02040503050406030204" pitchFamily="18" charset="0"/>
                                        </a:rPr>
                                      </m:ctrlPr>
                                    </m:dPr>
                                    <m:e>
                                      <m:r>
                                        <a:rPr lang="en-US" sz="2100" b="0" i="1">
                                          <a:solidFill>
                                            <a:schemeClr val="tx1"/>
                                          </a:solidFill>
                                          <a:latin typeface="Cambria Math" panose="02040503050406030204" pitchFamily="18" charset="0"/>
                                        </a:rPr>
                                        <m:t>1 − </m:t>
                                      </m:r>
                                      <m:d>
                                        <m:dPr>
                                          <m:ctrlPr>
                                            <a:rPr lang="en-US" sz="2100" b="0" i="1">
                                              <a:solidFill>
                                                <a:schemeClr val="tx1"/>
                                              </a:solidFill>
                                              <a:latin typeface="Cambria Math" panose="02040503050406030204" pitchFamily="18" charset="0"/>
                                            </a:rPr>
                                          </m:ctrlPr>
                                        </m:dPr>
                                        <m:e>
                                          <m:f>
                                            <m:fPr>
                                              <m:type m:val="skw"/>
                                              <m:ctrlPr>
                                                <a:rPr lang="en-US" sz="2100" b="0" i="1">
                                                  <a:solidFill>
                                                    <a:schemeClr val="tx1"/>
                                                  </a:solidFill>
                                                  <a:latin typeface="Cambria Math" panose="02040503050406030204" pitchFamily="18" charset="0"/>
                                                </a:rPr>
                                              </m:ctrlPr>
                                            </m:fPr>
                                            <m:num>
                                              <m:sSup>
                                                <m:sSupPr>
                                                  <m:ctrlPr>
                                                    <a:rPr lang="en-US" sz="2100" b="0" i="1">
                                                      <a:solidFill>
                                                        <a:schemeClr val="tx1"/>
                                                      </a:solidFill>
                                                      <a:latin typeface="Cambria Math" panose="02040503050406030204" pitchFamily="18" charset="0"/>
                                                    </a:rPr>
                                                  </m:ctrlPr>
                                                </m:sSupPr>
                                                <m:e>
                                                  <m:sSub>
                                                    <m:sSubPr>
                                                      <m:ctrlPr>
                                                        <a:rPr lang="en-US" sz="2100" b="0" i="1">
                                                          <a:solidFill>
                                                            <a:schemeClr val="tx1"/>
                                                          </a:solidFill>
                                                          <a:latin typeface="Cambria Math" panose="02040503050406030204" pitchFamily="18" charset="0"/>
                                                        </a:rPr>
                                                      </m:ctrlPr>
                                                    </m:sSubPr>
                                                    <m:e>
                                                      <m:r>
                                                        <a:rPr lang="en-US" sz="2100" b="0" i="1">
                                                          <a:solidFill>
                                                            <a:schemeClr val="tx1"/>
                                                          </a:solidFill>
                                                          <a:latin typeface="Cambria Math" panose="02040503050406030204" pitchFamily="18" charset="0"/>
                                                        </a:rPr>
                                                        <m:t>𝑠</m:t>
                                                      </m:r>
                                                    </m:e>
                                                    <m:sub>
                                                      <m:r>
                                                        <a:rPr lang="en-US" sz="2100" b="0" i="1">
                                                          <a:solidFill>
                                                            <a:schemeClr val="tx1"/>
                                                          </a:solidFill>
                                                          <a:latin typeface="Cambria Math" panose="02040503050406030204" pitchFamily="18" charset="0"/>
                                                        </a:rPr>
                                                        <m:t>𝑥𝑗</m:t>
                                                      </m:r>
                                                    </m:sub>
                                                  </m:sSub>
                                                </m:e>
                                                <m:sup>
                                                  <m:r>
                                                    <a:rPr lang="en-US" sz="2100" b="0" i="1">
                                                      <a:solidFill>
                                                        <a:schemeClr val="tx1"/>
                                                      </a:solidFill>
                                                      <a:latin typeface="Cambria Math" panose="02040503050406030204" pitchFamily="18" charset="0"/>
                                                    </a:rPr>
                                                    <m:t>2</m:t>
                                                  </m:r>
                                                </m:sup>
                                              </m:sSup>
                                            </m:num>
                                            <m:den>
                                              <m:sSup>
                                                <m:sSupPr>
                                                  <m:ctrlPr>
                                                    <a:rPr lang="en-US" sz="2100" b="0" i="1">
                                                      <a:solidFill>
                                                        <a:schemeClr val="tx1"/>
                                                      </a:solidFill>
                                                      <a:latin typeface="Cambria Math" panose="02040503050406030204" pitchFamily="18" charset="0"/>
                                                    </a:rPr>
                                                  </m:ctrlPr>
                                                </m:sSupPr>
                                                <m:e>
                                                  <m:sSub>
                                                    <m:sSubPr>
                                                      <m:ctrlPr>
                                                        <a:rPr lang="en-US" sz="2100" b="0" i="1">
                                                          <a:solidFill>
                                                            <a:schemeClr val="tx1"/>
                                                          </a:solidFill>
                                                          <a:latin typeface="Cambria Math" panose="02040503050406030204" pitchFamily="18" charset="0"/>
                                                        </a:rPr>
                                                      </m:ctrlPr>
                                                    </m:sSubPr>
                                                    <m:e>
                                                      <m:r>
                                                        <a:rPr lang="en-US" sz="2100" b="0" i="1">
                                                          <a:solidFill>
                                                            <a:schemeClr val="tx1"/>
                                                          </a:solidFill>
                                                          <a:latin typeface="Cambria Math" panose="02040503050406030204" pitchFamily="18" charset="0"/>
                                                          <a:ea typeface="Cambria Math" panose="02040503050406030204" pitchFamily="18" charset="0"/>
                                                        </a:rPr>
                                                        <m:t>𝜎</m:t>
                                                      </m:r>
                                                    </m:e>
                                                    <m:sub>
                                                      <m:r>
                                                        <a:rPr lang="en-US" sz="2100" b="0" i="1">
                                                          <a:solidFill>
                                                            <a:schemeClr val="tx1"/>
                                                          </a:solidFill>
                                                          <a:latin typeface="Cambria Math" panose="02040503050406030204" pitchFamily="18" charset="0"/>
                                                        </a:rPr>
                                                        <m:t>𝐸𝑈</m:t>
                                                      </m:r>
                                                    </m:sub>
                                                  </m:sSub>
                                                </m:e>
                                                <m:sup>
                                                  <m:r>
                                                    <a:rPr lang="en-US" sz="2100" b="0" i="1">
                                                      <a:solidFill>
                                                        <a:schemeClr val="tx1"/>
                                                      </a:solidFill>
                                                      <a:latin typeface="Cambria Math" panose="02040503050406030204" pitchFamily="18" charset="0"/>
                                                    </a:rPr>
                                                    <m:t>2</m:t>
                                                  </m:r>
                                                </m:sup>
                                              </m:sSup>
                                            </m:den>
                                          </m:f>
                                        </m:e>
                                      </m:d>
                                    </m:e>
                                  </m:d>
                                  <m:r>
                                    <a:rPr lang="en-US" sz="2100" b="0" i="1" smtClean="0">
                                      <a:solidFill>
                                        <a:schemeClr val="tx1"/>
                                      </a:solidFill>
                                      <a:latin typeface="Cambria Math" panose="02040503050406030204" pitchFamily="18" charset="0"/>
                                    </a:rPr>
                                    <m:t>+</m:t>
                                  </m:r>
                                  <m:d>
                                    <m:dPr>
                                      <m:ctrlPr>
                                        <a:rPr lang="en-US" sz="2100" b="0" i="1" smtClean="0">
                                          <a:solidFill>
                                            <a:schemeClr val="tx1"/>
                                          </a:solidFill>
                                          <a:latin typeface="Cambria Math" panose="02040503050406030204" pitchFamily="18" charset="0"/>
                                        </a:rPr>
                                      </m:ctrlPr>
                                    </m:dPr>
                                    <m:e>
                                      <m:f>
                                        <m:fPr>
                                          <m:type m:val="skw"/>
                                          <m:ctrlPr>
                                            <a:rPr lang="en-US" sz="2100" b="0" i="1" smtClean="0">
                                              <a:solidFill>
                                                <a:schemeClr val="tx1"/>
                                              </a:solidFill>
                                              <a:latin typeface="Cambria Math" panose="02040503050406030204" pitchFamily="18" charset="0"/>
                                            </a:rPr>
                                          </m:ctrlPr>
                                        </m:fPr>
                                        <m:num>
                                          <m:acc>
                                            <m:accPr>
                                              <m:chr m:val="̅"/>
                                              <m:ctrlPr>
                                                <a:rPr lang="en-US" sz="2100" b="0" i="1" smtClean="0">
                                                  <a:solidFill>
                                                    <a:schemeClr val="tx1"/>
                                                  </a:solidFill>
                                                  <a:latin typeface="Cambria Math" panose="02040503050406030204" pitchFamily="18" charset="0"/>
                                                </a:rPr>
                                              </m:ctrlPr>
                                            </m:accPr>
                                            <m:e>
                                              <m:sSup>
                                                <m:sSupPr>
                                                  <m:ctrlPr>
                                                    <a:rPr lang="en-US" sz="2100" b="0" i="1">
                                                      <a:solidFill>
                                                        <a:schemeClr val="tx1"/>
                                                      </a:solidFill>
                                                      <a:latin typeface="Cambria Math" panose="02040503050406030204" pitchFamily="18" charset="0"/>
                                                    </a:rPr>
                                                  </m:ctrlPr>
                                                </m:sSupPr>
                                                <m:e>
                                                  <m:sSub>
                                                    <m:sSubPr>
                                                      <m:ctrlPr>
                                                        <a:rPr lang="en-US" sz="2100" b="0" i="1">
                                                          <a:solidFill>
                                                            <a:schemeClr val="tx1"/>
                                                          </a:solidFill>
                                                          <a:latin typeface="Cambria Math" panose="02040503050406030204" pitchFamily="18" charset="0"/>
                                                        </a:rPr>
                                                      </m:ctrlPr>
                                                    </m:sSubPr>
                                                    <m:e>
                                                      <m:r>
                                                        <a:rPr lang="en-US" sz="2100" b="0" i="1">
                                                          <a:solidFill>
                                                            <a:schemeClr val="tx1"/>
                                                          </a:solidFill>
                                                          <a:latin typeface="Cambria Math" panose="02040503050406030204" pitchFamily="18" charset="0"/>
                                                        </a:rPr>
                                                        <m:t>𝑠</m:t>
                                                      </m:r>
                                                    </m:e>
                                                    <m:sub>
                                                      <m:r>
                                                        <a:rPr lang="en-US" sz="2100" b="0" i="1">
                                                          <a:solidFill>
                                                            <a:schemeClr val="tx1"/>
                                                          </a:solidFill>
                                                          <a:latin typeface="Cambria Math" panose="02040503050406030204" pitchFamily="18" charset="0"/>
                                                        </a:rPr>
                                                        <m:t>𝑥𝑗</m:t>
                                                      </m:r>
                                                    </m:sub>
                                                  </m:sSub>
                                                </m:e>
                                                <m:sup>
                                                  <m:r>
                                                    <a:rPr lang="en-US" sz="2100" b="0" i="1">
                                                      <a:solidFill>
                                                        <a:schemeClr val="tx1"/>
                                                      </a:solidFill>
                                                      <a:latin typeface="Cambria Math" panose="02040503050406030204" pitchFamily="18" charset="0"/>
                                                    </a:rPr>
                                                    <m:t>2</m:t>
                                                  </m:r>
                                                </m:sup>
                                              </m:sSup>
                                            </m:e>
                                          </m:acc>
                                        </m:num>
                                        <m:den>
                                          <m:sSup>
                                            <m:sSupPr>
                                              <m:ctrlPr>
                                                <a:rPr lang="en-US" sz="2100" b="0" i="1">
                                                  <a:solidFill>
                                                    <a:schemeClr val="tx1"/>
                                                  </a:solidFill>
                                                  <a:latin typeface="Cambria Math" panose="02040503050406030204" pitchFamily="18" charset="0"/>
                                                </a:rPr>
                                              </m:ctrlPr>
                                            </m:sSupPr>
                                            <m:e>
                                              <m:sSub>
                                                <m:sSubPr>
                                                  <m:ctrlPr>
                                                    <a:rPr lang="en-US" sz="2100" b="0" i="1">
                                                      <a:solidFill>
                                                        <a:schemeClr val="tx1"/>
                                                      </a:solidFill>
                                                      <a:latin typeface="Cambria Math" panose="02040503050406030204" pitchFamily="18" charset="0"/>
                                                    </a:rPr>
                                                  </m:ctrlPr>
                                                </m:sSubPr>
                                                <m:e>
                                                  <m:r>
                                                    <a:rPr lang="en-US" sz="2100" b="0" i="1">
                                                      <a:solidFill>
                                                        <a:schemeClr val="tx1"/>
                                                      </a:solidFill>
                                                      <a:latin typeface="Cambria Math" panose="02040503050406030204" pitchFamily="18" charset="0"/>
                                                      <a:ea typeface="Cambria Math" panose="02040503050406030204" pitchFamily="18" charset="0"/>
                                                    </a:rPr>
                                                    <m:t>𝜎</m:t>
                                                  </m:r>
                                                </m:e>
                                                <m:sub>
                                                  <m:r>
                                                    <a:rPr lang="en-US" sz="2100" b="0" i="1">
                                                      <a:solidFill>
                                                        <a:schemeClr val="tx1"/>
                                                      </a:solidFill>
                                                      <a:latin typeface="Cambria Math" panose="02040503050406030204" pitchFamily="18" charset="0"/>
                                                    </a:rPr>
                                                    <m:t>𝐸𝑈</m:t>
                                                  </m:r>
                                                </m:sub>
                                              </m:sSub>
                                            </m:e>
                                            <m:sup>
                                              <m:r>
                                                <a:rPr lang="en-US" sz="2100" b="0" i="1">
                                                  <a:solidFill>
                                                    <a:schemeClr val="tx1"/>
                                                  </a:solidFill>
                                                  <a:latin typeface="Cambria Math" panose="02040503050406030204" pitchFamily="18" charset="0"/>
                                                </a:rPr>
                                                <m:t>2</m:t>
                                              </m:r>
                                            </m:sup>
                                          </m:sSup>
                                        </m:den>
                                      </m:f>
                                    </m:e>
                                  </m:d>
                                </m:den>
                              </m:f>
                            </m:oMath>
                          </a14:m>
                          <a:endParaRPr lang="en-US" sz="2100" b="0" dirty="0">
                            <a:solidFill>
                              <a:schemeClr val="tx1"/>
                            </a:solidFill>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2100" b="0" dirty="0">
                            <a:solidFill>
                              <a:schemeClr val="tx1"/>
                            </a:solidFill>
                            <a:latin typeface="+mn-lt"/>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lang="en-US" sz="1800" b="0" i="1" smtClean="0">
                                      <a:solidFill>
                                        <a:schemeClr val="tx1"/>
                                      </a:solidFill>
                                      <a:latin typeface="Cambria Math" panose="02040503050406030204" pitchFamily="18" charset="0"/>
                                    </a:rPr>
                                  </m:ctrlPr>
                                </m:accPr>
                                <m:e>
                                  <m:sSup>
                                    <m:sSupPr>
                                      <m:ctrlPr>
                                        <a:rPr lang="en-US" sz="1800" b="0" i="1">
                                          <a:solidFill>
                                            <a:schemeClr val="tx1"/>
                                          </a:solidFill>
                                          <a:latin typeface="Cambria Math" panose="02040503050406030204" pitchFamily="18" charset="0"/>
                                        </a:rPr>
                                      </m:ctrlPr>
                                    </m:sSupPr>
                                    <m:e>
                                      <m:sSub>
                                        <m:sSubPr>
                                          <m:ctrlPr>
                                            <a:rPr lang="en-US" sz="1800" b="0" i="1">
                                              <a:solidFill>
                                                <a:schemeClr val="tx1"/>
                                              </a:solidFill>
                                              <a:latin typeface="Cambria Math" panose="02040503050406030204" pitchFamily="18" charset="0"/>
                                            </a:rPr>
                                          </m:ctrlPr>
                                        </m:sSubPr>
                                        <m:e>
                                          <m:r>
                                            <a:rPr lang="en-US" sz="1800" b="0" i="1">
                                              <a:solidFill>
                                                <a:schemeClr val="tx1"/>
                                              </a:solidFill>
                                              <a:latin typeface="Cambria Math" panose="02040503050406030204" pitchFamily="18" charset="0"/>
                                            </a:rPr>
                                            <m:t>𝑠</m:t>
                                          </m:r>
                                        </m:e>
                                        <m:sub>
                                          <m:r>
                                            <a:rPr lang="en-US" sz="1800" b="0" i="1">
                                              <a:solidFill>
                                                <a:schemeClr val="tx1"/>
                                              </a:solidFill>
                                              <a:latin typeface="Cambria Math" panose="02040503050406030204" pitchFamily="18" charset="0"/>
                                            </a:rPr>
                                            <m:t>𝑥𝑗</m:t>
                                          </m:r>
                                        </m:sub>
                                      </m:sSub>
                                    </m:e>
                                    <m:sup>
                                      <m:r>
                                        <a:rPr lang="en-US" sz="1800" b="0" i="1">
                                          <a:solidFill>
                                            <a:schemeClr val="tx1"/>
                                          </a:solidFill>
                                          <a:latin typeface="Cambria Math" panose="02040503050406030204" pitchFamily="18" charset="0"/>
                                        </a:rPr>
                                        <m:t>2</m:t>
                                      </m:r>
                                    </m:sup>
                                  </m:sSup>
                                </m:e>
                              </m:acc>
                            </m:oMath>
                          </a14:m>
                          <a:r>
                            <a:rPr lang="en-US" sz="1800" b="0" dirty="0">
                              <a:solidFill>
                                <a:schemeClr val="tx1"/>
                              </a:solidFill>
                              <a:latin typeface="+mn-lt"/>
                            </a:rPr>
                            <a:t> is the mean observed variance</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tx1"/>
                              </a:solidFill>
                              <a:latin typeface="+mn-lt"/>
                            </a:rPr>
                            <a:t>J is the number of items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lang="en-US" sz="1800" b="0" i="1" smtClean="0">
                                      <a:solidFill>
                                        <a:schemeClr val="tx1"/>
                                      </a:solidFill>
                                      <a:latin typeface="Cambria Math" panose="02040503050406030204" pitchFamily="18" charset="0"/>
                                    </a:rPr>
                                  </m:ctrlPr>
                                </m:sSupPr>
                                <m:e>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𝜎</m:t>
                                      </m:r>
                                    </m:e>
                                    <m:sub>
                                      <m:r>
                                        <a:rPr lang="en-US" sz="1800" b="0" i="1" smtClean="0">
                                          <a:solidFill>
                                            <a:schemeClr val="tx1"/>
                                          </a:solidFill>
                                          <a:latin typeface="Cambria Math" panose="02040503050406030204" pitchFamily="18" charset="0"/>
                                        </a:rPr>
                                        <m:t>𝐸𝑈</m:t>
                                      </m:r>
                                    </m:sub>
                                  </m:sSub>
                                </m:e>
                                <m:sup>
                                  <m:r>
                                    <a:rPr lang="en-US" sz="1800" b="0" i="1" smtClean="0">
                                      <a:solidFill>
                                        <a:schemeClr val="tx1"/>
                                      </a:solidFill>
                                      <a:latin typeface="Cambria Math" panose="02040503050406030204" pitchFamily="18" charset="0"/>
                                    </a:rPr>
                                    <m:t>2</m:t>
                                  </m:r>
                                </m:sup>
                              </m:sSup>
                            </m:oMath>
                          </a14:m>
                          <a:r>
                            <a:rPr lang="en-US" sz="1800" b="0" dirty="0">
                              <a:solidFill>
                                <a:schemeClr val="tx1"/>
                              </a:solidFill>
                              <a:latin typeface="+mn-lt"/>
                            </a:rPr>
                            <a:t> is the expected uniform variance</a:t>
                          </a:r>
                        </a:p>
                        <a:p>
                          <a:endParaRPr lang="en-US" sz="2400" b="0" dirty="0">
                            <a:solidFill>
                              <a:schemeClr val="tx1"/>
                            </a:solidFill>
                            <a:latin typeface="+mn-lt"/>
                          </a:endParaRPr>
                        </a:p>
                      </a:txBody>
                      <a:tcPr>
                        <a:noFill/>
                      </a:tcPr>
                    </a:tc>
                    <a:extLst>
                      <a:ext uri="{0D108BD9-81ED-4DB2-BD59-A6C34878D82A}">
                        <a16:rowId xmlns:a16="http://schemas.microsoft.com/office/drawing/2014/main" val="2565289292"/>
                      </a:ext>
                    </a:extLst>
                  </a:tr>
                </a:tbl>
              </a:graphicData>
            </a:graphic>
          </p:graphicFrame>
        </mc:Choice>
        <mc:Fallback xmlns="">
          <p:graphicFrame>
            <p:nvGraphicFramePr>
              <p:cNvPr id="7" name="Table 7">
                <a:extLst>
                  <a:ext uri="{FF2B5EF4-FFF2-40B4-BE49-F238E27FC236}">
                    <a16:creationId xmlns:a16="http://schemas.microsoft.com/office/drawing/2014/main" id="{C526F01E-A613-0ED3-9CD8-03B5A4CA4FD1}"/>
                  </a:ext>
                </a:extLst>
              </p:cNvPr>
              <p:cNvGraphicFramePr>
                <a:graphicFrameLocks noGrp="1"/>
              </p:cNvGraphicFramePr>
              <p:nvPr>
                <p:extLst>
                  <p:ext uri="{D42A27DB-BD31-4B8C-83A1-F6EECF244321}">
                    <p14:modId xmlns:p14="http://schemas.microsoft.com/office/powerpoint/2010/main" val="1189777084"/>
                  </p:ext>
                </p:extLst>
              </p:nvPr>
            </p:nvGraphicFramePr>
            <p:xfrm>
              <a:off x="1108268" y="2576457"/>
              <a:ext cx="10245532" cy="2759012"/>
            </p:xfrm>
            <a:graphic>
              <a:graphicData uri="http://schemas.openxmlformats.org/drawingml/2006/table">
                <a:tbl>
                  <a:tblPr firstRow="1" bandRow="1">
                    <a:tableStyleId>{5C22544A-7EE6-4342-B048-85BDC9FD1C3A}</a:tableStyleId>
                  </a:tblPr>
                  <a:tblGrid>
                    <a:gridCol w="5122766">
                      <a:extLst>
                        <a:ext uri="{9D8B030D-6E8A-4147-A177-3AD203B41FA5}">
                          <a16:colId xmlns:a16="http://schemas.microsoft.com/office/drawing/2014/main" val="2422094317"/>
                        </a:ext>
                      </a:extLst>
                    </a:gridCol>
                    <a:gridCol w="5122766">
                      <a:extLst>
                        <a:ext uri="{9D8B030D-6E8A-4147-A177-3AD203B41FA5}">
                          <a16:colId xmlns:a16="http://schemas.microsoft.com/office/drawing/2014/main" val="140765871"/>
                        </a:ext>
                      </a:extLst>
                    </a:gridCol>
                  </a:tblGrid>
                  <a:tr h="2759012">
                    <a:tc>
                      <a:txBody>
                        <a:bodyPr/>
                        <a:lstStyle/>
                        <a:p>
                          <a:endParaRPr lang="en-US"/>
                        </a:p>
                      </a:txBody>
                      <a:tcPr>
                        <a:blipFill>
                          <a:blip r:embed="rId2"/>
                          <a:stretch>
                            <a:fillRect l="-119" t="-220" r="-100476" b="-881"/>
                          </a:stretch>
                        </a:blipFill>
                      </a:tcPr>
                    </a:tc>
                    <a:tc>
                      <a:txBody>
                        <a:bodyPr/>
                        <a:lstStyle/>
                        <a:p>
                          <a:endParaRPr lang="en-US"/>
                        </a:p>
                      </a:txBody>
                      <a:tcPr>
                        <a:blipFill>
                          <a:blip r:embed="rId2"/>
                          <a:stretch>
                            <a:fillRect l="-100119" t="-220" r="-476" b="-881"/>
                          </a:stretch>
                        </a:blipFill>
                      </a:tcPr>
                    </a:tc>
                    <a:extLst>
                      <a:ext uri="{0D108BD9-81ED-4DB2-BD59-A6C34878D82A}">
                        <a16:rowId xmlns:a16="http://schemas.microsoft.com/office/drawing/2014/main" val="2565289292"/>
                      </a:ext>
                    </a:extLst>
                  </a:tr>
                </a:tbl>
              </a:graphicData>
            </a:graphic>
          </p:graphicFrame>
        </mc:Fallback>
      </mc:AlternateContent>
      <p:sp>
        <p:nvSpPr>
          <p:cNvPr id="9" name="TextBox 8">
            <a:extLst>
              <a:ext uri="{FF2B5EF4-FFF2-40B4-BE49-F238E27FC236}">
                <a16:creationId xmlns:a16="http://schemas.microsoft.com/office/drawing/2014/main" id="{516E7A5D-0934-A733-E649-9B7543180FBC}"/>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1430159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Reliability measure examples using army data</a:t>
            </a:r>
          </a:p>
          <a:p>
            <a:pPr algn="ctr"/>
            <a:r>
              <a:rPr lang="en-US" dirty="0" err="1"/>
              <a:t>r</a:t>
            </a:r>
            <a:r>
              <a:rPr lang="en-US" baseline="-25000" dirty="0" err="1"/>
              <a:t>wg</a:t>
            </a:r>
            <a:r>
              <a:rPr lang="en-US" dirty="0"/>
              <a:t> of Work Hours (with 11 response options)</a:t>
            </a:r>
          </a:p>
          <a:p>
            <a:pPr algn="ctr"/>
            <a:endParaRPr lang="en-US" dirty="0"/>
          </a:p>
          <a:p>
            <a:pPr algn="ctr"/>
            <a:endParaRPr lang="en-US" dirty="0"/>
          </a:p>
          <a:p>
            <a:endParaRPr lang="en-US" dirty="0"/>
          </a:p>
        </p:txBody>
      </p:sp>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85</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p:sp>
        <p:nvSpPr>
          <p:cNvPr id="8" name="Text Box 5">
            <a:extLst>
              <a:ext uri="{FF2B5EF4-FFF2-40B4-BE49-F238E27FC236}">
                <a16:creationId xmlns:a16="http://schemas.microsoft.com/office/drawing/2014/main" id="{FE5ACA23-2C2F-CA0F-3EA1-40C60EDD0A2D}"/>
              </a:ext>
            </a:extLst>
          </p:cNvPr>
          <p:cNvSpPr txBox="1">
            <a:spLocks noChangeArrowheads="1"/>
          </p:cNvSpPr>
          <p:nvPr/>
        </p:nvSpPr>
        <p:spPr bwMode="auto">
          <a:xfrm>
            <a:off x="2484276" y="2375061"/>
            <a:ext cx="7223449" cy="3675063"/>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data(bhr2000)  #bring data to work environment</a:t>
            </a:r>
          </a:p>
          <a:p>
            <a:pPr>
              <a:spcBef>
                <a:spcPct val="0"/>
              </a:spcBef>
              <a:buFontTx/>
              <a:buNone/>
            </a:pPr>
            <a:r>
              <a:rPr lang="en-US" altLang="en-US" sz="1800" dirty="0">
                <a:latin typeface="Courier New" panose="02070309020205020404" pitchFamily="49" charset="0"/>
              </a:rPr>
              <a:t>&gt; (11^2-1)/12    #calculate uniform random variance</a:t>
            </a:r>
          </a:p>
          <a:p>
            <a:pPr>
              <a:spcBef>
                <a:spcPct val="0"/>
              </a:spcBef>
              <a:buFontTx/>
              <a:buNone/>
            </a:pPr>
            <a:r>
              <a:rPr lang="en-US" altLang="en-US" sz="1800" dirty="0">
                <a:latin typeface="Courier New" panose="02070309020205020404" pitchFamily="49" charset="0"/>
              </a:rPr>
              <a:t>[1] 10</a:t>
            </a:r>
          </a:p>
          <a:p>
            <a:pPr>
              <a:spcBef>
                <a:spcPct val="0"/>
              </a:spcBef>
              <a:buFontTx/>
              <a:buNone/>
            </a:pPr>
            <a:r>
              <a:rPr lang="en-US" altLang="en-US" sz="1800" dirty="0">
                <a:latin typeface="Courier New" panose="02070309020205020404" pitchFamily="49" charset="0"/>
              </a:rPr>
              <a:t>&gt; RWG.HRS&lt;-</a:t>
            </a:r>
            <a:r>
              <a:rPr lang="en-US" altLang="en-US" sz="1800" dirty="0" err="1">
                <a:latin typeface="Courier New" panose="02070309020205020404" pitchFamily="49" charset="0"/>
              </a:rPr>
              <a:t>rwg</a:t>
            </a:r>
            <a:r>
              <a:rPr lang="en-US" altLang="en-US" sz="1800" dirty="0">
                <a:latin typeface="Courier New" panose="02070309020205020404" pitchFamily="49" charset="0"/>
              </a:rPr>
              <a:t>(bhr2000$HRS,bhr2000$GRP,ranvar=10)</a:t>
            </a:r>
          </a:p>
          <a:p>
            <a:pPr>
              <a:spcBef>
                <a:spcPct val="0"/>
              </a:spcBef>
              <a:buFontTx/>
              <a:buNone/>
            </a:pPr>
            <a:r>
              <a:rPr lang="en-US" altLang="en-US" sz="1800" dirty="0">
                <a:latin typeface="Courier New" panose="02070309020205020404" pitchFamily="49" charset="0"/>
              </a:rPr>
              <a:t>&gt; summary(RWG.HRS)</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grpid</a:t>
            </a:r>
            <a:r>
              <a:rPr lang="en-US" altLang="en-US" sz="1800" dirty="0">
                <a:latin typeface="Courier New" panose="02070309020205020404" pitchFamily="49" charset="0"/>
              </a:rPr>
              <a:t>         </a:t>
            </a:r>
            <a:r>
              <a:rPr lang="en-US" altLang="en-US" sz="1800" dirty="0" err="1">
                <a:latin typeface="Courier New" panose="02070309020205020404" pitchFamily="49" charset="0"/>
              </a:rPr>
              <a:t>rwg</a:t>
            </a:r>
            <a:r>
              <a:rPr lang="en-US" altLang="en-US" sz="1800" dirty="0">
                <a:latin typeface="Courier New" panose="02070309020205020404" pitchFamily="49" charset="0"/>
              </a:rPr>
              <a:t>             </a:t>
            </a:r>
            <a:r>
              <a:rPr lang="en-US" altLang="en-US" sz="1800" dirty="0" err="1">
                <a:latin typeface="Courier New" panose="02070309020205020404" pitchFamily="49" charset="0"/>
              </a:rPr>
              <a:t>gsize</a:t>
            </a:r>
            <a:r>
              <a:rPr lang="en-US" altLang="en-US" sz="1800" dirty="0">
                <a:latin typeface="Courier New" panose="02070309020205020404" pitchFamily="49" charset="0"/>
              </a:rPr>
              <a:t>       </a:t>
            </a:r>
          </a:p>
          <a:p>
            <a:pPr>
              <a:spcBef>
                <a:spcPct val="0"/>
              </a:spcBef>
              <a:buFontTx/>
              <a:buNone/>
            </a:pPr>
            <a:r>
              <a:rPr lang="en-US" altLang="en-US" sz="1800" dirty="0">
                <a:latin typeface="Courier New" panose="02070309020205020404" pitchFamily="49" charset="0"/>
              </a:rPr>
              <a:t> 1      : 1   Min.   :0.4683   Min.   :  8.00  </a:t>
            </a:r>
          </a:p>
          <a:p>
            <a:pPr>
              <a:spcBef>
                <a:spcPct val="0"/>
              </a:spcBef>
              <a:buFontTx/>
              <a:buNone/>
            </a:pPr>
            <a:r>
              <a:rPr lang="en-US" altLang="en-US" sz="1800" dirty="0">
                <a:latin typeface="Courier New" panose="02070309020205020404" pitchFamily="49" charset="0"/>
              </a:rPr>
              <a:t> 10     : 1   1st Qu.:0.6668   1st Qu.: 29.50  </a:t>
            </a:r>
          </a:p>
          <a:p>
            <a:pPr>
              <a:spcBef>
                <a:spcPct val="0"/>
              </a:spcBef>
              <a:buFontTx/>
              <a:buNone/>
            </a:pPr>
            <a:r>
              <a:rPr lang="en-US" altLang="en-US" sz="1800" dirty="0">
                <a:latin typeface="Courier New" panose="02070309020205020404" pitchFamily="49" charset="0"/>
              </a:rPr>
              <a:t> 11     : 1   Median :0.7551   Median : 45.00  </a:t>
            </a:r>
          </a:p>
          <a:p>
            <a:pPr>
              <a:spcBef>
                <a:spcPct val="0"/>
              </a:spcBef>
              <a:buFontTx/>
              <a:buNone/>
            </a:pPr>
            <a:r>
              <a:rPr lang="en-US" altLang="en-US" sz="1800" dirty="0">
                <a:latin typeface="Courier New" panose="02070309020205020404" pitchFamily="49" charset="0"/>
              </a:rPr>
              <a:t> 12     : 1   Mean   :0.7353   Mean   : 54.55  </a:t>
            </a:r>
          </a:p>
          <a:p>
            <a:pPr>
              <a:spcBef>
                <a:spcPct val="0"/>
              </a:spcBef>
              <a:buFontTx/>
              <a:buNone/>
            </a:pPr>
            <a:r>
              <a:rPr lang="en-US" altLang="en-US" sz="1800" dirty="0">
                <a:latin typeface="Courier New" panose="02070309020205020404" pitchFamily="49" charset="0"/>
              </a:rPr>
              <a:t> 13     : 1   3rd Qu.:0.8099   3rd Qu.: 72.50  </a:t>
            </a:r>
          </a:p>
          <a:p>
            <a:pPr>
              <a:spcBef>
                <a:spcPct val="0"/>
              </a:spcBef>
              <a:buFontTx/>
              <a:buNone/>
            </a:pPr>
            <a:r>
              <a:rPr lang="en-US" altLang="en-US" sz="1800" dirty="0">
                <a:latin typeface="Courier New" panose="02070309020205020404" pitchFamily="49" charset="0"/>
              </a:rPr>
              <a:t> 14     : 1   Max.   :0.9176   Max.   :188.00  </a:t>
            </a:r>
          </a:p>
          <a:p>
            <a:pPr>
              <a:spcBef>
                <a:spcPct val="0"/>
              </a:spcBef>
              <a:buFontTx/>
              <a:buNone/>
            </a:pPr>
            <a:r>
              <a:rPr lang="en-US" altLang="en-US" sz="1800" dirty="0">
                <a:latin typeface="Courier New" panose="02070309020205020404" pitchFamily="49" charset="0"/>
              </a:rPr>
              <a:t> (Other):93</a:t>
            </a:r>
          </a:p>
        </p:txBody>
      </p:sp>
      <p:sp>
        <p:nvSpPr>
          <p:cNvPr id="7" name="TextBox 6">
            <a:extLst>
              <a:ext uri="{FF2B5EF4-FFF2-40B4-BE49-F238E27FC236}">
                <a16:creationId xmlns:a16="http://schemas.microsoft.com/office/drawing/2014/main" id="{39E9CAE2-BC7E-E20F-FD94-14D4128C5938}"/>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420298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Reliability measure examples using army data</a:t>
            </a:r>
          </a:p>
          <a:p>
            <a:pPr algn="ctr"/>
            <a:r>
              <a:rPr lang="en-US" dirty="0" err="1"/>
              <a:t>r</a:t>
            </a:r>
            <a:r>
              <a:rPr lang="en-US" baseline="-25000" dirty="0" err="1"/>
              <a:t>wg</a:t>
            </a:r>
            <a:r>
              <a:rPr lang="en-US" baseline="-25000" dirty="0"/>
              <a:t>(j)</a:t>
            </a:r>
            <a:r>
              <a:rPr lang="en-US" dirty="0"/>
              <a:t> of Leadership (with 11 items and 5 response options)</a:t>
            </a:r>
          </a:p>
          <a:p>
            <a:pPr algn="ctr"/>
            <a:endParaRPr lang="en-US" dirty="0"/>
          </a:p>
          <a:p>
            <a:pPr algn="ctr"/>
            <a:endParaRPr lang="en-US" dirty="0"/>
          </a:p>
          <a:p>
            <a:endParaRPr lang="en-US" dirty="0"/>
          </a:p>
        </p:txBody>
      </p:sp>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86</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p:sp>
        <p:nvSpPr>
          <p:cNvPr id="10" name="Text Box 4">
            <a:extLst>
              <a:ext uri="{FF2B5EF4-FFF2-40B4-BE49-F238E27FC236}">
                <a16:creationId xmlns:a16="http://schemas.microsoft.com/office/drawing/2014/main" id="{EB0A379C-A967-4888-B90F-6BA3A3DD1EB4}"/>
              </a:ext>
            </a:extLst>
          </p:cNvPr>
          <p:cNvSpPr txBox="1">
            <a:spLocks noChangeArrowheads="1"/>
          </p:cNvSpPr>
          <p:nvPr/>
        </p:nvSpPr>
        <p:spPr bwMode="auto">
          <a:xfrm>
            <a:off x="2243137" y="2541086"/>
            <a:ext cx="7705725" cy="34004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(5^2-1)/12</a:t>
            </a:r>
          </a:p>
          <a:p>
            <a:pPr>
              <a:spcBef>
                <a:spcPct val="0"/>
              </a:spcBef>
              <a:buFontTx/>
              <a:buNone/>
            </a:pPr>
            <a:r>
              <a:rPr lang="en-US" altLang="en-US" sz="1800" dirty="0">
                <a:latin typeface="Courier New" panose="02070309020205020404" pitchFamily="49" charset="0"/>
              </a:rPr>
              <a:t>[1] 2</a:t>
            </a:r>
          </a:p>
          <a:p>
            <a:pPr>
              <a:spcBef>
                <a:spcPct val="0"/>
              </a:spcBef>
              <a:buFontTx/>
              <a:buNone/>
            </a:pPr>
            <a:r>
              <a:rPr lang="en-US" altLang="en-US" sz="1800" dirty="0">
                <a:latin typeface="Courier New" panose="02070309020205020404" pitchFamily="49" charset="0"/>
              </a:rPr>
              <a:t>&gt; RWG.J.OUT&lt;-</a:t>
            </a:r>
            <a:r>
              <a:rPr lang="en-US" altLang="en-US" sz="1800" dirty="0" err="1">
                <a:latin typeface="Courier New" panose="02070309020205020404" pitchFamily="49" charset="0"/>
              </a:rPr>
              <a:t>rwg.j</a:t>
            </a:r>
            <a:r>
              <a:rPr lang="en-US" altLang="en-US" sz="1800" dirty="0">
                <a:latin typeface="Courier New" panose="02070309020205020404" pitchFamily="49" charset="0"/>
              </a:rPr>
              <a:t>(bhr2000[,2:12],bhr2000$GRP,ranvar=2)</a:t>
            </a:r>
          </a:p>
          <a:p>
            <a:pPr>
              <a:spcBef>
                <a:spcPct val="0"/>
              </a:spcBef>
              <a:buFontTx/>
              <a:buNone/>
            </a:pPr>
            <a:r>
              <a:rPr lang="en-US" altLang="en-US" sz="1800" dirty="0">
                <a:latin typeface="Courier New" panose="02070309020205020404" pitchFamily="49" charset="0"/>
              </a:rPr>
              <a:t>&gt; summary(RWG.J.OUT)</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grpid</a:t>
            </a:r>
            <a:r>
              <a:rPr lang="en-US" altLang="en-US" sz="1800" dirty="0">
                <a:latin typeface="Courier New" panose="02070309020205020404" pitchFamily="49" charset="0"/>
              </a:rPr>
              <a:t>        </a:t>
            </a:r>
            <a:r>
              <a:rPr lang="en-US" altLang="en-US" sz="1800" dirty="0" err="1">
                <a:latin typeface="Courier New" panose="02070309020205020404" pitchFamily="49" charset="0"/>
              </a:rPr>
              <a:t>rwg.j</a:t>
            </a:r>
            <a:r>
              <a:rPr lang="en-US" altLang="en-US" sz="1800" dirty="0">
                <a:latin typeface="Courier New" panose="02070309020205020404" pitchFamily="49" charset="0"/>
              </a:rPr>
              <a:t>            </a:t>
            </a:r>
            <a:r>
              <a:rPr lang="en-US" altLang="en-US" sz="1800" dirty="0" err="1">
                <a:latin typeface="Courier New" panose="02070309020205020404" pitchFamily="49" charset="0"/>
              </a:rPr>
              <a:t>gsize</a:t>
            </a:r>
            <a:r>
              <a:rPr lang="en-US" altLang="en-US" sz="1800" dirty="0">
                <a:latin typeface="Courier New" panose="02070309020205020404" pitchFamily="49" charset="0"/>
              </a:rPr>
              <a:t>       </a:t>
            </a:r>
          </a:p>
          <a:p>
            <a:pPr>
              <a:spcBef>
                <a:spcPct val="0"/>
              </a:spcBef>
              <a:buFontTx/>
              <a:buNone/>
            </a:pPr>
            <a:r>
              <a:rPr lang="en-US" altLang="en-US" sz="1800" dirty="0">
                <a:latin typeface="Courier New" panose="02070309020205020404" pitchFamily="49" charset="0"/>
              </a:rPr>
              <a:t> 1      : 1   Min.   :0.7859   Min.   :  8.00  </a:t>
            </a:r>
          </a:p>
          <a:p>
            <a:pPr>
              <a:spcBef>
                <a:spcPct val="0"/>
              </a:spcBef>
              <a:buFontTx/>
              <a:buNone/>
            </a:pPr>
            <a:r>
              <a:rPr lang="en-US" altLang="en-US" sz="1800" dirty="0">
                <a:latin typeface="Courier New" panose="02070309020205020404" pitchFamily="49" charset="0"/>
              </a:rPr>
              <a:t> 10     : 1   1st Qu.:0.8708   1st Qu.: 29.50  </a:t>
            </a:r>
          </a:p>
          <a:p>
            <a:pPr>
              <a:spcBef>
                <a:spcPct val="0"/>
              </a:spcBef>
              <a:buFontTx/>
              <a:buNone/>
            </a:pPr>
            <a:r>
              <a:rPr lang="en-US" altLang="en-US" sz="1800" dirty="0">
                <a:latin typeface="Courier New" panose="02070309020205020404" pitchFamily="49" charset="0"/>
              </a:rPr>
              <a:t> 11     : 1   Median :0.8925   Median : 45.00  </a:t>
            </a:r>
          </a:p>
          <a:p>
            <a:pPr>
              <a:spcBef>
                <a:spcPct val="0"/>
              </a:spcBef>
              <a:buFontTx/>
              <a:buNone/>
            </a:pPr>
            <a:r>
              <a:rPr lang="en-US" altLang="en-US" sz="1800" dirty="0">
                <a:latin typeface="Courier New" panose="02070309020205020404" pitchFamily="49" charset="0"/>
              </a:rPr>
              <a:t> 12     : 1   Mean   :0.8876   Mean   : 54.55  </a:t>
            </a:r>
          </a:p>
          <a:p>
            <a:pPr>
              <a:spcBef>
                <a:spcPct val="0"/>
              </a:spcBef>
              <a:buFontTx/>
              <a:buNone/>
            </a:pPr>
            <a:r>
              <a:rPr lang="en-US" altLang="en-US" sz="1800" dirty="0">
                <a:latin typeface="Courier New" panose="02070309020205020404" pitchFamily="49" charset="0"/>
              </a:rPr>
              <a:t> 13     : 1   3rd Qu.:0.9088   3rd Qu.: 72.50  </a:t>
            </a:r>
          </a:p>
          <a:p>
            <a:pPr>
              <a:spcBef>
                <a:spcPct val="0"/>
              </a:spcBef>
              <a:buFontTx/>
              <a:buNone/>
            </a:pPr>
            <a:r>
              <a:rPr lang="en-US" altLang="en-US" sz="1800" dirty="0">
                <a:latin typeface="Courier New" panose="02070309020205020404" pitchFamily="49" charset="0"/>
              </a:rPr>
              <a:t> 14     : 1   Max.   :0.9440   Max.   :188.00  </a:t>
            </a:r>
          </a:p>
          <a:p>
            <a:pPr>
              <a:spcBef>
                <a:spcPct val="0"/>
              </a:spcBef>
              <a:buFontTx/>
              <a:buNone/>
            </a:pPr>
            <a:r>
              <a:rPr lang="en-US" altLang="en-US" sz="1800" dirty="0">
                <a:latin typeface="Courier New" panose="02070309020205020404" pitchFamily="49" charset="0"/>
              </a:rPr>
              <a:t> (Other):93 </a:t>
            </a:r>
          </a:p>
        </p:txBody>
      </p:sp>
      <p:sp>
        <p:nvSpPr>
          <p:cNvPr id="12" name="TextBox 11">
            <a:extLst>
              <a:ext uri="{FF2B5EF4-FFF2-40B4-BE49-F238E27FC236}">
                <a16:creationId xmlns:a16="http://schemas.microsoft.com/office/drawing/2014/main" id="{8505B538-4AD9-2736-2B9E-9E9C1D9A63CA}"/>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954715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77D-7E46-75AB-6BFA-C44221A2DD8D}"/>
              </a:ext>
            </a:extLst>
          </p:cNvPr>
          <p:cNvSpPr>
            <a:spLocks noGrp="1"/>
          </p:cNvSpPr>
          <p:nvPr>
            <p:ph type="title"/>
          </p:nvPr>
        </p:nvSpPr>
        <p:spPr/>
        <p:txBody>
          <a:bodyPr/>
          <a:lstStyle/>
          <a:p>
            <a:r>
              <a:rPr lang="en-US" dirty="0"/>
              <a:t>Aggregation Models - 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29D02D-1D4C-581F-970C-18CB9F6E11B4}"/>
                  </a:ext>
                </a:extLst>
              </p:cNvPr>
              <p:cNvSpPr>
                <a:spLocks noGrp="1"/>
              </p:cNvSpPr>
              <p:nvPr>
                <p:ph idx="1"/>
              </p:nvPr>
            </p:nvSpPr>
            <p:spPr/>
            <p:txBody>
              <a:bodyPr/>
              <a:lstStyle/>
              <a:p>
                <a:pPr algn="ctr"/>
                <a:r>
                  <a:rPr lang="en-US" dirty="0"/>
                  <a:t>Agreement-Based Measure</a:t>
                </a:r>
              </a:p>
              <a:p>
                <a:pPr algn="ctr"/>
                <a:r>
                  <a:rPr lang="en-US" dirty="0" err="1"/>
                  <a:t>r</a:t>
                </a:r>
                <a:r>
                  <a:rPr lang="en-US" baseline="-25000" dirty="0" err="1"/>
                  <a:t>wg</a:t>
                </a:r>
                <a:endParaRPr lang="en-US" baseline="-25000" dirty="0"/>
              </a:p>
              <a:p>
                <a:endParaRPr lang="en-US" dirty="0"/>
              </a:p>
              <a:p>
                <a:r>
                  <a:rPr lang="en-US" dirty="0"/>
                  <a:t>Methodological issues raised about </a:t>
                </a:r>
                <a:r>
                  <a:rPr lang="en-US" dirty="0" err="1"/>
                  <a:t>rwg</a:t>
                </a:r>
                <a:r>
                  <a:rPr lang="en-US" dirty="0"/>
                  <a:t> and </a:t>
                </a:r>
                <a:r>
                  <a:rPr lang="en-US" dirty="0" err="1"/>
                  <a:t>rwg</a:t>
                </a:r>
                <a:r>
                  <a:rPr lang="en-US" dirty="0"/>
                  <a:t>(j) (Brown &amp; </a:t>
                </a:r>
                <a:r>
                  <a:rPr lang="en-US" dirty="0" err="1"/>
                  <a:t>Hauenstein</a:t>
                </a:r>
                <a:r>
                  <a:rPr lang="en-US" dirty="0"/>
                  <a:t>, 2005; Cohen et al., 2001; Lindell et al., 1999)</a:t>
                </a:r>
              </a:p>
              <a:p>
                <a:pPr marL="342900" indent="-342900">
                  <a:buFont typeface="Arial" panose="020B0604020202020204" pitchFamily="34" charset="0"/>
                  <a:buChar char="•"/>
                </a:pPr>
                <a:r>
                  <a:rPr lang="en-US" dirty="0"/>
                  <a:t>In </a:t>
                </a:r>
                <a:r>
                  <a:rPr lang="en-US" dirty="0" err="1"/>
                  <a:t>r</a:t>
                </a:r>
                <a:r>
                  <a:rPr lang="en-US" baseline="-25000" dirty="0" err="1"/>
                  <a:t>wg</a:t>
                </a:r>
                <a:r>
                  <a:rPr lang="en-US" dirty="0"/>
                  <a:t>, observed variance values (</a:t>
                </a:r>
                <a:r>
                  <a:rPr lang="en-US" sz="2400" dirty="0"/>
                  <a:t>s</a:t>
                </a:r>
                <a:r>
                  <a:rPr lang="en-US" sz="2400" baseline="-25000" dirty="0"/>
                  <a:t>xj</a:t>
                </a:r>
                <a:r>
                  <a:rPr lang="en-US" sz="2400" baseline="30000" dirty="0"/>
                  <a:t>2</a:t>
                </a:r>
                <a:r>
                  <a:rPr lang="en-US" dirty="0"/>
                  <a:t>) greater than expected values (</a:t>
                </a:r>
                <a14:m>
                  <m:oMath xmlns:m="http://schemas.openxmlformats.org/officeDocument/2006/math">
                    <m:sSup>
                      <m:sSupPr>
                        <m:ctrlPr>
                          <a:rPr lang="en-US" sz="2400" b="0" i="1" smtClean="0">
                            <a:solidFill>
                              <a:schemeClr val="tx1"/>
                            </a:solidFill>
                            <a:latin typeface="Cambria Math" panose="02040503050406030204" pitchFamily="18" charset="0"/>
                          </a:rPr>
                        </m:ctrlPr>
                      </m:sSup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𝜎</m:t>
                            </m:r>
                          </m:e>
                          <m:sub>
                            <m:r>
                              <a:rPr lang="en-US" sz="2400" b="0" i="1" smtClean="0">
                                <a:solidFill>
                                  <a:schemeClr val="tx1"/>
                                </a:solidFill>
                                <a:latin typeface="Cambria Math" panose="02040503050406030204" pitchFamily="18" charset="0"/>
                              </a:rPr>
                              <m:t>𝐸𝑈</m:t>
                            </m:r>
                          </m:sub>
                        </m:sSub>
                      </m:e>
                      <m:sup>
                        <m:r>
                          <a:rPr lang="en-US" sz="2400" b="0" i="1" smtClean="0">
                            <a:solidFill>
                              <a:schemeClr val="tx1"/>
                            </a:solidFill>
                            <a:latin typeface="Cambria Math" panose="02040503050406030204" pitchFamily="18" charset="0"/>
                          </a:rPr>
                          <m:t>2</m:t>
                        </m:r>
                      </m:sup>
                    </m:sSup>
                  </m:oMath>
                </a14:m>
                <a:r>
                  <a:rPr lang="en-US" sz="2400" b="0" dirty="0">
                    <a:solidFill>
                      <a:schemeClr val="tx1"/>
                    </a:solidFill>
                    <a:latin typeface="+mn-lt"/>
                  </a:rPr>
                  <a:t> </a:t>
                </a:r>
                <a:r>
                  <a:rPr lang="en-US" dirty="0"/>
                  <a:t>) are truncated to </a:t>
                </a:r>
                <a14:m>
                  <m:oMath xmlns:m="http://schemas.openxmlformats.org/officeDocument/2006/math">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𝐸𝑈</m:t>
                            </m:r>
                          </m:sub>
                        </m:sSub>
                      </m:e>
                      <m:sup>
                        <m:r>
                          <a:rPr lang="en-US" sz="2400" i="1">
                            <a:latin typeface="Cambria Math" panose="02040503050406030204" pitchFamily="18" charset="0"/>
                          </a:rPr>
                          <m:t>2</m:t>
                        </m:r>
                      </m:sup>
                    </m:sSup>
                  </m:oMath>
                </a14:m>
                <a:r>
                  <a:rPr lang="en-US" sz="2400" dirty="0"/>
                  <a:t> </a:t>
                </a:r>
              </a:p>
              <a:p>
                <a:pPr marL="342900" indent="-342900">
                  <a:buFont typeface="Arial" panose="020B0604020202020204" pitchFamily="34" charset="0"/>
                  <a:buChar char="•"/>
                </a:pPr>
                <a:r>
                  <a:rPr lang="en-US" dirty="0"/>
                  <a:t>The </a:t>
                </a:r>
                <a:r>
                  <a:rPr lang="en-US" dirty="0" err="1"/>
                  <a:t>r</a:t>
                </a:r>
                <a:r>
                  <a:rPr lang="en-US" baseline="-25000" dirty="0" err="1"/>
                  <a:t>wg</a:t>
                </a:r>
                <a:r>
                  <a:rPr lang="en-US" baseline="-25000" dirty="0"/>
                  <a:t>(j)</a:t>
                </a:r>
                <a:r>
                  <a:rPr lang="en-US" dirty="0"/>
                  <a:t> formula uses something similar to the Spearman-Brown formula for reliability</a:t>
                </a:r>
              </a:p>
              <a:p>
                <a:pPr marL="342900" indent="-342900">
                  <a:buFont typeface="Arial" panose="020B0604020202020204" pitchFamily="34" charset="0"/>
                  <a:buChar char="•"/>
                </a:pPr>
                <a:r>
                  <a:rPr lang="en-US" dirty="0"/>
                  <a:t>The more items in a scale, the higher the </a:t>
                </a:r>
                <a:r>
                  <a:rPr lang="en-US" dirty="0" err="1"/>
                  <a:t>r</a:t>
                </a:r>
                <a:r>
                  <a:rPr lang="en-US" baseline="-25000" dirty="0" err="1"/>
                  <a:t>wg</a:t>
                </a:r>
                <a:r>
                  <a:rPr lang="en-US" baseline="-25000" dirty="0"/>
                  <a:t>(j)</a:t>
                </a:r>
                <a:endParaRPr lang="en-US" dirty="0"/>
              </a:p>
              <a:p>
                <a:pPr marL="342900" indent="-342900">
                  <a:buFont typeface="Arial" panose="020B0604020202020204" pitchFamily="34" charset="0"/>
                  <a:buChar char="•"/>
                </a:pPr>
                <a:r>
                  <a:rPr lang="en-US" dirty="0"/>
                  <a:t>Group size influences </a:t>
                </a:r>
                <a:r>
                  <a:rPr lang="en-US" dirty="0" err="1"/>
                  <a:t>r</a:t>
                </a:r>
                <a:r>
                  <a:rPr lang="en-US" baseline="-25000" dirty="0" err="1"/>
                  <a:t>wg</a:t>
                </a:r>
                <a:r>
                  <a:rPr lang="en-US" dirty="0"/>
                  <a:t> values</a:t>
                </a:r>
              </a:p>
            </p:txBody>
          </p:sp>
        </mc:Choice>
        <mc:Fallback xmlns="">
          <p:sp>
            <p:nvSpPr>
              <p:cNvPr id="3" name="Content Placeholder 2">
                <a:extLst>
                  <a:ext uri="{FF2B5EF4-FFF2-40B4-BE49-F238E27FC236}">
                    <a16:creationId xmlns:a16="http://schemas.microsoft.com/office/drawing/2014/main" id="{EA29D02D-1D4C-581F-970C-18CB9F6E11B4}"/>
                  </a:ext>
                </a:extLst>
              </p:cNvPr>
              <p:cNvSpPr>
                <a:spLocks noGrp="1" noRot="1" noChangeAspect="1" noMove="1" noResize="1" noEditPoints="1" noAdjustHandles="1" noChangeArrowheads="1" noChangeShapeType="1" noTextEdit="1"/>
              </p:cNvSpPr>
              <p:nvPr>
                <p:ph idx="1"/>
              </p:nvPr>
            </p:nvSpPr>
            <p:spPr>
              <a:blipFill>
                <a:blip r:embed="rId2"/>
                <a:stretch>
                  <a:fillRect l="-696" t="-16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402A3D-26FB-90F8-D32F-2F7C773CED5A}"/>
              </a:ext>
            </a:extLst>
          </p:cNvPr>
          <p:cNvSpPr>
            <a:spLocks noGrp="1"/>
          </p:cNvSpPr>
          <p:nvPr>
            <p:ph type="sldNum" sz="quarter" idx="12"/>
          </p:nvPr>
        </p:nvSpPr>
        <p:spPr/>
        <p:txBody>
          <a:bodyPr/>
          <a:lstStyle/>
          <a:p>
            <a:fld id="{C68DACDF-E1A9-A04C-A5FF-FC2443684BF5}" type="slidenum">
              <a:rPr lang="en-US" smtClean="0"/>
              <a:pPr/>
              <a:t>87</a:t>
            </a:fld>
            <a:endParaRPr lang="en-US" dirty="0"/>
          </a:p>
        </p:txBody>
      </p:sp>
      <p:sp>
        <p:nvSpPr>
          <p:cNvPr id="5" name="Footer Placeholder 4">
            <a:extLst>
              <a:ext uri="{FF2B5EF4-FFF2-40B4-BE49-F238E27FC236}">
                <a16:creationId xmlns:a16="http://schemas.microsoft.com/office/drawing/2014/main" id="{9255407D-390A-3935-2470-A4DE98298C09}"/>
              </a:ext>
            </a:extLst>
          </p:cNvPr>
          <p:cNvSpPr>
            <a:spLocks noGrp="1"/>
          </p:cNvSpPr>
          <p:nvPr>
            <p:ph type="ftr" sz="quarter" idx="11"/>
          </p:nvPr>
        </p:nvSpPr>
        <p:spPr/>
        <p:txBody>
          <a:bodyPr/>
          <a:lstStyle/>
          <a:p>
            <a:r>
              <a:rPr lang="en-US"/>
              <a:t>Kautz – Intro to Methods BLITZ Slides</a:t>
            </a:r>
            <a:endParaRPr lang="en-US" dirty="0"/>
          </a:p>
        </p:txBody>
      </p:sp>
      <p:sp>
        <p:nvSpPr>
          <p:cNvPr id="8" name="TextBox 7">
            <a:extLst>
              <a:ext uri="{FF2B5EF4-FFF2-40B4-BE49-F238E27FC236}">
                <a16:creationId xmlns:a16="http://schemas.microsoft.com/office/drawing/2014/main" id="{2C1ABABF-145D-72F1-D3CB-7711A5F2493E}"/>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4376015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7650-8FB3-62C5-7C34-19B1EED547A1}"/>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C3A475A-62B1-7009-A516-590C0394CB70}"/>
              </a:ext>
            </a:extLst>
          </p:cNvPr>
          <p:cNvSpPr>
            <a:spLocks noGrp="1"/>
          </p:cNvSpPr>
          <p:nvPr>
            <p:ph idx="1"/>
          </p:nvPr>
        </p:nvSpPr>
        <p:spPr/>
        <p:txBody>
          <a:bodyPr/>
          <a:lstStyle/>
          <a:p>
            <a:pPr algn="ctr"/>
            <a:r>
              <a:rPr lang="en-US" dirty="0"/>
              <a:t>Simulation approaches used to test significance of </a:t>
            </a:r>
            <a:r>
              <a:rPr lang="en-US" dirty="0" err="1"/>
              <a:t>r</a:t>
            </a:r>
            <a:r>
              <a:rPr lang="en-US" baseline="-25000" dirty="0" err="1"/>
              <a:t>wg</a:t>
            </a:r>
            <a:r>
              <a:rPr lang="en-US" dirty="0"/>
              <a:t> (Cohen et al., 2001; Dunlap et al., 2003)</a:t>
            </a:r>
          </a:p>
          <a:p>
            <a:r>
              <a:rPr lang="en-US" dirty="0"/>
              <a:t>Create sampling distribution of </a:t>
            </a:r>
            <a:r>
              <a:rPr lang="en-US" dirty="0" err="1"/>
              <a:t>r</a:t>
            </a:r>
            <a:r>
              <a:rPr lang="en-US" baseline="-25000" dirty="0" err="1"/>
              <a:t>wg</a:t>
            </a:r>
            <a:r>
              <a:rPr lang="en-US" dirty="0"/>
              <a:t> on uniform null distribution to determine significance (10,000 runs)</a:t>
            </a:r>
          </a:p>
        </p:txBody>
      </p:sp>
      <p:sp>
        <p:nvSpPr>
          <p:cNvPr id="4" name="Slide Number Placeholder 3">
            <a:extLst>
              <a:ext uri="{FF2B5EF4-FFF2-40B4-BE49-F238E27FC236}">
                <a16:creationId xmlns:a16="http://schemas.microsoft.com/office/drawing/2014/main" id="{39D2BBD3-BB0C-E2EE-8CEE-DBE0078E9375}"/>
              </a:ext>
            </a:extLst>
          </p:cNvPr>
          <p:cNvSpPr>
            <a:spLocks noGrp="1"/>
          </p:cNvSpPr>
          <p:nvPr>
            <p:ph type="sldNum" sz="quarter" idx="12"/>
          </p:nvPr>
        </p:nvSpPr>
        <p:spPr/>
        <p:txBody>
          <a:bodyPr/>
          <a:lstStyle/>
          <a:p>
            <a:fld id="{C68DACDF-E1A9-A04C-A5FF-FC2443684BF5}" type="slidenum">
              <a:rPr lang="en-US" smtClean="0"/>
              <a:pPr/>
              <a:t>88</a:t>
            </a:fld>
            <a:endParaRPr lang="en-US" dirty="0"/>
          </a:p>
        </p:txBody>
      </p:sp>
      <p:sp>
        <p:nvSpPr>
          <p:cNvPr id="5" name="Footer Placeholder 4">
            <a:extLst>
              <a:ext uri="{FF2B5EF4-FFF2-40B4-BE49-F238E27FC236}">
                <a16:creationId xmlns:a16="http://schemas.microsoft.com/office/drawing/2014/main" id="{FC6E904D-24F4-FCAF-EFAA-FF0B236D45A1}"/>
              </a:ext>
            </a:extLst>
          </p:cNvPr>
          <p:cNvSpPr>
            <a:spLocks noGrp="1"/>
          </p:cNvSpPr>
          <p:nvPr>
            <p:ph type="ftr" sz="quarter" idx="11"/>
          </p:nvPr>
        </p:nvSpPr>
        <p:spPr/>
        <p:txBody>
          <a:bodyPr/>
          <a:lstStyle/>
          <a:p>
            <a:r>
              <a:rPr lang="en-US"/>
              <a:t>Kautz – Intro to Methods BLITZ Slides</a:t>
            </a:r>
            <a:endParaRPr lang="en-US" dirty="0"/>
          </a:p>
        </p:txBody>
      </p:sp>
      <p:pic>
        <p:nvPicPr>
          <p:cNvPr id="6" name="Picture 15">
            <a:extLst>
              <a:ext uri="{FF2B5EF4-FFF2-40B4-BE49-F238E27FC236}">
                <a16:creationId xmlns:a16="http://schemas.microsoft.com/office/drawing/2014/main" id="{D102D3ED-23A7-259E-39F0-97FF2F9EE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91437" y="2496205"/>
            <a:ext cx="3457575" cy="3446463"/>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pic>
        <p:nvPicPr>
          <p:cNvPr id="7" name="Picture 17">
            <a:extLst>
              <a:ext uri="{FF2B5EF4-FFF2-40B4-BE49-F238E27FC236}">
                <a16:creationId xmlns:a16="http://schemas.microsoft.com/office/drawing/2014/main" id="{D145720F-E65F-4ABF-2C72-861A4A929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986186" y="2516843"/>
            <a:ext cx="3436938" cy="3425825"/>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
        <p:nvSpPr>
          <p:cNvPr id="9" name="TextBox 8">
            <a:extLst>
              <a:ext uri="{FF2B5EF4-FFF2-40B4-BE49-F238E27FC236}">
                <a16:creationId xmlns:a16="http://schemas.microsoft.com/office/drawing/2014/main" id="{C5EC3774-0B1D-8DAB-6E1D-233B85BE0D68}"/>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3198281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7650-8FB3-62C5-7C34-19B1EED547A1}"/>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C3A475A-62B1-7009-A516-590C0394CB70}"/>
              </a:ext>
            </a:extLst>
          </p:cNvPr>
          <p:cNvSpPr>
            <a:spLocks noGrp="1"/>
          </p:cNvSpPr>
          <p:nvPr>
            <p:ph idx="1"/>
          </p:nvPr>
        </p:nvSpPr>
        <p:spPr/>
        <p:txBody>
          <a:bodyPr/>
          <a:lstStyle/>
          <a:p>
            <a:r>
              <a:rPr lang="en-US" dirty="0"/>
              <a:t>Using the </a:t>
            </a:r>
            <a:r>
              <a:rPr lang="en-US" dirty="0" err="1"/>
              <a:t>rwg.sim</a:t>
            </a:r>
            <a:r>
              <a:rPr lang="en-US" dirty="0"/>
              <a:t> function in the multilevel library to determine statistical significance</a:t>
            </a:r>
          </a:p>
          <a:p>
            <a:pPr marL="342900" indent="-342900">
              <a:buFont typeface="Arial" panose="020B0604020202020204" pitchFamily="34" charset="0"/>
              <a:buChar char="•"/>
            </a:pPr>
            <a:r>
              <a:rPr lang="en-US" dirty="0"/>
              <a:t>Group size of 5</a:t>
            </a:r>
          </a:p>
          <a:p>
            <a:pPr marL="342900" indent="-342900">
              <a:buFont typeface="Arial" panose="020B0604020202020204" pitchFamily="34" charset="0"/>
              <a:buChar char="•"/>
            </a:pPr>
            <a:r>
              <a:rPr lang="en-US" dirty="0"/>
              <a:t>Group size of 30</a:t>
            </a:r>
          </a:p>
        </p:txBody>
      </p:sp>
      <p:sp>
        <p:nvSpPr>
          <p:cNvPr id="4" name="Slide Number Placeholder 3">
            <a:extLst>
              <a:ext uri="{FF2B5EF4-FFF2-40B4-BE49-F238E27FC236}">
                <a16:creationId xmlns:a16="http://schemas.microsoft.com/office/drawing/2014/main" id="{39D2BBD3-BB0C-E2EE-8CEE-DBE0078E9375}"/>
              </a:ext>
            </a:extLst>
          </p:cNvPr>
          <p:cNvSpPr>
            <a:spLocks noGrp="1"/>
          </p:cNvSpPr>
          <p:nvPr>
            <p:ph type="sldNum" sz="quarter" idx="12"/>
          </p:nvPr>
        </p:nvSpPr>
        <p:spPr/>
        <p:txBody>
          <a:bodyPr/>
          <a:lstStyle/>
          <a:p>
            <a:fld id="{C68DACDF-E1A9-A04C-A5FF-FC2443684BF5}" type="slidenum">
              <a:rPr lang="en-US" smtClean="0"/>
              <a:pPr/>
              <a:t>89</a:t>
            </a:fld>
            <a:endParaRPr lang="en-US" dirty="0"/>
          </a:p>
        </p:txBody>
      </p:sp>
      <p:sp>
        <p:nvSpPr>
          <p:cNvPr id="5" name="Footer Placeholder 4">
            <a:extLst>
              <a:ext uri="{FF2B5EF4-FFF2-40B4-BE49-F238E27FC236}">
                <a16:creationId xmlns:a16="http://schemas.microsoft.com/office/drawing/2014/main" id="{FC6E904D-24F4-FCAF-EFAA-FF0B236D45A1}"/>
              </a:ext>
            </a:extLst>
          </p:cNvPr>
          <p:cNvSpPr>
            <a:spLocks noGrp="1"/>
          </p:cNvSpPr>
          <p:nvPr>
            <p:ph type="ftr" sz="quarter" idx="11"/>
          </p:nvPr>
        </p:nvSpPr>
        <p:spPr/>
        <p:txBody>
          <a:bodyPr/>
          <a:lstStyle/>
          <a:p>
            <a:r>
              <a:rPr lang="en-US"/>
              <a:t>Kautz – Intro to Methods BLITZ Slides</a:t>
            </a:r>
            <a:endParaRPr lang="en-US" dirty="0"/>
          </a:p>
        </p:txBody>
      </p:sp>
      <p:sp>
        <p:nvSpPr>
          <p:cNvPr id="10" name="Text Box 6">
            <a:extLst>
              <a:ext uri="{FF2B5EF4-FFF2-40B4-BE49-F238E27FC236}">
                <a16:creationId xmlns:a16="http://schemas.microsoft.com/office/drawing/2014/main" id="{068C67AE-648B-4C7B-6926-6680C5FB4835}"/>
              </a:ext>
            </a:extLst>
          </p:cNvPr>
          <p:cNvSpPr txBox="1">
            <a:spLocks noChangeArrowheads="1"/>
          </p:cNvSpPr>
          <p:nvPr/>
        </p:nvSpPr>
        <p:spPr bwMode="auto">
          <a:xfrm>
            <a:off x="2720975" y="2815723"/>
            <a:ext cx="6750050" cy="312578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RWG.OUT&lt;-</a:t>
            </a:r>
            <a:r>
              <a:rPr lang="en-US" altLang="en-US" sz="1800" dirty="0" err="1">
                <a:latin typeface="Courier New" panose="02070309020205020404" pitchFamily="49" charset="0"/>
              </a:rPr>
              <a:t>rwg.sim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=5,nresp=5,nrep=10000)</a:t>
            </a:r>
          </a:p>
          <a:p>
            <a:pPr>
              <a:spcBef>
                <a:spcPct val="0"/>
              </a:spcBef>
              <a:buFontTx/>
              <a:buNone/>
            </a:pPr>
            <a:r>
              <a:rPr lang="en-US" altLang="en-US" sz="1800" dirty="0">
                <a:latin typeface="Courier New" panose="02070309020205020404" pitchFamily="49" charset="0"/>
              </a:rPr>
              <a:t>&gt; quantile(RWG.OUT, c(.95,.99))</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quantile.values</a:t>
            </a:r>
            <a:r>
              <a:rPr lang="en-US" altLang="en-US" sz="1800" dirty="0">
                <a:latin typeface="Courier New" panose="02070309020205020404" pitchFamily="49" charset="0"/>
              </a:rPr>
              <a:t> </a:t>
            </a:r>
            <a:r>
              <a:rPr lang="en-US" altLang="en-US" sz="1800" dirty="0" err="1">
                <a:latin typeface="Courier New" panose="02070309020205020404" pitchFamily="49" charset="0"/>
              </a:rPr>
              <a:t>confint.estimate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1            0.95             0.85</a:t>
            </a:r>
          </a:p>
          <a:p>
            <a:pPr>
              <a:spcBef>
                <a:spcPct val="0"/>
              </a:spcBef>
              <a:buFontTx/>
              <a:buNone/>
            </a:pPr>
            <a:r>
              <a:rPr lang="en-US" altLang="en-US" sz="1800" dirty="0">
                <a:latin typeface="Courier New" panose="02070309020205020404" pitchFamily="49" charset="0"/>
              </a:rPr>
              <a:t>2            0.99             1.00</a:t>
            </a:r>
          </a:p>
          <a:p>
            <a:pPr>
              <a:spcBef>
                <a:spcPct val="0"/>
              </a:spcBef>
              <a:buFontTx/>
              <a:buNone/>
            </a:pP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&gt; RWG.OUT2&lt;-</a:t>
            </a:r>
            <a:r>
              <a:rPr lang="en-US" altLang="en-US" sz="1800" dirty="0" err="1">
                <a:latin typeface="Courier New" panose="02070309020205020404" pitchFamily="49" charset="0"/>
              </a:rPr>
              <a:t>rwg.sim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=30,nresp=5,nrep=10000)</a:t>
            </a:r>
          </a:p>
          <a:p>
            <a:pPr>
              <a:spcBef>
                <a:spcPct val="0"/>
              </a:spcBef>
              <a:buFontTx/>
              <a:buNone/>
            </a:pPr>
            <a:r>
              <a:rPr lang="en-US" altLang="en-US" sz="1800" dirty="0">
                <a:latin typeface="Courier New" panose="02070309020205020404" pitchFamily="49" charset="0"/>
              </a:rPr>
              <a:t>&gt; quantile(RWG.OUT2, c(.95,.99))</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quantile.values</a:t>
            </a:r>
            <a:r>
              <a:rPr lang="en-US" altLang="en-US" sz="1800" dirty="0">
                <a:latin typeface="Courier New" panose="02070309020205020404" pitchFamily="49" charset="0"/>
              </a:rPr>
              <a:t> </a:t>
            </a:r>
            <a:r>
              <a:rPr lang="en-US" altLang="en-US" sz="1800" dirty="0" err="1">
                <a:latin typeface="Courier New" panose="02070309020205020404" pitchFamily="49" charset="0"/>
              </a:rPr>
              <a:t>confint.estimate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1            0.95        0.2620690</a:t>
            </a:r>
          </a:p>
          <a:p>
            <a:pPr>
              <a:spcBef>
                <a:spcPct val="0"/>
              </a:spcBef>
              <a:buFontTx/>
              <a:buNone/>
            </a:pPr>
            <a:r>
              <a:rPr lang="en-US" altLang="en-US" sz="1800" dirty="0">
                <a:latin typeface="Courier New" panose="02070309020205020404" pitchFamily="49" charset="0"/>
              </a:rPr>
              <a:t>2            0.99        0.3672414</a:t>
            </a:r>
          </a:p>
        </p:txBody>
      </p:sp>
      <p:sp>
        <p:nvSpPr>
          <p:cNvPr id="12" name="TextBox 11">
            <a:extLst>
              <a:ext uri="{FF2B5EF4-FFF2-40B4-BE49-F238E27FC236}">
                <a16:creationId xmlns:a16="http://schemas.microsoft.com/office/drawing/2014/main" id="{DF19E9CB-B020-F5C0-396C-706D95554EE6}"/>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17022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66788-0117-442A-66CC-B5ECA2BDB43D}"/>
              </a:ext>
            </a:extLst>
          </p:cNvPr>
          <p:cNvSpPr>
            <a:spLocks noGrp="1"/>
          </p:cNvSpPr>
          <p:nvPr>
            <p:ph idx="1"/>
          </p:nvPr>
        </p:nvSpPr>
        <p:spPr/>
        <p:txBody>
          <a:bodyPr/>
          <a:lstStyle/>
          <a:p>
            <a:pPr algn="ctr"/>
            <a:endParaRPr lang="en-US" dirty="0"/>
          </a:p>
          <a:p>
            <a:pPr algn="ctr"/>
            <a:endParaRPr lang="en-US" dirty="0"/>
          </a:p>
          <a:p>
            <a:pPr algn="ctr"/>
            <a:endParaRPr lang="en-US" dirty="0"/>
          </a:p>
          <a:p>
            <a:pPr algn="ctr"/>
            <a:r>
              <a:rPr lang="en-US" sz="3200" dirty="0"/>
              <a:t>Multilevel Analysis</a:t>
            </a:r>
          </a:p>
          <a:p>
            <a:pPr algn="ctr"/>
            <a:r>
              <a:rPr lang="en-US" sz="3200" dirty="0"/>
              <a:t>Alignment of Theory and Analysis</a:t>
            </a:r>
            <a:endParaRPr lang="en-US" dirty="0"/>
          </a:p>
        </p:txBody>
      </p:sp>
      <p:sp>
        <p:nvSpPr>
          <p:cNvPr id="4" name="Slide Number Placeholder 3">
            <a:extLst>
              <a:ext uri="{FF2B5EF4-FFF2-40B4-BE49-F238E27FC236}">
                <a16:creationId xmlns:a16="http://schemas.microsoft.com/office/drawing/2014/main" id="{778025A8-777B-541A-6229-C7ACEDF8AD22}"/>
              </a:ext>
            </a:extLst>
          </p:cNvPr>
          <p:cNvSpPr>
            <a:spLocks noGrp="1"/>
          </p:cNvSpPr>
          <p:nvPr>
            <p:ph type="sldNum" sz="quarter" idx="12"/>
          </p:nvPr>
        </p:nvSpPr>
        <p:spPr/>
        <p:txBody>
          <a:bodyPr/>
          <a:lstStyle/>
          <a:p>
            <a:fld id="{C68DACDF-E1A9-A04C-A5FF-FC2443684BF5}" type="slidenum">
              <a:rPr lang="en-US" smtClean="0"/>
              <a:pPr/>
              <a:t>9</a:t>
            </a:fld>
            <a:endParaRPr lang="en-US" dirty="0"/>
          </a:p>
        </p:txBody>
      </p:sp>
      <p:sp>
        <p:nvSpPr>
          <p:cNvPr id="5" name="Footer Placeholder 4">
            <a:extLst>
              <a:ext uri="{FF2B5EF4-FFF2-40B4-BE49-F238E27FC236}">
                <a16:creationId xmlns:a16="http://schemas.microsoft.com/office/drawing/2014/main" id="{DC7BCED3-81DE-9D2A-D620-E56C3BB034FE}"/>
              </a:ext>
            </a:extLst>
          </p:cNvPr>
          <p:cNvSpPr>
            <a:spLocks noGrp="1"/>
          </p:cNvSpPr>
          <p:nvPr>
            <p:ph type="ftr" sz="quarter" idx="11"/>
          </p:nvPr>
        </p:nvSpPr>
        <p:spPr/>
        <p:txBody>
          <a:bodyPr/>
          <a:lstStyle/>
          <a:p>
            <a:r>
              <a:rPr lang="en-US" dirty="0"/>
              <a:t>Kautz – Intro to Methods BLITZ Slides</a:t>
            </a:r>
          </a:p>
        </p:txBody>
      </p:sp>
    </p:spTree>
    <p:extLst>
      <p:ext uri="{BB962C8B-B14F-4D97-AF65-F5344CB8AC3E}">
        <p14:creationId xmlns:p14="http://schemas.microsoft.com/office/powerpoint/2010/main" val="2830164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7650-8FB3-62C5-7C34-19B1EED547A1}"/>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C3A475A-62B1-7009-A516-590C0394CB70}"/>
              </a:ext>
            </a:extLst>
          </p:cNvPr>
          <p:cNvSpPr>
            <a:spLocks noGrp="1"/>
          </p:cNvSpPr>
          <p:nvPr>
            <p:ph idx="1"/>
          </p:nvPr>
        </p:nvSpPr>
        <p:spPr/>
        <p:txBody>
          <a:bodyPr/>
          <a:lstStyle/>
          <a:p>
            <a:pPr algn="ctr"/>
            <a:r>
              <a:rPr lang="en-US" dirty="0"/>
              <a:t>Simulation approaches used to test significance of </a:t>
            </a:r>
            <a:r>
              <a:rPr lang="en-US" dirty="0" err="1"/>
              <a:t>r</a:t>
            </a:r>
            <a:r>
              <a:rPr lang="en-US" baseline="-25000" dirty="0" err="1"/>
              <a:t>wg</a:t>
            </a:r>
            <a:r>
              <a:rPr lang="en-US" baseline="-25000" dirty="0"/>
              <a:t>(j)</a:t>
            </a:r>
            <a:r>
              <a:rPr lang="en-US" dirty="0"/>
              <a:t> (Cohen et al., 2009)</a:t>
            </a:r>
          </a:p>
          <a:p>
            <a:r>
              <a:rPr lang="en-US" dirty="0"/>
              <a:t>Include options for number of scale items and correlation among scale items</a:t>
            </a:r>
          </a:p>
        </p:txBody>
      </p:sp>
      <p:sp>
        <p:nvSpPr>
          <p:cNvPr id="4" name="Slide Number Placeholder 3">
            <a:extLst>
              <a:ext uri="{FF2B5EF4-FFF2-40B4-BE49-F238E27FC236}">
                <a16:creationId xmlns:a16="http://schemas.microsoft.com/office/drawing/2014/main" id="{39D2BBD3-BB0C-E2EE-8CEE-DBE0078E9375}"/>
              </a:ext>
            </a:extLst>
          </p:cNvPr>
          <p:cNvSpPr>
            <a:spLocks noGrp="1"/>
          </p:cNvSpPr>
          <p:nvPr>
            <p:ph type="sldNum" sz="quarter" idx="12"/>
          </p:nvPr>
        </p:nvSpPr>
        <p:spPr/>
        <p:txBody>
          <a:bodyPr/>
          <a:lstStyle/>
          <a:p>
            <a:fld id="{C68DACDF-E1A9-A04C-A5FF-FC2443684BF5}" type="slidenum">
              <a:rPr lang="en-US" smtClean="0"/>
              <a:pPr/>
              <a:t>90</a:t>
            </a:fld>
            <a:endParaRPr lang="en-US" dirty="0"/>
          </a:p>
        </p:txBody>
      </p:sp>
      <p:sp>
        <p:nvSpPr>
          <p:cNvPr id="5" name="Footer Placeholder 4">
            <a:extLst>
              <a:ext uri="{FF2B5EF4-FFF2-40B4-BE49-F238E27FC236}">
                <a16:creationId xmlns:a16="http://schemas.microsoft.com/office/drawing/2014/main" id="{FC6E904D-24F4-FCAF-EFAA-FF0B236D45A1}"/>
              </a:ext>
            </a:extLst>
          </p:cNvPr>
          <p:cNvSpPr>
            <a:spLocks noGrp="1"/>
          </p:cNvSpPr>
          <p:nvPr>
            <p:ph type="ftr" sz="quarter" idx="11"/>
          </p:nvPr>
        </p:nvSpPr>
        <p:spPr/>
        <p:txBody>
          <a:bodyPr/>
          <a:lstStyle/>
          <a:p>
            <a:r>
              <a:rPr lang="en-US"/>
              <a:t>Kautz – Intro to Methods BLITZ Slides</a:t>
            </a:r>
            <a:endParaRPr lang="en-US" dirty="0"/>
          </a:p>
        </p:txBody>
      </p:sp>
      <p:sp>
        <p:nvSpPr>
          <p:cNvPr id="9" name="TextBox 8">
            <a:extLst>
              <a:ext uri="{FF2B5EF4-FFF2-40B4-BE49-F238E27FC236}">
                <a16:creationId xmlns:a16="http://schemas.microsoft.com/office/drawing/2014/main" id="{C5EC3774-0B1D-8DAB-6E1D-233B85BE0D68}"/>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pic>
        <p:nvPicPr>
          <p:cNvPr id="8" name="Picture 8">
            <a:extLst>
              <a:ext uri="{FF2B5EF4-FFF2-40B4-BE49-F238E27FC236}">
                <a16:creationId xmlns:a16="http://schemas.microsoft.com/office/drawing/2014/main" id="{B9F10284-1A51-84BF-E546-1CF368FD9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38873" y="2513804"/>
            <a:ext cx="3389313" cy="3378200"/>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pic>
        <p:nvPicPr>
          <p:cNvPr id="10" name="Picture 10">
            <a:extLst>
              <a:ext uri="{FF2B5EF4-FFF2-40B4-BE49-F238E27FC236}">
                <a16:creationId xmlns:a16="http://schemas.microsoft.com/office/drawing/2014/main" id="{3A7F3307-50B0-43DF-384A-8DE3F3A01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01272" y="2504280"/>
            <a:ext cx="3398838" cy="3387725"/>
          </a:xfrm>
          <a:prstGeom prst="rect">
            <a:avLst/>
          </a:prstGeom>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1420331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9B9799DD-D38D-55E2-C582-E0A8F40DCDA6}"/>
              </a:ext>
            </a:extLst>
          </p:cNvPr>
          <p:cNvSpPr txBox="1">
            <a:spLocks noChangeArrowheads="1"/>
          </p:cNvSpPr>
          <p:nvPr/>
        </p:nvSpPr>
        <p:spPr bwMode="auto">
          <a:xfrm>
            <a:off x="2622551" y="2720976"/>
            <a:ext cx="7159625" cy="34004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RWG.J.OUT&lt;-</a:t>
            </a:r>
            <a:r>
              <a:rPr lang="en-US" altLang="en-US" sz="1800" dirty="0" err="1">
                <a:latin typeface="Courier New" panose="02070309020205020404" pitchFamily="49" charset="0"/>
              </a:rPr>
              <a:t>rwg.j.sim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=30,nitems=3,nresp=5,</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nrep</a:t>
            </a:r>
            <a:r>
              <a:rPr lang="en-US" altLang="en-US" sz="1800" dirty="0">
                <a:latin typeface="Courier New" panose="02070309020205020404" pitchFamily="49" charset="0"/>
              </a:rPr>
              <a:t>=10000)</a:t>
            </a:r>
          </a:p>
          <a:p>
            <a:pPr>
              <a:spcBef>
                <a:spcPct val="0"/>
              </a:spcBef>
              <a:buFontTx/>
              <a:buNone/>
            </a:pPr>
            <a:r>
              <a:rPr lang="en-US" altLang="en-US" sz="1800" dirty="0">
                <a:latin typeface="Courier New" panose="02070309020205020404" pitchFamily="49" charset="0"/>
              </a:rPr>
              <a:t>&gt; quantile(</a:t>
            </a:r>
            <a:r>
              <a:rPr lang="en-US" altLang="en-US" sz="1800" dirty="0" err="1">
                <a:latin typeface="Courier New" panose="02070309020205020404" pitchFamily="49" charset="0"/>
              </a:rPr>
              <a:t>RWG.J.OUT,c</a:t>
            </a:r>
            <a:r>
              <a:rPr lang="en-US" altLang="en-US" sz="1800" dirty="0">
                <a:latin typeface="Courier New" panose="02070309020205020404" pitchFamily="49" charset="0"/>
              </a:rPr>
              <a:t>(.95,.99))</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quantile.values</a:t>
            </a:r>
            <a:r>
              <a:rPr lang="en-US" altLang="en-US" sz="1800" dirty="0">
                <a:latin typeface="Courier New" panose="02070309020205020404" pitchFamily="49" charset="0"/>
              </a:rPr>
              <a:t> </a:t>
            </a:r>
            <a:r>
              <a:rPr lang="en-US" altLang="en-US" sz="1800" dirty="0" err="1">
                <a:latin typeface="Courier New" panose="02070309020205020404" pitchFamily="49" charset="0"/>
              </a:rPr>
              <a:t>confint.estimate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1            0.95        0.3522427</a:t>
            </a:r>
          </a:p>
          <a:p>
            <a:pPr>
              <a:spcBef>
                <a:spcPct val="0"/>
              </a:spcBef>
              <a:buFontTx/>
              <a:buNone/>
            </a:pPr>
            <a:r>
              <a:rPr lang="en-US" altLang="en-US" sz="1800" dirty="0">
                <a:latin typeface="Courier New" panose="02070309020205020404" pitchFamily="49" charset="0"/>
              </a:rPr>
              <a:t>2            0.99        0.4506835</a:t>
            </a:r>
          </a:p>
          <a:p>
            <a:pPr>
              <a:spcBef>
                <a:spcPct val="0"/>
              </a:spcBef>
              <a:buFontTx/>
              <a:buNone/>
            </a:pPr>
            <a:r>
              <a:rPr lang="en-US" altLang="en-US" sz="1800" dirty="0">
                <a:latin typeface="Courier New" panose="02070309020205020404" pitchFamily="49" charset="0"/>
              </a:rPr>
              <a:t>&gt; RWG.J.OUT2&lt;-</a:t>
            </a:r>
            <a:r>
              <a:rPr lang="en-US" altLang="en-US" sz="1800" dirty="0" err="1">
                <a:latin typeface="Courier New" panose="02070309020205020404" pitchFamily="49" charset="0"/>
              </a:rPr>
              <a:t>rwg.j.sim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=30,nitems=10,nresp=5,</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nrep</a:t>
            </a:r>
            <a:r>
              <a:rPr lang="en-US" altLang="en-US" sz="1800" dirty="0">
                <a:latin typeface="Courier New" panose="02070309020205020404" pitchFamily="49" charset="0"/>
              </a:rPr>
              <a:t>=10000)</a:t>
            </a:r>
          </a:p>
          <a:p>
            <a:pPr>
              <a:spcBef>
                <a:spcPct val="0"/>
              </a:spcBef>
              <a:buFontTx/>
              <a:buNone/>
            </a:pPr>
            <a:r>
              <a:rPr lang="en-US" altLang="en-US" sz="1800" dirty="0">
                <a:latin typeface="Courier New" panose="02070309020205020404" pitchFamily="49" charset="0"/>
              </a:rPr>
              <a:t>&gt; quantile(RWG.J.OUT2,c(.95,.99))</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quantile.values</a:t>
            </a:r>
            <a:r>
              <a:rPr lang="en-US" altLang="en-US" sz="1800" dirty="0">
                <a:latin typeface="Courier New" panose="02070309020205020404" pitchFamily="49" charset="0"/>
              </a:rPr>
              <a:t> </a:t>
            </a:r>
            <a:r>
              <a:rPr lang="en-US" altLang="en-US" sz="1800" dirty="0" err="1">
                <a:latin typeface="Courier New" panose="02070309020205020404" pitchFamily="49" charset="0"/>
              </a:rPr>
              <a:t>confint.estimate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1            0.95         0.475627</a:t>
            </a:r>
          </a:p>
          <a:p>
            <a:pPr>
              <a:spcBef>
                <a:spcPct val="0"/>
              </a:spcBef>
              <a:buFontTx/>
              <a:buNone/>
            </a:pPr>
            <a:r>
              <a:rPr lang="en-US" altLang="en-US" sz="1800" dirty="0">
                <a:latin typeface="Courier New" panose="02070309020205020404" pitchFamily="49" charset="0"/>
              </a:rPr>
              <a:t>2            0.99         0.569925</a:t>
            </a:r>
          </a:p>
        </p:txBody>
      </p:sp>
      <p:sp>
        <p:nvSpPr>
          <p:cNvPr id="2" name="Title 1">
            <a:extLst>
              <a:ext uri="{FF2B5EF4-FFF2-40B4-BE49-F238E27FC236}">
                <a16:creationId xmlns:a16="http://schemas.microsoft.com/office/drawing/2014/main" id="{0C8E7650-8FB3-62C5-7C34-19B1EED547A1}"/>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C3A475A-62B1-7009-A516-590C0394CB70}"/>
              </a:ext>
            </a:extLst>
          </p:cNvPr>
          <p:cNvSpPr>
            <a:spLocks noGrp="1"/>
          </p:cNvSpPr>
          <p:nvPr>
            <p:ph idx="1"/>
          </p:nvPr>
        </p:nvSpPr>
        <p:spPr/>
        <p:txBody>
          <a:bodyPr/>
          <a:lstStyle/>
          <a:p>
            <a:r>
              <a:rPr lang="en-US" dirty="0"/>
              <a:t>Using the </a:t>
            </a:r>
            <a:r>
              <a:rPr lang="en-US" dirty="0" err="1"/>
              <a:t>rwg.j.sim</a:t>
            </a:r>
            <a:r>
              <a:rPr lang="en-US" dirty="0"/>
              <a:t> function in the multilevel library to determine statistical significance</a:t>
            </a:r>
          </a:p>
          <a:p>
            <a:pPr marL="342900" indent="-342900">
              <a:buFont typeface="Arial" panose="020B0604020202020204" pitchFamily="34" charset="0"/>
              <a:buChar char="•"/>
            </a:pPr>
            <a:r>
              <a:rPr lang="en-US" dirty="0"/>
              <a:t>Group size of 30, 3-item scale (J = 3)</a:t>
            </a:r>
          </a:p>
          <a:p>
            <a:pPr marL="342900" indent="-342900">
              <a:buFont typeface="Arial" panose="020B0604020202020204" pitchFamily="34" charset="0"/>
              <a:buChar char="•"/>
            </a:pPr>
            <a:r>
              <a:rPr lang="en-US" dirty="0"/>
              <a:t>Group size of 30, 10-item scale (J = 10)</a:t>
            </a:r>
          </a:p>
        </p:txBody>
      </p:sp>
      <p:sp>
        <p:nvSpPr>
          <p:cNvPr id="4" name="Slide Number Placeholder 3">
            <a:extLst>
              <a:ext uri="{FF2B5EF4-FFF2-40B4-BE49-F238E27FC236}">
                <a16:creationId xmlns:a16="http://schemas.microsoft.com/office/drawing/2014/main" id="{39D2BBD3-BB0C-E2EE-8CEE-DBE0078E9375}"/>
              </a:ext>
            </a:extLst>
          </p:cNvPr>
          <p:cNvSpPr>
            <a:spLocks noGrp="1"/>
          </p:cNvSpPr>
          <p:nvPr>
            <p:ph type="sldNum" sz="quarter" idx="12"/>
          </p:nvPr>
        </p:nvSpPr>
        <p:spPr/>
        <p:txBody>
          <a:bodyPr/>
          <a:lstStyle/>
          <a:p>
            <a:fld id="{C68DACDF-E1A9-A04C-A5FF-FC2443684BF5}" type="slidenum">
              <a:rPr lang="en-US" smtClean="0"/>
              <a:pPr/>
              <a:t>91</a:t>
            </a:fld>
            <a:endParaRPr lang="en-US" dirty="0"/>
          </a:p>
        </p:txBody>
      </p:sp>
      <p:sp>
        <p:nvSpPr>
          <p:cNvPr id="5" name="Footer Placeholder 4">
            <a:extLst>
              <a:ext uri="{FF2B5EF4-FFF2-40B4-BE49-F238E27FC236}">
                <a16:creationId xmlns:a16="http://schemas.microsoft.com/office/drawing/2014/main" id="{FC6E904D-24F4-FCAF-EFAA-FF0B236D45A1}"/>
              </a:ext>
            </a:extLst>
          </p:cNvPr>
          <p:cNvSpPr>
            <a:spLocks noGrp="1"/>
          </p:cNvSpPr>
          <p:nvPr>
            <p:ph type="ftr" sz="quarter" idx="11"/>
          </p:nvPr>
        </p:nvSpPr>
        <p:spPr/>
        <p:txBody>
          <a:bodyPr/>
          <a:lstStyle/>
          <a:p>
            <a:r>
              <a:rPr lang="en-US"/>
              <a:t>Kautz – Intro to Methods BLITZ Slides</a:t>
            </a:r>
            <a:endParaRPr lang="en-US" dirty="0"/>
          </a:p>
        </p:txBody>
      </p:sp>
      <p:sp>
        <p:nvSpPr>
          <p:cNvPr id="12" name="TextBox 11">
            <a:extLst>
              <a:ext uri="{FF2B5EF4-FFF2-40B4-BE49-F238E27FC236}">
                <a16:creationId xmlns:a16="http://schemas.microsoft.com/office/drawing/2014/main" id="{DF19E9CB-B020-F5C0-396C-706D95554EE6}"/>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2144585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E7650-8FB3-62C5-7C34-19B1EED547A1}"/>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C3A475A-62B1-7009-A516-590C0394CB70}"/>
              </a:ext>
            </a:extLst>
          </p:cNvPr>
          <p:cNvSpPr>
            <a:spLocks noGrp="1"/>
          </p:cNvSpPr>
          <p:nvPr>
            <p:ph idx="1"/>
          </p:nvPr>
        </p:nvSpPr>
        <p:spPr/>
        <p:txBody>
          <a:bodyPr/>
          <a:lstStyle/>
          <a:p>
            <a:r>
              <a:rPr lang="en-US" dirty="0"/>
              <a:t>Using the </a:t>
            </a:r>
            <a:r>
              <a:rPr lang="en-US" dirty="0" err="1"/>
              <a:t>rwg.j.sim</a:t>
            </a:r>
            <a:r>
              <a:rPr lang="en-US" dirty="0"/>
              <a:t> function to determine statistical significance of leadership scale</a:t>
            </a:r>
          </a:p>
        </p:txBody>
      </p:sp>
      <p:sp>
        <p:nvSpPr>
          <p:cNvPr id="4" name="Slide Number Placeholder 3">
            <a:extLst>
              <a:ext uri="{FF2B5EF4-FFF2-40B4-BE49-F238E27FC236}">
                <a16:creationId xmlns:a16="http://schemas.microsoft.com/office/drawing/2014/main" id="{39D2BBD3-BB0C-E2EE-8CEE-DBE0078E9375}"/>
              </a:ext>
            </a:extLst>
          </p:cNvPr>
          <p:cNvSpPr>
            <a:spLocks noGrp="1"/>
          </p:cNvSpPr>
          <p:nvPr>
            <p:ph type="sldNum" sz="quarter" idx="12"/>
          </p:nvPr>
        </p:nvSpPr>
        <p:spPr/>
        <p:txBody>
          <a:bodyPr/>
          <a:lstStyle/>
          <a:p>
            <a:fld id="{C68DACDF-E1A9-A04C-A5FF-FC2443684BF5}" type="slidenum">
              <a:rPr lang="en-US" smtClean="0"/>
              <a:pPr/>
              <a:t>92</a:t>
            </a:fld>
            <a:endParaRPr lang="en-US" dirty="0"/>
          </a:p>
        </p:txBody>
      </p:sp>
      <p:sp>
        <p:nvSpPr>
          <p:cNvPr id="5" name="Footer Placeholder 4">
            <a:extLst>
              <a:ext uri="{FF2B5EF4-FFF2-40B4-BE49-F238E27FC236}">
                <a16:creationId xmlns:a16="http://schemas.microsoft.com/office/drawing/2014/main" id="{FC6E904D-24F4-FCAF-EFAA-FF0B236D45A1}"/>
              </a:ext>
            </a:extLst>
          </p:cNvPr>
          <p:cNvSpPr>
            <a:spLocks noGrp="1"/>
          </p:cNvSpPr>
          <p:nvPr>
            <p:ph type="ftr" sz="quarter" idx="11"/>
          </p:nvPr>
        </p:nvSpPr>
        <p:spPr/>
        <p:txBody>
          <a:bodyPr/>
          <a:lstStyle/>
          <a:p>
            <a:r>
              <a:rPr lang="en-US"/>
              <a:t>Kautz – Intro to Methods BLITZ Slides</a:t>
            </a:r>
            <a:endParaRPr lang="en-US" dirty="0"/>
          </a:p>
        </p:txBody>
      </p:sp>
      <p:sp>
        <p:nvSpPr>
          <p:cNvPr id="12" name="TextBox 11">
            <a:extLst>
              <a:ext uri="{FF2B5EF4-FFF2-40B4-BE49-F238E27FC236}">
                <a16:creationId xmlns:a16="http://schemas.microsoft.com/office/drawing/2014/main" id="{DF19E9CB-B020-F5C0-396C-706D95554EE6}"/>
              </a:ext>
            </a:extLst>
          </p:cNvPr>
          <p:cNvSpPr txBox="1"/>
          <p:nvPr/>
        </p:nvSpPr>
        <p:spPr>
          <a:xfrm rot="19576863">
            <a:off x="2034073" y="2677886"/>
            <a:ext cx="6475445" cy="1015663"/>
          </a:xfrm>
          <a:prstGeom prst="rect">
            <a:avLst/>
          </a:prstGeom>
          <a:noFill/>
        </p:spPr>
        <p:txBody>
          <a:bodyPr wrap="square" rtlCol="0">
            <a:spAutoFit/>
          </a:bodyPr>
          <a:lstStyle/>
          <a:p>
            <a:pPr algn="ctr"/>
            <a:r>
              <a:rPr lang="en-US" sz="6000" dirty="0">
                <a:solidFill>
                  <a:srgbClr val="FF0000"/>
                </a:solidFill>
              </a:rPr>
              <a:t>SKIP</a:t>
            </a:r>
          </a:p>
        </p:txBody>
      </p:sp>
      <p:sp>
        <p:nvSpPr>
          <p:cNvPr id="8" name="Text Box 4">
            <a:extLst>
              <a:ext uri="{FF2B5EF4-FFF2-40B4-BE49-F238E27FC236}">
                <a16:creationId xmlns:a16="http://schemas.microsoft.com/office/drawing/2014/main" id="{14757E7E-244E-E4E9-F628-70078BCAFDEB}"/>
              </a:ext>
            </a:extLst>
          </p:cNvPr>
          <p:cNvSpPr txBox="1">
            <a:spLocks noChangeArrowheads="1"/>
          </p:cNvSpPr>
          <p:nvPr/>
        </p:nvSpPr>
        <p:spPr bwMode="auto">
          <a:xfrm>
            <a:off x="2227424" y="1992968"/>
            <a:ext cx="7569200" cy="394970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RWG.J.OUT&lt;-</a:t>
            </a:r>
            <a:r>
              <a:rPr lang="en-US" altLang="en-US" sz="1800" dirty="0" err="1">
                <a:latin typeface="Courier New" panose="02070309020205020404" pitchFamily="49" charset="0"/>
              </a:rPr>
              <a:t>rwg.j.sim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=55,nitems=11,nresp=5,</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nrep</a:t>
            </a:r>
            <a:r>
              <a:rPr lang="en-US" altLang="en-US" sz="1800" dirty="0">
                <a:latin typeface="Courier New" panose="02070309020205020404" pitchFamily="49" charset="0"/>
              </a:rPr>
              <a:t>=10000,itemcors=</a:t>
            </a:r>
            <a:r>
              <a:rPr lang="en-US" altLang="en-US" sz="1800" dirty="0" err="1">
                <a:latin typeface="Courier New" panose="02070309020205020404" pitchFamily="49" charset="0"/>
              </a:rPr>
              <a:t>cor</a:t>
            </a:r>
            <a:r>
              <a:rPr lang="en-US" altLang="en-US" sz="1800" dirty="0">
                <a:latin typeface="Courier New" panose="02070309020205020404" pitchFamily="49" charset="0"/>
              </a:rPr>
              <a:t>(bhr2000[,2:12]))</a:t>
            </a:r>
          </a:p>
          <a:p>
            <a:pPr>
              <a:spcBef>
                <a:spcPct val="0"/>
              </a:spcBef>
              <a:buFontTx/>
              <a:buNone/>
            </a:pPr>
            <a:r>
              <a:rPr lang="en-US" altLang="en-US" sz="1800" dirty="0">
                <a:latin typeface="Courier New" panose="02070309020205020404" pitchFamily="49" charset="0"/>
              </a:rPr>
              <a:t>&gt; summary(RWG.J.OUT)</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rwg</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    Min.  1st Qu.   Median     Mean  3rd Qu.     Max. </a:t>
            </a:r>
          </a:p>
          <a:p>
            <a:pPr>
              <a:spcBef>
                <a:spcPct val="0"/>
              </a:spcBef>
              <a:buFontTx/>
              <a:buNone/>
            </a:pPr>
            <a:r>
              <a:rPr lang="en-US" altLang="en-US" sz="1800" dirty="0">
                <a:latin typeface="Courier New" panose="02070309020205020404" pitchFamily="49" charset="0"/>
              </a:rPr>
              <a:t>0.000000 0.000000 0.009016 0.143800 0.285700 0.706200 </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gsize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55</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nresp</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5</a:t>
            </a:r>
          </a:p>
          <a:p>
            <a:pPr>
              <a:spcBef>
                <a:spcPct val="0"/>
              </a:spcBef>
              <a:buFontTx/>
              <a:buNone/>
            </a:pPr>
            <a:r>
              <a:rPr lang="en-US" altLang="en-US" sz="1800" dirty="0">
                <a:latin typeface="Courier New" panose="02070309020205020404" pitchFamily="49" charset="0"/>
              </a:rPr>
              <a:t>$</a:t>
            </a:r>
            <a:r>
              <a:rPr lang="en-US" altLang="en-US" sz="1800" dirty="0" err="1">
                <a:latin typeface="Courier New" panose="02070309020205020404" pitchFamily="49" charset="0"/>
              </a:rPr>
              <a:t>nitems</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11</a:t>
            </a:r>
          </a:p>
          <a:p>
            <a:pPr>
              <a:spcBef>
                <a:spcPct val="0"/>
              </a:spcBef>
              <a:buFontTx/>
              <a:buNone/>
            </a:pPr>
            <a:r>
              <a:rPr lang="en-US" altLang="en-US" sz="1800" dirty="0">
                <a:latin typeface="Courier New" panose="02070309020205020404" pitchFamily="49" charset="0"/>
              </a:rPr>
              <a:t>$rwg.95</a:t>
            </a:r>
          </a:p>
          <a:p>
            <a:pPr>
              <a:spcBef>
                <a:spcPct val="0"/>
              </a:spcBef>
              <a:buFontTx/>
              <a:buNone/>
            </a:pPr>
            <a:r>
              <a:rPr lang="en-US" altLang="en-US" sz="1800" dirty="0">
                <a:latin typeface="Courier New" panose="02070309020205020404" pitchFamily="49" charset="0"/>
              </a:rPr>
              <a:t>[1] 0.4968278</a:t>
            </a:r>
          </a:p>
        </p:txBody>
      </p:sp>
      <p:sp>
        <p:nvSpPr>
          <p:cNvPr id="10" name="TextBox 9">
            <a:extLst>
              <a:ext uri="{FF2B5EF4-FFF2-40B4-BE49-F238E27FC236}">
                <a16:creationId xmlns:a16="http://schemas.microsoft.com/office/drawing/2014/main" id="{6AAB7913-F6F5-5607-0F29-E2A792FF8A4E}"/>
              </a:ext>
            </a:extLst>
          </p:cNvPr>
          <p:cNvSpPr txBox="1"/>
          <p:nvPr/>
        </p:nvSpPr>
        <p:spPr>
          <a:xfrm rot="19576863">
            <a:off x="2186473" y="28302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17204174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EE65-3101-3C57-6D2B-704744C42AE5}"/>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A13F28CF-F0C9-BD98-AB5B-BE7906B0737E}"/>
              </a:ext>
            </a:extLst>
          </p:cNvPr>
          <p:cNvSpPr>
            <a:spLocks noGrp="1"/>
          </p:cNvSpPr>
          <p:nvPr>
            <p:ph idx="1"/>
          </p:nvPr>
        </p:nvSpPr>
        <p:spPr/>
        <p:txBody>
          <a:bodyPr/>
          <a:lstStyle/>
          <a:p>
            <a:r>
              <a:rPr lang="en-US" dirty="0"/>
              <a:t>Exercise:</a:t>
            </a:r>
          </a:p>
          <a:p>
            <a:r>
              <a:rPr lang="en-US" dirty="0"/>
              <a:t>Using the datasets:</a:t>
            </a:r>
          </a:p>
          <a:p>
            <a:pPr marL="342900" indent="-342900">
              <a:buFont typeface="Arial" panose="020B0604020202020204" pitchFamily="34" charset="0"/>
              <a:buChar char="•"/>
            </a:pPr>
            <a:r>
              <a:rPr lang="en-US" dirty="0"/>
              <a:t>Bliese, Halverson, &amp; </a:t>
            </a:r>
            <a:r>
              <a:rPr lang="en-US" dirty="0" err="1"/>
              <a:t>Schriesheim</a:t>
            </a:r>
            <a:r>
              <a:rPr lang="en-US" dirty="0"/>
              <a:t> (2002) “Leadership Quarterly” special issue data</a:t>
            </a:r>
          </a:p>
          <a:p>
            <a:pPr marL="342900" indent="-342900">
              <a:buFont typeface="Arial" panose="020B0604020202020204" pitchFamily="34" charset="0"/>
              <a:buChar char="•"/>
            </a:pPr>
            <a:r>
              <a:rPr lang="en-US" dirty="0"/>
              <a:t>Klein et al., (2000) simulated data for chapter on integrative methods</a:t>
            </a:r>
          </a:p>
          <a:p>
            <a:endParaRPr lang="en-US" dirty="0"/>
          </a:p>
          <a:p>
            <a:pPr marL="457200" indent="-457200">
              <a:buFont typeface="+mj-lt"/>
              <a:buAutoNum type="arabicPeriod"/>
            </a:pPr>
            <a:r>
              <a:rPr lang="en-US" dirty="0"/>
              <a:t>Estimate </a:t>
            </a:r>
            <a:r>
              <a:rPr lang="en-US" dirty="0" err="1"/>
              <a:t>r</a:t>
            </a:r>
            <a:r>
              <a:rPr lang="en-US" baseline="-25000" dirty="0" err="1"/>
              <a:t>wg</a:t>
            </a:r>
            <a:r>
              <a:rPr lang="en-US" dirty="0"/>
              <a:t> and </a:t>
            </a:r>
            <a:r>
              <a:rPr lang="en-US" dirty="0" err="1"/>
              <a:t>r</a:t>
            </a:r>
            <a:r>
              <a:rPr lang="en-US" baseline="-25000" dirty="0" err="1"/>
              <a:t>wg</a:t>
            </a:r>
            <a:r>
              <a:rPr lang="en-US" baseline="-25000" dirty="0"/>
              <a:t>(j)</a:t>
            </a:r>
          </a:p>
          <a:p>
            <a:pPr marL="457200" indent="-457200">
              <a:buFont typeface="+mj-lt"/>
              <a:buAutoNum type="arabicPeriod"/>
            </a:pPr>
            <a:r>
              <a:rPr lang="en-US" dirty="0"/>
              <a:t>Calculate the statistical significance of </a:t>
            </a:r>
            <a:r>
              <a:rPr lang="en-US" dirty="0" err="1"/>
              <a:t>r</a:t>
            </a:r>
            <a:r>
              <a:rPr lang="en-US" baseline="-25000" dirty="0" err="1"/>
              <a:t>wg</a:t>
            </a:r>
            <a:r>
              <a:rPr lang="en-US" dirty="0"/>
              <a:t> and </a:t>
            </a:r>
            <a:r>
              <a:rPr lang="en-US" dirty="0" err="1"/>
              <a:t>r</a:t>
            </a:r>
            <a:r>
              <a:rPr lang="en-US" baseline="-25000" dirty="0" err="1"/>
              <a:t>wg</a:t>
            </a:r>
            <a:r>
              <a:rPr lang="en-US" baseline="-25000" dirty="0"/>
              <a:t>(j)</a:t>
            </a:r>
            <a:endParaRPr lang="en-US" dirty="0"/>
          </a:p>
        </p:txBody>
      </p:sp>
      <p:sp>
        <p:nvSpPr>
          <p:cNvPr id="4" name="Slide Number Placeholder 3">
            <a:extLst>
              <a:ext uri="{FF2B5EF4-FFF2-40B4-BE49-F238E27FC236}">
                <a16:creationId xmlns:a16="http://schemas.microsoft.com/office/drawing/2014/main" id="{2B79A727-E138-F4DC-5842-A0BE6FD19F0D}"/>
              </a:ext>
            </a:extLst>
          </p:cNvPr>
          <p:cNvSpPr>
            <a:spLocks noGrp="1"/>
          </p:cNvSpPr>
          <p:nvPr>
            <p:ph type="sldNum" sz="quarter" idx="12"/>
          </p:nvPr>
        </p:nvSpPr>
        <p:spPr/>
        <p:txBody>
          <a:bodyPr/>
          <a:lstStyle/>
          <a:p>
            <a:fld id="{C68DACDF-E1A9-A04C-A5FF-FC2443684BF5}" type="slidenum">
              <a:rPr lang="en-US" smtClean="0"/>
              <a:pPr/>
              <a:t>93</a:t>
            </a:fld>
            <a:endParaRPr lang="en-US" dirty="0"/>
          </a:p>
        </p:txBody>
      </p:sp>
      <p:sp>
        <p:nvSpPr>
          <p:cNvPr id="5" name="Footer Placeholder 4">
            <a:extLst>
              <a:ext uri="{FF2B5EF4-FFF2-40B4-BE49-F238E27FC236}">
                <a16:creationId xmlns:a16="http://schemas.microsoft.com/office/drawing/2014/main" id="{66576D43-2410-7490-55DB-BCF97A4F1F4C}"/>
              </a:ext>
            </a:extLst>
          </p:cNvPr>
          <p:cNvSpPr>
            <a:spLocks noGrp="1"/>
          </p:cNvSpPr>
          <p:nvPr>
            <p:ph type="ftr" sz="quarter" idx="11"/>
          </p:nvPr>
        </p:nvSpPr>
        <p:spPr/>
        <p:txBody>
          <a:bodyPr/>
          <a:lstStyle/>
          <a:p>
            <a:r>
              <a:rPr lang="en-US"/>
              <a:t>Kautz – Intro to Methods BLITZ Slides</a:t>
            </a:r>
            <a:endParaRPr lang="en-US" dirty="0"/>
          </a:p>
        </p:txBody>
      </p:sp>
      <p:sp>
        <p:nvSpPr>
          <p:cNvPr id="7" name="TextBox 6">
            <a:extLst>
              <a:ext uri="{FF2B5EF4-FFF2-40B4-BE49-F238E27FC236}">
                <a16:creationId xmlns:a16="http://schemas.microsoft.com/office/drawing/2014/main" id="{C762E5F2-6B93-476C-F4EA-C03D62C8B3B9}"/>
              </a:ext>
            </a:extLst>
          </p:cNvPr>
          <p:cNvSpPr txBox="1"/>
          <p:nvPr/>
        </p:nvSpPr>
        <p:spPr>
          <a:xfrm rot="19576863">
            <a:off x="2186473" y="28302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3343539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99DC-64F0-2DD2-500B-7495AAFA5B8B}"/>
              </a:ext>
            </a:extLst>
          </p:cNvPr>
          <p:cNvSpPr>
            <a:spLocks noGrp="1"/>
          </p:cNvSpPr>
          <p:nvPr>
            <p:ph type="title"/>
          </p:nvPr>
        </p:nvSpPr>
        <p:spPr/>
        <p:txBody>
          <a:bodyPr/>
          <a:lstStyle/>
          <a:p>
            <a:r>
              <a:rPr lang="en-US" dirty="0"/>
              <a:t>Aggregation Models - 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D428D3-AAC8-A8D5-3F0A-D786AEBC8F12}"/>
                  </a:ext>
                </a:extLst>
              </p:cNvPr>
              <p:cNvSpPr>
                <a:spLocks noGrp="1"/>
              </p:cNvSpPr>
              <p:nvPr>
                <p:ph idx="1"/>
              </p:nvPr>
            </p:nvSpPr>
            <p:spPr/>
            <p:txBody>
              <a:bodyPr/>
              <a:lstStyle/>
              <a:p>
                <a:pPr algn="ctr"/>
                <a:r>
                  <a:rPr lang="en-US" dirty="0"/>
                  <a:t>Agreement Based Measure</a:t>
                </a:r>
              </a:p>
              <a:p>
                <a:pPr algn="ctr"/>
                <a:r>
                  <a:rPr lang="en-US" dirty="0"/>
                  <a:t>Average Deviation of Mean or Median (AD)</a:t>
                </a: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AD</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N</m:t>
                          </m:r>
                        </m:e>
                      </m:nary>
                    </m:oMath>
                  </m:oMathPara>
                </a14:m>
                <a:endParaRPr lang="en-US" b="0" dirty="0"/>
              </a:p>
              <a:p>
                <a:pPr marL="857250" lvl="1" indent="-34290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represents an individual observation (</a:t>
                </a:r>
                <a:r>
                  <a:rPr lang="en-US" dirty="0" err="1"/>
                  <a:t>i</a:t>
                </a:r>
                <a:r>
                  <a:rPr lang="en-US" dirty="0"/>
                  <a:t>) in group j</a:t>
                </a:r>
              </a:p>
              <a:p>
                <a:pPr marL="857250" lvl="1" indent="-34290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represents group mean or median</a:t>
                </a:r>
              </a:p>
              <a:p>
                <a:pPr marL="857250" lvl="1" indent="-342900"/>
                <a:r>
                  <a:rPr lang="en-US" dirty="0"/>
                  <a:t>For scales, the AD formula is estimated for each item, and the AD values are averaged</a:t>
                </a:r>
              </a:p>
              <a:p>
                <a:endParaRPr lang="en-US" dirty="0"/>
              </a:p>
              <a:p>
                <a:r>
                  <a:rPr lang="en-US" dirty="0"/>
                  <a:t>Small AD values indicate agreement</a:t>
                </a:r>
              </a:p>
              <a:p>
                <a:pPr marL="857250" lvl="1" indent="-342900"/>
                <a:r>
                  <a:rPr lang="en-US" dirty="0"/>
                  <a:t>AD values smaller than (no. of response options) / 6 are consider practically significant</a:t>
                </a:r>
              </a:p>
            </p:txBody>
          </p:sp>
        </mc:Choice>
        <mc:Fallback xmlns="">
          <p:sp>
            <p:nvSpPr>
              <p:cNvPr id="3" name="Content Placeholder 2">
                <a:extLst>
                  <a:ext uri="{FF2B5EF4-FFF2-40B4-BE49-F238E27FC236}">
                    <a16:creationId xmlns:a16="http://schemas.microsoft.com/office/drawing/2014/main" id="{0FD428D3-AAC8-A8D5-3F0A-D786AEBC8F12}"/>
                  </a:ext>
                </a:extLst>
              </p:cNvPr>
              <p:cNvSpPr>
                <a:spLocks noGrp="1" noRot="1" noChangeAspect="1" noMove="1" noResize="1" noEditPoints="1" noAdjustHandles="1" noChangeArrowheads="1" noChangeShapeType="1" noTextEdit="1"/>
              </p:cNvSpPr>
              <p:nvPr>
                <p:ph idx="1"/>
              </p:nvPr>
            </p:nvSpPr>
            <p:spPr>
              <a:blipFill>
                <a:blip r:embed="rId2"/>
                <a:stretch>
                  <a:fillRect l="-696" t="-16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AD95A4C-4E3A-25F9-D4A2-914652827E82}"/>
              </a:ext>
            </a:extLst>
          </p:cNvPr>
          <p:cNvSpPr>
            <a:spLocks noGrp="1"/>
          </p:cNvSpPr>
          <p:nvPr>
            <p:ph type="sldNum" sz="quarter" idx="12"/>
          </p:nvPr>
        </p:nvSpPr>
        <p:spPr/>
        <p:txBody>
          <a:bodyPr/>
          <a:lstStyle/>
          <a:p>
            <a:fld id="{C68DACDF-E1A9-A04C-A5FF-FC2443684BF5}" type="slidenum">
              <a:rPr lang="en-US" smtClean="0"/>
              <a:pPr/>
              <a:t>94</a:t>
            </a:fld>
            <a:endParaRPr lang="en-US" dirty="0"/>
          </a:p>
        </p:txBody>
      </p:sp>
      <p:sp>
        <p:nvSpPr>
          <p:cNvPr id="5" name="Footer Placeholder 4">
            <a:extLst>
              <a:ext uri="{FF2B5EF4-FFF2-40B4-BE49-F238E27FC236}">
                <a16:creationId xmlns:a16="http://schemas.microsoft.com/office/drawing/2014/main" id="{2D250CF3-B100-F57F-DB86-D5BF1ED5524C}"/>
              </a:ext>
            </a:extLst>
          </p:cNvPr>
          <p:cNvSpPr>
            <a:spLocks noGrp="1"/>
          </p:cNvSpPr>
          <p:nvPr>
            <p:ph type="ftr" sz="quarter" idx="11"/>
          </p:nvPr>
        </p:nvSpPr>
        <p:spPr/>
        <p:txBody>
          <a:bodyPr/>
          <a:lstStyle/>
          <a:p>
            <a:r>
              <a:rPr lang="en-US"/>
              <a:t>Kautz – Intro to Methods BLITZ Slides</a:t>
            </a:r>
            <a:endParaRPr lang="en-US" dirty="0"/>
          </a:p>
        </p:txBody>
      </p:sp>
    </p:spTree>
    <p:extLst>
      <p:ext uri="{BB962C8B-B14F-4D97-AF65-F5344CB8AC3E}">
        <p14:creationId xmlns:p14="http://schemas.microsoft.com/office/powerpoint/2010/main" val="1785628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99DC-64F0-2DD2-500B-7495AAFA5B8B}"/>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FD428D3-AAC8-A8D5-3F0A-D786AEBC8F12}"/>
              </a:ext>
            </a:extLst>
          </p:cNvPr>
          <p:cNvSpPr>
            <a:spLocks noGrp="1"/>
          </p:cNvSpPr>
          <p:nvPr>
            <p:ph idx="1"/>
          </p:nvPr>
        </p:nvSpPr>
        <p:spPr/>
        <p:txBody>
          <a:bodyPr/>
          <a:lstStyle/>
          <a:p>
            <a:r>
              <a:rPr lang="en-US" dirty="0"/>
              <a:t>Using the </a:t>
            </a:r>
            <a:r>
              <a:rPr lang="en-US" dirty="0" err="1">
                <a:latin typeface="Lucida Console" panose="020B0609040504020204" pitchFamily="49" charset="0"/>
              </a:rPr>
              <a:t>ad.m</a:t>
            </a:r>
            <a:r>
              <a:rPr lang="en-US" dirty="0"/>
              <a:t> function from the multilevel package</a:t>
            </a:r>
          </a:p>
          <a:p>
            <a:pPr marL="342900" indent="-342900">
              <a:buFont typeface="Arial" panose="020B0604020202020204" pitchFamily="34" charset="0"/>
              <a:buChar char="•"/>
            </a:pPr>
            <a:r>
              <a:rPr lang="en-US" dirty="0"/>
              <a:t>Work Hours (11 response options)</a:t>
            </a:r>
          </a:p>
        </p:txBody>
      </p:sp>
      <p:sp>
        <p:nvSpPr>
          <p:cNvPr id="4" name="Slide Number Placeholder 3">
            <a:extLst>
              <a:ext uri="{FF2B5EF4-FFF2-40B4-BE49-F238E27FC236}">
                <a16:creationId xmlns:a16="http://schemas.microsoft.com/office/drawing/2014/main" id="{7AD95A4C-4E3A-25F9-D4A2-914652827E82}"/>
              </a:ext>
            </a:extLst>
          </p:cNvPr>
          <p:cNvSpPr>
            <a:spLocks noGrp="1"/>
          </p:cNvSpPr>
          <p:nvPr>
            <p:ph type="sldNum" sz="quarter" idx="12"/>
          </p:nvPr>
        </p:nvSpPr>
        <p:spPr/>
        <p:txBody>
          <a:bodyPr/>
          <a:lstStyle/>
          <a:p>
            <a:fld id="{C68DACDF-E1A9-A04C-A5FF-FC2443684BF5}" type="slidenum">
              <a:rPr lang="en-US" smtClean="0"/>
              <a:pPr/>
              <a:t>95</a:t>
            </a:fld>
            <a:endParaRPr lang="en-US" dirty="0"/>
          </a:p>
        </p:txBody>
      </p:sp>
      <p:sp>
        <p:nvSpPr>
          <p:cNvPr id="5" name="Footer Placeholder 4">
            <a:extLst>
              <a:ext uri="{FF2B5EF4-FFF2-40B4-BE49-F238E27FC236}">
                <a16:creationId xmlns:a16="http://schemas.microsoft.com/office/drawing/2014/main" id="{2D250CF3-B100-F57F-DB86-D5BF1ED5524C}"/>
              </a:ext>
            </a:extLst>
          </p:cNvPr>
          <p:cNvSpPr>
            <a:spLocks noGrp="1"/>
          </p:cNvSpPr>
          <p:nvPr>
            <p:ph type="ftr" sz="quarter" idx="11"/>
          </p:nvPr>
        </p:nvSpPr>
        <p:spPr/>
        <p:txBody>
          <a:bodyPr/>
          <a:lstStyle/>
          <a:p>
            <a:r>
              <a:rPr lang="en-US"/>
              <a:t>Kautz – Intro to Methods BLITZ Slides</a:t>
            </a:r>
            <a:endParaRPr lang="en-US" dirty="0"/>
          </a:p>
        </p:txBody>
      </p:sp>
      <p:sp>
        <p:nvSpPr>
          <p:cNvPr id="7" name="Text Box 4">
            <a:extLst>
              <a:ext uri="{FF2B5EF4-FFF2-40B4-BE49-F238E27FC236}">
                <a16:creationId xmlns:a16="http://schemas.microsoft.com/office/drawing/2014/main" id="{1E5EAA06-651B-D385-FDB7-DE5BEA63DA3F}"/>
              </a:ext>
            </a:extLst>
          </p:cNvPr>
          <p:cNvSpPr txBox="1">
            <a:spLocks noChangeArrowheads="1"/>
          </p:cNvSpPr>
          <p:nvPr/>
        </p:nvSpPr>
        <p:spPr bwMode="auto">
          <a:xfrm>
            <a:off x="2379662" y="2541086"/>
            <a:ext cx="7432675" cy="3400425"/>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AD.HRS&lt;-</a:t>
            </a:r>
            <a:r>
              <a:rPr lang="en-US" altLang="en-US" sz="1800" dirty="0" err="1">
                <a:latin typeface="Courier New" panose="02070309020205020404" pitchFamily="49" charset="0"/>
              </a:rPr>
              <a:t>ad.m</a:t>
            </a:r>
            <a:r>
              <a:rPr lang="en-US" altLang="en-US" sz="1800" dirty="0">
                <a:latin typeface="Courier New" panose="02070309020205020404" pitchFamily="49" charset="0"/>
              </a:rPr>
              <a:t>(bhr2000$HRS,bhr2000$GRP,type="median")</a:t>
            </a:r>
          </a:p>
          <a:p>
            <a:pPr>
              <a:spcBef>
                <a:spcPct val="0"/>
              </a:spcBef>
              <a:buFontTx/>
              <a:buNone/>
            </a:pPr>
            <a:r>
              <a:rPr lang="en-US" altLang="en-US" sz="1800" dirty="0">
                <a:latin typeface="Courier New" panose="02070309020205020404" pitchFamily="49" charset="0"/>
              </a:rPr>
              <a:t>&gt; summary(AD.HRS)</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grpid</a:t>
            </a:r>
            <a:r>
              <a:rPr lang="en-US" altLang="en-US" sz="1800" dirty="0">
                <a:latin typeface="Courier New" panose="02070309020205020404" pitchFamily="49" charset="0"/>
              </a:rPr>
              <a:t>         AD.M            </a:t>
            </a:r>
            <a:r>
              <a:rPr lang="en-US" altLang="en-US" sz="1800" dirty="0" err="1">
                <a:latin typeface="Courier New" panose="02070309020205020404" pitchFamily="49" charset="0"/>
              </a:rPr>
              <a:t>gsize</a:t>
            </a:r>
            <a:r>
              <a:rPr lang="en-US" altLang="en-US" sz="1800" dirty="0">
                <a:latin typeface="Courier New" panose="02070309020205020404" pitchFamily="49" charset="0"/>
              </a:rPr>
              <a:t>       </a:t>
            </a:r>
          </a:p>
          <a:p>
            <a:pPr>
              <a:spcBef>
                <a:spcPct val="0"/>
              </a:spcBef>
              <a:buFontTx/>
              <a:buNone/>
            </a:pPr>
            <a:r>
              <a:rPr lang="en-US" altLang="en-US" sz="1800" dirty="0">
                <a:latin typeface="Courier New" panose="02070309020205020404" pitchFamily="49" charset="0"/>
              </a:rPr>
              <a:t> 1      : 1   Min.   :0.6026   Min.   :  8.00  </a:t>
            </a:r>
          </a:p>
          <a:p>
            <a:pPr>
              <a:spcBef>
                <a:spcPct val="0"/>
              </a:spcBef>
              <a:buFontTx/>
              <a:buNone/>
            </a:pPr>
            <a:r>
              <a:rPr lang="en-US" altLang="en-US" sz="1800" dirty="0">
                <a:latin typeface="Courier New" panose="02070309020205020404" pitchFamily="49" charset="0"/>
              </a:rPr>
              <a:t> 10     : 1   1st Qu.:0.9932   1st Qu.: 29.50  </a:t>
            </a:r>
          </a:p>
          <a:p>
            <a:pPr>
              <a:spcBef>
                <a:spcPct val="0"/>
              </a:spcBef>
              <a:buFontTx/>
              <a:buNone/>
            </a:pPr>
            <a:r>
              <a:rPr lang="en-US" altLang="en-US" sz="1800" dirty="0">
                <a:latin typeface="Courier New" panose="02070309020205020404" pitchFamily="49" charset="0"/>
              </a:rPr>
              <a:t> 11     : 1   Median :1.2045   Median : 45.00  </a:t>
            </a:r>
          </a:p>
          <a:p>
            <a:pPr>
              <a:spcBef>
                <a:spcPct val="0"/>
              </a:spcBef>
              <a:buFontTx/>
              <a:buNone/>
            </a:pPr>
            <a:r>
              <a:rPr lang="en-US" altLang="en-US" sz="1800" dirty="0">
                <a:latin typeface="Courier New" panose="02070309020205020404" pitchFamily="49" charset="0"/>
              </a:rPr>
              <a:t> 12     : 1   Mean   :1.2017   Mean   : 54.55  </a:t>
            </a:r>
          </a:p>
          <a:p>
            <a:pPr>
              <a:spcBef>
                <a:spcPct val="0"/>
              </a:spcBef>
              <a:buFontTx/>
              <a:buNone/>
            </a:pPr>
            <a:r>
              <a:rPr lang="en-US" altLang="en-US" sz="1800" dirty="0">
                <a:latin typeface="Courier New" panose="02070309020205020404" pitchFamily="49" charset="0"/>
              </a:rPr>
              <a:t> 13     : 1   3rd Qu.:1.4033   3rd Qu.: 72.50  </a:t>
            </a:r>
          </a:p>
          <a:p>
            <a:pPr>
              <a:spcBef>
                <a:spcPct val="0"/>
              </a:spcBef>
              <a:buFontTx/>
              <a:buNone/>
            </a:pPr>
            <a:r>
              <a:rPr lang="en-US" altLang="en-US" sz="1800" dirty="0">
                <a:latin typeface="Courier New" panose="02070309020205020404" pitchFamily="49" charset="0"/>
              </a:rPr>
              <a:t> 14     : 1   Max.   :1.7922   Max.   :188.00  </a:t>
            </a:r>
          </a:p>
          <a:p>
            <a:pPr>
              <a:spcBef>
                <a:spcPct val="0"/>
              </a:spcBef>
              <a:buFontTx/>
              <a:buNone/>
            </a:pPr>
            <a:r>
              <a:rPr lang="en-US" altLang="en-US" sz="1800" dirty="0">
                <a:latin typeface="Courier New" panose="02070309020205020404" pitchFamily="49" charset="0"/>
              </a:rPr>
              <a:t> (Other):93 </a:t>
            </a:r>
          </a:p>
          <a:p>
            <a:pPr>
              <a:spcBef>
                <a:spcPct val="0"/>
              </a:spcBef>
              <a:buFontTx/>
              <a:buNone/>
            </a:pPr>
            <a:r>
              <a:rPr lang="en-US" altLang="en-US" sz="1800" dirty="0">
                <a:latin typeface="Courier New" panose="02070309020205020404" pitchFamily="49" charset="0"/>
              </a:rPr>
              <a:t>&gt; 11/6  #Practical Significance </a:t>
            </a:r>
          </a:p>
          <a:p>
            <a:pPr>
              <a:spcBef>
                <a:spcPct val="0"/>
              </a:spcBef>
              <a:buFontTx/>
              <a:buNone/>
            </a:pPr>
            <a:r>
              <a:rPr lang="en-US" altLang="en-US" sz="1800" dirty="0">
                <a:latin typeface="Courier New" panose="02070309020205020404" pitchFamily="49" charset="0"/>
              </a:rPr>
              <a:t>[1] 1.833333</a:t>
            </a:r>
          </a:p>
        </p:txBody>
      </p:sp>
    </p:spTree>
    <p:extLst>
      <p:ext uri="{BB962C8B-B14F-4D97-AF65-F5344CB8AC3E}">
        <p14:creationId xmlns:p14="http://schemas.microsoft.com/office/powerpoint/2010/main" val="24200552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99DC-64F0-2DD2-500B-7495AAFA5B8B}"/>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FD428D3-AAC8-A8D5-3F0A-D786AEBC8F12}"/>
              </a:ext>
            </a:extLst>
          </p:cNvPr>
          <p:cNvSpPr>
            <a:spLocks noGrp="1"/>
          </p:cNvSpPr>
          <p:nvPr>
            <p:ph idx="1"/>
          </p:nvPr>
        </p:nvSpPr>
        <p:spPr/>
        <p:txBody>
          <a:bodyPr/>
          <a:lstStyle/>
          <a:p>
            <a:r>
              <a:rPr lang="en-US" dirty="0"/>
              <a:t>Using the </a:t>
            </a:r>
            <a:r>
              <a:rPr lang="en-US" dirty="0" err="1">
                <a:latin typeface="Lucida Console" panose="020B0609040504020204" pitchFamily="49" charset="0"/>
              </a:rPr>
              <a:t>ad.m</a:t>
            </a:r>
            <a:r>
              <a:rPr lang="en-US" dirty="0"/>
              <a:t> function from the multilevel package</a:t>
            </a:r>
          </a:p>
          <a:p>
            <a:pPr marL="342900" indent="-342900">
              <a:buFont typeface="Arial" panose="020B0604020202020204" pitchFamily="34" charset="0"/>
              <a:buChar char="•"/>
            </a:pPr>
            <a:r>
              <a:rPr lang="en-US" dirty="0"/>
              <a:t>Leadership (11 items, 5response options)</a:t>
            </a:r>
          </a:p>
        </p:txBody>
      </p:sp>
      <p:sp>
        <p:nvSpPr>
          <p:cNvPr id="4" name="Slide Number Placeholder 3">
            <a:extLst>
              <a:ext uri="{FF2B5EF4-FFF2-40B4-BE49-F238E27FC236}">
                <a16:creationId xmlns:a16="http://schemas.microsoft.com/office/drawing/2014/main" id="{7AD95A4C-4E3A-25F9-D4A2-914652827E82}"/>
              </a:ext>
            </a:extLst>
          </p:cNvPr>
          <p:cNvSpPr>
            <a:spLocks noGrp="1"/>
          </p:cNvSpPr>
          <p:nvPr>
            <p:ph type="sldNum" sz="quarter" idx="12"/>
          </p:nvPr>
        </p:nvSpPr>
        <p:spPr/>
        <p:txBody>
          <a:bodyPr/>
          <a:lstStyle/>
          <a:p>
            <a:fld id="{C68DACDF-E1A9-A04C-A5FF-FC2443684BF5}" type="slidenum">
              <a:rPr lang="en-US" smtClean="0"/>
              <a:pPr/>
              <a:t>96</a:t>
            </a:fld>
            <a:endParaRPr lang="en-US" dirty="0"/>
          </a:p>
        </p:txBody>
      </p:sp>
      <p:sp>
        <p:nvSpPr>
          <p:cNvPr id="5" name="Footer Placeholder 4">
            <a:extLst>
              <a:ext uri="{FF2B5EF4-FFF2-40B4-BE49-F238E27FC236}">
                <a16:creationId xmlns:a16="http://schemas.microsoft.com/office/drawing/2014/main" id="{2D250CF3-B100-F57F-DB86-D5BF1ED5524C}"/>
              </a:ext>
            </a:extLst>
          </p:cNvPr>
          <p:cNvSpPr>
            <a:spLocks noGrp="1"/>
          </p:cNvSpPr>
          <p:nvPr>
            <p:ph type="ftr" sz="quarter" idx="11"/>
          </p:nvPr>
        </p:nvSpPr>
        <p:spPr/>
        <p:txBody>
          <a:bodyPr/>
          <a:lstStyle/>
          <a:p>
            <a:r>
              <a:rPr lang="en-US"/>
              <a:t>Kautz – Intro to Methods BLITZ Slides</a:t>
            </a:r>
            <a:endParaRPr lang="en-US" dirty="0"/>
          </a:p>
        </p:txBody>
      </p:sp>
      <p:sp>
        <p:nvSpPr>
          <p:cNvPr id="8" name="Text Box 4">
            <a:extLst>
              <a:ext uri="{FF2B5EF4-FFF2-40B4-BE49-F238E27FC236}">
                <a16:creationId xmlns:a16="http://schemas.microsoft.com/office/drawing/2014/main" id="{349B2DBD-F97C-2364-4B03-1A7EB689422C}"/>
              </a:ext>
            </a:extLst>
          </p:cNvPr>
          <p:cNvSpPr txBox="1">
            <a:spLocks noChangeArrowheads="1"/>
          </p:cNvSpPr>
          <p:nvPr/>
        </p:nvSpPr>
        <p:spPr bwMode="auto">
          <a:xfrm>
            <a:off x="2093168" y="2526557"/>
            <a:ext cx="8005664" cy="3416320"/>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AD.LEAD&lt;-</a:t>
            </a:r>
            <a:r>
              <a:rPr lang="en-US" altLang="en-US" sz="1800" dirty="0" err="1">
                <a:latin typeface="Courier New" panose="02070309020205020404" pitchFamily="49" charset="0"/>
              </a:rPr>
              <a:t>ad.m</a:t>
            </a:r>
            <a:r>
              <a:rPr lang="en-US" altLang="en-US" sz="1800" dirty="0">
                <a:latin typeface="Courier New" panose="02070309020205020404" pitchFamily="49" charset="0"/>
              </a:rPr>
              <a:t>(bhr2000[,2:12],bhr2000$GRP,type="median")</a:t>
            </a:r>
          </a:p>
          <a:p>
            <a:pPr>
              <a:spcBef>
                <a:spcPct val="0"/>
              </a:spcBef>
              <a:buFontTx/>
              <a:buNone/>
            </a:pPr>
            <a:r>
              <a:rPr lang="en-US" altLang="en-US" sz="1800" dirty="0">
                <a:latin typeface="Courier New" panose="02070309020205020404" pitchFamily="49" charset="0"/>
              </a:rPr>
              <a:t>&gt; summary(AD.LEAD)</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grpid</a:t>
            </a:r>
            <a:r>
              <a:rPr lang="en-US" altLang="en-US" sz="1800" dirty="0">
                <a:latin typeface="Courier New" panose="02070309020205020404" pitchFamily="49" charset="0"/>
              </a:rPr>
              <a:t>         AD.M            </a:t>
            </a:r>
            <a:r>
              <a:rPr lang="en-US" altLang="en-US" sz="1800" dirty="0" err="1">
                <a:latin typeface="Courier New" panose="02070309020205020404" pitchFamily="49" charset="0"/>
              </a:rPr>
              <a:t>gsize</a:t>
            </a:r>
            <a:r>
              <a:rPr lang="en-US" altLang="en-US" sz="1800" dirty="0">
                <a:latin typeface="Courier New" panose="02070309020205020404" pitchFamily="49" charset="0"/>
              </a:rPr>
              <a:t>       </a:t>
            </a:r>
          </a:p>
          <a:p>
            <a:pPr>
              <a:spcBef>
                <a:spcPct val="0"/>
              </a:spcBef>
              <a:buFontTx/>
              <a:buNone/>
            </a:pPr>
            <a:r>
              <a:rPr lang="en-US" altLang="en-US" sz="1800" dirty="0">
                <a:latin typeface="Courier New" panose="02070309020205020404" pitchFamily="49" charset="0"/>
              </a:rPr>
              <a:t> 1      : 1   Min.   :0.5799   Min.   :  8.00  </a:t>
            </a:r>
          </a:p>
          <a:p>
            <a:pPr>
              <a:spcBef>
                <a:spcPct val="0"/>
              </a:spcBef>
              <a:buFontTx/>
              <a:buNone/>
            </a:pPr>
            <a:r>
              <a:rPr lang="en-US" altLang="en-US" sz="1800" dirty="0">
                <a:latin typeface="Courier New" panose="02070309020205020404" pitchFamily="49" charset="0"/>
              </a:rPr>
              <a:t> 10     : 1   1st Qu.:0.7824   1st Qu.: 29.50  </a:t>
            </a:r>
          </a:p>
          <a:p>
            <a:pPr>
              <a:spcBef>
                <a:spcPct val="0"/>
              </a:spcBef>
              <a:buFontTx/>
              <a:buNone/>
            </a:pPr>
            <a:r>
              <a:rPr lang="en-US" altLang="en-US" sz="1800" dirty="0">
                <a:latin typeface="Courier New" panose="02070309020205020404" pitchFamily="49" charset="0"/>
              </a:rPr>
              <a:t> 11     : 1   Median :0.8375   Median : 45.00  </a:t>
            </a:r>
          </a:p>
          <a:p>
            <a:pPr>
              <a:spcBef>
                <a:spcPct val="0"/>
              </a:spcBef>
              <a:buFontTx/>
              <a:buNone/>
            </a:pPr>
            <a:r>
              <a:rPr lang="en-US" altLang="en-US" sz="1800" dirty="0">
                <a:latin typeface="Courier New" panose="02070309020205020404" pitchFamily="49" charset="0"/>
              </a:rPr>
              <a:t> 12     : 1   Mean   :0.8298   Mean   : 54.55  </a:t>
            </a:r>
          </a:p>
          <a:p>
            <a:pPr>
              <a:spcBef>
                <a:spcPct val="0"/>
              </a:spcBef>
              <a:buFontTx/>
              <a:buNone/>
            </a:pPr>
            <a:r>
              <a:rPr lang="en-US" altLang="en-US" sz="1800" dirty="0">
                <a:latin typeface="Courier New" panose="02070309020205020404" pitchFamily="49" charset="0"/>
              </a:rPr>
              <a:t> 13     : 1   3rd Qu.:0.8776   3rd Qu.: 72.50  </a:t>
            </a:r>
          </a:p>
          <a:p>
            <a:pPr>
              <a:spcBef>
                <a:spcPct val="0"/>
              </a:spcBef>
              <a:buFontTx/>
              <a:buNone/>
            </a:pPr>
            <a:r>
              <a:rPr lang="en-US" altLang="en-US" sz="1800" dirty="0">
                <a:latin typeface="Courier New" panose="02070309020205020404" pitchFamily="49" charset="0"/>
              </a:rPr>
              <a:t> 14     : 1   Max.   :0.9813   Max.   :188.00  </a:t>
            </a:r>
          </a:p>
          <a:p>
            <a:pPr>
              <a:spcBef>
                <a:spcPct val="0"/>
              </a:spcBef>
              <a:buFontTx/>
              <a:buNone/>
            </a:pPr>
            <a:r>
              <a:rPr lang="en-US" altLang="en-US" sz="1800" dirty="0">
                <a:latin typeface="Courier New" panose="02070309020205020404" pitchFamily="49" charset="0"/>
              </a:rPr>
              <a:t> (Other):93                                    </a:t>
            </a:r>
          </a:p>
          <a:p>
            <a:pPr>
              <a:spcBef>
                <a:spcPct val="0"/>
              </a:spcBef>
              <a:buFontTx/>
              <a:buNone/>
            </a:pPr>
            <a:r>
              <a:rPr lang="en-US" altLang="en-US" sz="1800" dirty="0">
                <a:latin typeface="Courier New" panose="02070309020205020404" pitchFamily="49" charset="0"/>
              </a:rPr>
              <a:t>&gt; 5/6  # Practical significance</a:t>
            </a:r>
          </a:p>
          <a:p>
            <a:pPr>
              <a:spcBef>
                <a:spcPct val="0"/>
              </a:spcBef>
              <a:buFontTx/>
              <a:buNone/>
            </a:pPr>
            <a:r>
              <a:rPr lang="en-US" altLang="en-US" sz="1800" dirty="0">
                <a:latin typeface="Courier New" panose="02070309020205020404" pitchFamily="49" charset="0"/>
              </a:rPr>
              <a:t>[1] 0.8333333</a:t>
            </a:r>
          </a:p>
        </p:txBody>
      </p:sp>
    </p:spTree>
    <p:extLst>
      <p:ext uri="{BB962C8B-B14F-4D97-AF65-F5344CB8AC3E}">
        <p14:creationId xmlns:p14="http://schemas.microsoft.com/office/powerpoint/2010/main" val="865278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99DC-64F0-2DD2-500B-7495AAFA5B8B}"/>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0FD428D3-AAC8-A8D5-3F0A-D786AEBC8F12}"/>
              </a:ext>
            </a:extLst>
          </p:cNvPr>
          <p:cNvSpPr>
            <a:spLocks noGrp="1"/>
          </p:cNvSpPr>
          <p:nvPr>
            <p:ph idx="1"/>
          </p:nvPr>
        </p:nvSpPr>
        <p:spPr/>
        <p:txBody>
          <a:bodyPr/>
          <a:lstStyle/>
          <a:p>
            <a:r>
              <a:rPr lang="en-US" dirty="0"/>
              <a:t>Significance of AD values can be calculated via simulations using the </a:t>
            </a:r>
            <a:r>
              <a:rPr lang="en-US" dirty="0" err="1">
                <a:latin typeface="Lucida Console" panose="020B0609040504020204" pitchFamily="49" charset="0"/>
              </a:rPr>
              <a:t>ad.m.sim</a:t>
            </a:r>
            <a:r>
              <a:rPr lang="en-US" dirty="0">
                <a:latin typeface="Lucida Console" panose="020B0609040504020204" pitchFamily="49" charset="0"/>
              </a:rPr>
              <a:t> </a:t>
            </a:r>
            <a:r>
              <a:rPr lang="en-US" dirty="0"/>
              <a:t>function</a:t>
            </a:r>
          </a:p>
          <a:p>
            <a:endParaRPr lang="en-US" dirty="0"/>
          </a:p>
          <a:p>
            <a:r>
              <a:rPr lang="en-US" dirty="0"/>
              <a:t>Example testing for statical significance on 11-item leadership scale</a:t>
            </a:r>
          </a:p>
          <a:p>
            <a:r>
              <a:rPr lang="en-US" dirty="0"/>
              <a:t>Values smaller than or equal to 1.14 are significant at p &lt; .05</a:t>
            </a:r>
          </a:p>
        </p:txBody>
      </p:sp>
      <p:sp>
        <p:nvSpPr>
          <p:cNvPr id="4" name="Slide Number Placeholder 3">
            <a:extLst>
              <a:ext uri="{FF2B5EF4-FFF2-40B4-BE49-F238E27FC236}">
                <a16:creationId xmlns:a16="http://schemas.microsoft.com/office/drawing/2014/main" id="{7AD95A4C-4E3A-25F9-D4A2-914652827E82}"/>
              </a:ext>
            </a:extLst>
          </p:cNvPr>
          <p:cNvSpPr>
            <a:spLocks noGrp="1"/>
          </p:cNvSpPr>
          <p:nvPr>
            <p:ph type="sldNum" sz="quarter" idx="12"/>
          </p:nvPr>
        </p:nvSpPr>
        <p:spPr/>
        <p:txBody>
          <a:bodyPr/>
          <a:lstStyle/>
          <a:p>
            <a:fld id="{C68DACDF-E1A9-A04C-A5FF-FC2443684BF5}" type="slidenum">
              <a:rPr lang="en-US" smtClean="0"/>
              <a:pPr/>
              <a:t>97</a:t>
            </a:fld>
            <a:endParaRPr lang="en-US" dirty="0"/>
          </a:p>
        </p:txBody>
      </p:sp>
      <p:sp>
        <p:nvSpPr>
          <p:cNvPr id="5" name="Footer Placeholder 4">
            <a:extLst>
              <a:ext uri="{FF2B5EF4-FFF2-40B4-BE49-F238E27FC236}">
                <a16:creationId xmlns:a16="http://schemas.microsoft.com/office/drawing/2014/main" id="{2D250CF3-B100-F57F-DB86-D5BF1ED5524C}"/>
              </a:ext>
            </a:extLst>
          </p:cNvPr>
          <p:cNvSpPr>
            <a:spLocks noGrp="1"/>
          </p:cNvSpPr>
          <p:nvPr>
            <p:ph type="ftr" sz="quarter" idx="11"/>
          </p:nvPr>
        </p:nvSpPr>
        <p:spPr/>
        <p:txBody>
          <a:bodyPr/>
          <a:lstStyle/>
          <a:p>
            <a:r>
              <a:rPr lang="en-US"/>
              <a:t>Kautz – Intro to Methods BLITZ Slides</a:t>
            </a:r>
            <a:endParaRPr lang="en-US" dirty="0"/>
          </a:p>
        </p:txBody>
      </p:sp>
      <p:sp>
        <p:nvSpPr>
          <p:cNvPr id="7" name="Text Box 4">
            <a:extLst>
              <a:ext uri="{FF2B5EF4-FFF2-40B4-BE49-F238E27FC236}">
                <a16:creationId xmlns:a16="http://schemas.microsoft.com/office/drawing/2014/main" id="{F5A3317C-7D5B-BE56-F647-4B86EE59B3EB}"/>
              </a:ext>
            </a:extLst>
          </p:cNvPr>
          <p:cNvSpPr txBox="1">
            <a:spLocks noChangeArrowheads="1"/>
          </p:cNvSpPr>
          <p:nvPr/>
        </p:nvSpPr>
        <p:spPr bwMode="auto">
          <a:xfrm>
            <a:off x="2720975" y="3612336"/>
            <a:ext cx="6750050" cy="2027238"/>
          </a:xfrm>
          <a:prstGeom prst="rect">
            <a:avLst/>
          </a:prstGeom>
          <a:gradFill rotWithShape="1">
            <a:gsLst>
              <a:gs pos="0">
                <a:srgbClr val="FAFAFF"/>
              </a:gs>
              <a:gs pos="100000">
                <a:srgbClr val="CCCCFF"/>
              </a:gs>
            </a:gsLst>
            <a:lin ang="5400000" scaled="1"/>
          </a:gradFill>
          <a:ln w="127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24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800" dirty="0">
                <a:latin typeface="Courier New" panose="02070309020205020404" pitchFamily="49" charset="0"/>
              </a:rPr>
              <a:t>&gt; SIMOUT&lt;-</a:t>
            </a:r>
            <a:r>
              <a:rPr lang="en-US" altLang="en-US" sz="1800" dirty="0" err="1">
                <a:latin typeface="Courier New" panose="02070309020205020404" pitchFamily="49" charset="0"/>
              </a:rPr>
              <a:t>ad.m.sim</a:t>
            </a:r>
            <a:r>
              <a:rPr lang="en-US" altLang="en-US" sz="1800" dirty="0">
                <a:latin typeface="Courier New" panose="02070309020205020404" pitchFamily="49" charset="0"/>
              </a:rPr>
              <a:t>(</a:t>
            </a:r>
            <a:r>
              <a:rPr lang="en-US" altLang="en-US" sz="1800" dirty="0" err="1">
                <a:latin typeface="Courier New" panose="02070309020205020404" pitchFamily="49" charset="0"/>
              </a:rPr>
              <a:t>gsize</a:t>
            </a:r>
            <a:r>
              <a:rPr lang="en-US" altLang="en-US" sz="1800" dirty="0">
                <a:latin typeface="Courier New" panose="02070309020205020404" pitchFamily="49" charset="0"/>
              </a:rPr>
              <a:t>=55, </a:t>
            </a:r>
            <a:r>
              <a:rPr lang="en-US" altLang="en-US" sz="1800" dirty="0" err="1">
                <a:latin typeface="Courier New" panose="02070309020205020404" pitchFamily="49" charset="0"/>
              </a:rPr>
              <a:t>nitems</a:t>
            </a:r>
            <a:r>
              <a:rPr lang="en-US" altLang="en-US" sz="1800" dirty="0">
                <a:latin typeface="Courier New" panose="02070309020205020404" pitchFamily="49" charset="0"/>
              </a:rPr>
              <a:t>=11, </a:t>
            </a:r>
            <a:r>
              <a:rPr lang="en-US" altLang="en-US" sz="1800" dirty="0" err="1">
                <a:latin typeface="Courier New" panose="02070309020205020404" pitchFamily="49" charset="0"/>
              </a:rPr>
              <a:t>nresp</a:t>
            </a:r>
            <a:r>
              <a:rPr lang="en-US" altLang="en-US" sz="1800" dirty="0">
                <a:latin typeface="Courier New" panose="02070309020205020404" pitchFamily="49" charset="0"/>
              </a:rPr>
              <a:t>=5,</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itemcors</a:t>
            </a:r>
            <a:r>
              <a:rPr lang="en-US" altLang="en-US" sz="1800" dirty="0">
                <a:latin typeface="Courier New" panose="02070309020205020404" pitchFamily="49" charset="0"/>
              </a:rPr>
              <a:t>=</a:t>
            </a:r>
            <a:r>
              <a:rPr lang="en-US" altLang="en-US" sz="1800" dirty="0" err="1">
                <a:latin typeface="Courier New" panose="02070309020205020404" pitchFamily="49" charset="0"/>
              </a:rPr>
              <a:t>cor</a:t>
            </a:r>
            <a:r>
              <a:rPr lang="en-US" altLang="en-US" sz="1800" dirty="0">
                <a:latin typeface="Courier New" panose="02070309020205020404" pitchFamily="49" charset="0"/>
              </a:rPr>
              <a:t>(bhr2000[,2:11]), type="mean",</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nrep</a:t>
            </a:r>
            <a:r>
              <a:rPr lang="en-US" altLang="en-US" sz="1800" dirty="0">
                <a:latin typeface="Courier New" panose="02070309020205020404" pitchFamily="49" charset="0"/>
              </a:rPr>
              <a:t>=10000) </a:t>
            </a:r>
          </a:p>
          <a:p>
            <a:pPr>
              <a:spcBef>
                <a:spcPct val="0"/>
              </a:spcBef>
              <a:buFontTx/>
              <a:buNone/>
            </a:pPr>
            <a:r>
              <a:rPr lang="en-US" altLang="en-US" sz="1800" dirty="0">
                <a:latin typeface="Courier New" panose="02070309020205020404" pitchFamily="49" charset="0"/>
              </a:rPr>
              <a:t>&gt; quantile(</a:t>
            </a:r>
            <a:r>
              <a:rPr lang="en-US" altLang="en-US" sz="1800" dirty="0" err="1">
                <a:latin typeface="Courier New" panose="02070309020205020404" pitchFamily="49" charset="0"/>
              </a:rPr>
              <a:t>SIMOUT,c</a:t>
            </a:r>
            <a:r>
              <a:rPr lang="en-US" altLang="en-US" sz="1800" dirty="0">
                <a:latin typeface="Courier New" panose="02070309020205020404" pitchFamily="49" charset="0"/>
              </a:rPr>
              <a:t>(.05,.01))</a:t>
            </a:r>
          </a:p>
          <a:p>
            <a:pPr>
              <a:spcBef>
                <a:spcPct val="0"/>
              </a:spcBef>
              <a:buFontTx/>
              <a:buNone/>
            </a:pPr>
            <a:r>
              <a:rPr lang="en-US" altLang="en-US" sz="1800" dirty="0">
                <a:latin typeface="Courier New" panose="02070309020205020404" pitchFamily="49" charset="0"/>
              </a:rPr>
              <a:t>  </a:t>
            </a:r>
            <a:r>
              <a:rPr lang="en-US" altLang="en-US" sz="1800" dirty="0" err="1">
                <a:latin typeface="Courier New" panose="02070309020205020404" pitchFamily="49" charset="0"/>
              </a:rPr>
              <a:t>quantile.values</a:t>
            </a:r>
            <a:r>
              <a:rPr lang="en-US" altLang="en-US" sz="1800" dirty="0">
                <a:latin typeface="Courier New" panose="02070309020205020404" pitchFamily="49" charset="0"/>
              </a:rPr>
              <a:t> </a:t>
            </a:r>
            <a:r>
              <a:rPr lang="en-US" altLang="en-US" sz="1800" dirty="0" err="1">
                <a:latin typeface="Courier New" panose="02070309020205020404" pitchFamily="49" charset="0"/>
              </a:rPr>
              <a:t>confint.estimate</a:t>
            </a:r>
            <a:endParaRPr lang="en-US" altLang="en-US" sz="1800" dirty="0">
              <a:latin typeface="Courier New" panose="02070309020205020404" pitchFamily="49" charset="0"/>
            </a:endParaRPr>
          </a:p>
          <a:p>
            <a:pPr>
              <a:spcBef>
                <a:spcPct val="0"/>
              </a:spcBef>
              <a:buFontTx/>
              <a:buNone/>
            </a:pPr>
            <a:r>
              <a:rPr lang="en-US" altLang="en-US" sz="1800" dirty="0">
                <a:latin typeface="Courier New" panose="02070309020205020404" pitchFamily="49" charset="0"/>
              </a:rPr>
              <a:t>1            0.05         1.143207</a:t>
            </a:r>
          </a:p>
          <a:p>
            <a:pPr>
              <a:spcBef>
                <a:spcPct val="0"/>
              </a:spcBef>
              <a:buFontTx/>
              <a:buNone/>
            </a:pPr>
            <a:r>
              <a:rPr lang="en-US" altLang="en-US" sz="1800" dirty="0">
                <a:latin typeface="Courier New" panose="02070309020205020404" pitchFamily="49" charset="0"/>
              </a:rPr>
              <a:t>2            0.01         1.115174</a:t>
            </a:r>
          </a:p>
        </p:txBody>
      </p:sp>
    </p:spTree>
    <p:extLst>
      <p:ext uri="{BB962C8B-B14F-4D97-AF65-F5344CB8AC3E}">
        <p14:creationId xmlns:p14="http://schemas.microsoft.com/office/powerpoint/2010/main" val="932253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EE65-3101-3C57-6D2B-704744C42AE5}"/>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A13F28CF-F0C9-BD98-AB5B-BE7906B0737E}"/>
              </a:ext>
            </a:extLst>
          </p:cNvPr>
          <p:cNvSpPr>
            <a:spLocks noGrp="1"/>
          </p:cNvSpPr>
          <p:nvPr>
            <p:ph idx="1"/>
          </p:nvPr>
        </p:nvSpPr>
        <p:spPr/>
        <p:txBody>
          <a:bodyPr/>
          <a:lstStyle/>
          <a:p>
            <a:r>
              <a:rPr lang="en-US" dirty="0"/>
              <a:t>Exercise:</a:t>
            </a:r>
          </a:p>
          <a:p>
            <a:r>
              <a:rPr lang="en-US" dirty="0"/>
              <a:t>Using the datasets:</a:t>
            </a:r>
          </a:p>
          <a:p>
            <a:pPr marL="342900" indent="-342900">
              <a:buFont typeface="Arial" panose="020B0604020202020204" pitchFamily="34" charset="0"/>
              <a:buChar char="•"/>
            </a:pPr>
            <a:r>
              <a:rPr lang="en-US" dirty="0"/>
              <a:t>Bliese, Halverson, &amp; </a:t>
            </a:r>
            <a:r>
              <a:rPr lang="en-US" dirty="0" err="1"/>
              <a:t>Schriesheim</a:t>
            </a:r>
            <a:r>
              <a:rPr lang="en-US" dirty="0"/>
              <a:t> (2002) “Leadership Quarterly” special issue data</a:t>
            </a:r>
          </a:p>
          <a:p>
            <a:pPr marL="342900" indent="-342900">
              <a:buFont typeface="Arial" panose="020B0604020202020204" pitchFamily="34" charset="0"/>
              <a:buChar char="•"/>
            </a:pPr>
            <a:r>
              <a:rPr lang="en-US" dirty="0"/>
              <a:t>Klein et al., (2000) simulated data for chapter on integrative methods</a:t>
            </a:r>
          </a:p>
          <a:p>
            <a:endParaRPr lang="en-US" dirty="0"/>
          </a:p>
          <a:p>
            <a:pPr marL="457200" indent="-457200">
              <a:buFont typeface="+mj-lt"/>
              <a:buAutoNum type="arabicPeriod"/>
            </a:pPr>
            <a:r>
              <a:rPr lang="en-US" dirty="0"/>
              <a:t>Estimate AD.M</a:t>
            </a:r>
          </a:p>
          <a:p>
            <a:pPr marL="457200" indent="-457200">
              <a:buFont typeface="+mj-lt"/>
              <a:buAutoNum type="arabicPeriod"/>
            </a:pPr>
            <a:r>
              <a:rPr lang="en-US" dirty="0"/>
              <a:t>Calculate the statistical significance of AD.M</a:t>
            </a:r>
          </a:p>
        </p:txBody>
      </p:sp>
      <p:sp>
        <p:nvSpPr>
          <p:cNvPr id="4" name="Slide Number Placeholder 3">
            <a:extLst>
              <a:ext uri="{FF2B5EF4-FFF2-40B4-BE49-F238E27FC236}">
                <a16:creationId xmlns:a16="http://schemas.microsoft.com/office/drawing/2014/main" id="{2B79A727-E138-F4DC-5842-A0BE6FD19F0D}"/>
              </a:ext>
            </a:extLst>
          </p:cNvPr>
          <p:cNvSpPr>
            <a:spLocks noGrp="1"/>
          </p:cNvSpPr>
          <p:nvPr>
            <p:ph type="sldNum" sz="quarter" idx="12"/>
          </p:nvPr>
        </p:nvSpPr>
        <p:spPr/>
        <p:txBody>
          <a:bodyPr/>
          <a:lstStyle/>
          <a:p>
            <a:fld id="{C68DACDF-E1A9-A04C-A5FF-FC2443684BF5}" type="slidenum">
              <a:rPr lang="en-US" smtClean="0"/>
              <a:pPr/>
              <a:t>98</a:t>
            </a:fld>
            <a:endParaRPr lang="en-US" dirty="0"/>
          </a:p>
        </p:txBody>
      </p:sp>
      <p:sp>
        <p:nvSpPr>
          <p:cNvPr id="5" name="Footer Placeholder 4">
            <a:extLst>
              <a:ext uri="{FF2B5EF4-FFF2-40B4-BE49-F238E27FC236}">
                <a16:creationId xmlns:a16="http://schemas.microsoft.com/office/drawing/2014/main" id="{66576D43-2410-7490-55DB-BCF97A4F1F4C}"/>
              </a:ext>
            </a:extLst>
          </p:cNvPr>
          <p:cNvSpPr>
            <a:spLocks noGrp="1"/>
          </p:cNvSpPr>
          <p:nvPr>
            <p:ph type="ftr" sz="quarter" idx="11"/>
          </p:nvPr>
        </p:nvSpPr>
        <p:spPr/>
        <p:txBody>
          <a:bodyPr/>
          <a:lstStyle/>
          <a:p>
            <a:r>
              <a:rPr lang="en-US"/>
              <a:t>Kautz – Intro to Methods BLITZ Slides</a:t>
            </a:r>
            <a:endParaRPr lang="en-US" dirty="0"/>
          </a:p>
        </p:txBody>
      </p:sp>
      <p:sp>
        <p:nvSpPr>
          <p:cNvPr id="7" name="TextBox 6">
            <a:extLst>
              <a:ext uri="{FF2B5EF4-FFF2-40B4-BE49-F238E27FC236}">
                <a16:creationId xmlns:a16="http://schemas.microsoft.com/office/drawing/2014/main" id="{C762E5F2-6B93-476C-F4EA-C03D62C8B3B9}"/>
              </a:ext>
            </a:extLst>
          </p:cNvPr>
          <p:cNvSpPr txBox="1"/>
          <p:nvPr/>
        </p:nvSpPr>
        <p:spPr>
          <a:xfrm rot="19576863">
            <a:off x="2186473" y="2830286"/>
            <a:ext cx="6475445" cy="1015663"/>
          </a:xfrm>
          <a:prstGeom prst="rect">
            <a:avLst/>
          </a:prstGeom>
          <a:noFill/>
        </p:spPr>
        <p:txBody>
          <a:bodyPr wrap="square" rtlCol="0">
            <a:spAutoFit/>
          </a:bodyPr>
          <a:lstStyle/>
          <a:p>
            <a:pPr algn="ctr"/>
            <a:r>
              <a:rPr lang="en-US" sz="6000" dirty="0">
                <a:solidFill>
                  <a:srgbClr val="FF0000"/>
                </a:solidFill>
              </a:rPr>
              <a:t>SKIP</a:t>
            </a:r>
          </a:p>
        </p:txBody>
      </p:sp>
    </p:spTree>
    <p:extLst>
      <p:ext uri="{BB962C8B-B14F-4D97-AF65-F5344CB8AC3E}">
        <p14:creationId xmlns:p14="http://schemas.microsoft.com/office/powerpoint/2010/main" val="1075849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F672-A351-A4D0-6D01-B0853D768304}"/>
              </a:ext>
            </a:extLst>
          </p:cNvPr>
          <p:cNvSpPr>
            <a:spLocks noGrp="1"/>
          </p:cNvSpPr>
          <p:nvPr>
            <p:ph type="title"/>
          </p:nvPr>
        </p:nvSpPr>
        <p:spPr/>
        <p:txBody>
          <a:bodyPr/>
          <a:lstStyle/>
          <a:p>
            <a:r>
              <a:rPr lang="en-US" dirty="0"/>
              <a:t>Aggregation Models - Tests</a:t>
            </a:r>
          </a:p>
        </p:txBody>
      </p:sp>
      <p:sp>
        <p:nvSpPr>
          <p:cNvPr id="3" name="Content Placeholder 2">
            <a:extLst>
              <a:ext uri="{FF2B5EF4-FFF2-40B4-BE49-F238E27FC236}">
                <a16:creationId xmlns:a16="http://schemas.microsoft.com/office/drawing/2014/main" id="{F2E81D17-E137-C77F-445B-2E979286C90C}"/>
              </a:ext>
            </a:extLst>
          </p:cNvPr>
          <p:cNvSpPr>
            <a:spLocks noGrp="1"/>
          </p:cNvSpPr>
          <p:nvPr>
            <p:ph idx="1"/>
          </p:nvPr>
        </p:nvSpPr>
        <p:spPr/>
        <p:txBody>
          <a:bodyPr/>
          <a:lstStyle/>
          <a:p>
            <a:r>
              <a:rPr lang="en-US" dirty="0"/>
              <a:t>Summary of the various aggregation indices for the leadership scale</a:t>
            </a:r>
          </a:p>
        </p:txBody>
      </p:sp>
      <p:sp>
        <p:nvSpPr>
          <p:cNvPr id="4" name="Slide Number Placeholder 3">
            <a:extLst>
              <a:ext uri="{FF2B5EF4-FFF2-40B4-BE49-F238E27FC236}">
                <a16:creationId xmlns:a16="http://schemas.microsoft.com/office/drawing/2014/main" id="{A4AF2F6B-62F4-488A-C733-3A160D55872F}"/>
              </a:ext>
            </a:extLst>
          </p:cNvPr>
          <p:cNvSpPr>
            <a:spLocks noGrp="1"/>
          </p:cNvSpPr>
          <p:nvPr>
            <p:ph type="sldNum" sz="quarter" idx="12"/>
          </p:nvPr>
        </p:nvSpPr>
        <p:spPr/>
        <p:txBody>
          <a:bodyPr/>
          <a:lstStyle/>
          <a:p>
            <a:fld id="{C68DACDF-E1A9-A04C-A5FF-FC2443684BF5}" type="slidenum">
              <a:rPr lang="en-US" smtClean="0"/>
              <a:pPr/>
              <a:t>99</a:t>
            </a:fld>
            <a:endParaRPr lang="en-US" dirty="0"/>
          </a:p>
        </p:txBody>
      </p:sp>
      <p:sp>
        <p:nvSpPr>
          <p:cNvPr id="5" name="Footer Placeholder 4">
            <a:extLst>
              <a:ext uri="{FF2B5EF4-FFF2-40B4-BE49-F238E27FC236}">
                <a16:creationId xmlns:a16="http://schemas.microsoft.com/office/drawing/2014/main" id="{BF86FB08-2850-CBFE-827A-46808F1F065B}"/>
              </a:ext>
            </a:extLst>
          </p:cNvPr>
          <p:cNvSpPr>
            <a:spLocks noGrp="1"/>
          </p:cNvSpPr>
          <p:nvPr>
            <p:ph type="ftr" sz="quarter" idx="11"/>
          </p:nvPr>
        </p:nvSpPr>
        <p:spPr/>
        <p:txBody>
          <a:bodyPr/>
          <a:lstStyle/>
          <a:p>
            <a:r>
              <a:rPr lang="en-US"/>
              <a:t>Kautz – Intro to Methods BLITZ Slides</a:t>
            </a:r>
            <a:endParaRPr lang="en-US" dirty="0"/>
          </a:p>
        </p:txBody>
      </p:sp>
      <p:graphicFrame>
        <p:nvGraphicFramePr>
          <p:cNvPr id="6" name="Group 140">
            <a:extLst>
              <a:ext uri="{FF2B5EF4-FFF2-40B4-BE49-F238E27FC236}">
                <a16:creationId xmlns:a16="http://schemas.microsoft.com/office/drawing/2014/main" id="{2A94B68E-9BF4-A03A-4BC8-9E4DA6126573}"/>
              </a:ext>
            </a:extLst>
          </p:cNvPr>
          <p:cNvGraphicFramePr>
            <a:graphicFrameLocks/>
          </p:cNvGraphicFramePr>
          <p:nvPr>
            <p:extLst>
              <p:ext uri="{D42A27DB-BD31-4B8C-83A1-F6EECF244321}">
                <p14:modId xmlns:p14="http://schemas.microsoft.com/office/powerpoint/2010/main" val="3218396935"/>
              </p:ext>
            </p:extLst>
          </p:nvPr>
        </p:nvGraphicFramePr>
        <p:xfrm>
          <a:off x="2887664" y="1837321"/>
          <a:ext cx="6510337" cy="4246563"/>
        </p:xfrm>
        <a:graphic>
          <a:graphicData uri="http://schemas.openxmlformats.org/drawingml/2006/table">
            <a:tbl>
              <a:tblPr/>
              <a:tblGrid>
                <a:gridCol w="2170112">
                  <a:extLst>
                    <a:ext uri="{9D8B030D-6E8A-4147-A177-3AD203B41FA5}">
                      <a16:colId xmlns:a16="http://schemas.microsoft.com/office/drawing/2014/main" val="20000"/>
                    </a:ext>
                  </a:extLst>
                </a:gridCol>
                <a:gridCol w="2170113">
                  <a:extLst>
                    <a:ext uri="{9D8B030D-6E8A-4147-A177-3AD203B41FA5}">
                      <a16:colId xmlns:a16="http://schemas.microsoft.com/office/drawing/2014/main" val="20001"/>
                    </a:ext>
                  </a:extLst>
                </a:gridCol>
                <a:gridCol w="2170112">
                  <a:extLst>
                    <a:ext uri="{9D8B030D-6E8A-4147-A177-3AD203B41FA5}">
                      <a16:colId xmlns:a16="http://schemas.microsoft.com/office/drawing/2014/main" val="20002"/>
                    </a:ext>
                  </a:extLst>
                </a:gridCol>
              </a:tblGrid>
              <a:tr h="865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a:t>
                      </a:r>
                    </a:p>
                  </a:txBody>
                  <a:tcPr anchor="b" horzOverflow="overflow">
                    <a:lnL cap="flat">
                      <a:noFill/>
                    </a:lnL>
                    <a:lnR>
                      <a:noFill/>
                    </a:lnR>
                    <a:lnT w="12700" cap="flat" cmpd="sng" algn="ctr">
                      <a:no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Value</a:t>
                      </a:r>
                    </a:p>
                  </a:txBody>
                  <a:tcPr anchor="b" horzOverflow="overflow">
                    <a:lnL>
                      <a:noFill/>
                    </a:lnL>
                    <a:lnR>
                      <a:noFill/>
                    </a:lnR>
                    <a:lnT w="12700" cap="flat" cmpd="sng" algn="ctr">
                      <a:no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Significance Value</a:t>
                      </a:r>
                    </a:p>
                  </a:txBody>
                  <a:tcPr anchor="b" horzOverflow="overflow">
                    <a:lnL>
                      <a:noFill/>
                    </a:lnL>
                    <a:lnR cap="flat">
                      <a:noFill/>
                    </a:lnR>
                    <a:lnT w="12700" cap="flat" cmpd="sng" algn="ctr">
                      <a:no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76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a:t>
                      </a:r>
                      <a:r>
                        <a:rPr kumimoji="0" lang="en-US" sz="2400" b="0" i="0" u="none" strike="noStrike" cap="none" normalizeH="0" baseline="-25000">
                          <a:ln>
                            <a:noFill/>
                          </a:ln>
                          <a:solidFill>
                            <a:schemeClr val="tx1"/>
                          </a:solidFill>
                          <a:effectLst/>
                          <a:latin typeface="Arial" charset="0"/>
                        </a:rPr>
                        <a:t>wg(j)</a:t>
                      </a:r>
                    </a:p>
                  </a:txBody>
                  <a:tcPr anchor="ctr" horzOverflow="overflow">
                    <a:lnL cap="flat">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0.89</a:t>
                      </a:r>
                    </a:p>
                  </a:txBody>
                  <a:tcPr anchor="ctr"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&gt;0.50</a:t>
                      </a:r>
                    </a:p>
                  </a:txBody>
                  <a:tcPr anchor="ctr" horzOverflow="overflow">
                    <a:lnL>
                      <a:noFill/>
                    </a:lnL>
                    <a:lnR cap="flat">
                      <a:noFill/>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676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r*</a:t>
                      </a:r>
                      <a:r>
                        <a:rPr kumimoji="0" lang="en-US" sz="2400" b="0" i="0" u="none" strike="noStrike" cap="none" normalizeH="0" baseline="-25000" dirty="0" err="1">
                          <a:ln>
                            <a:noFill/>
                          </a:ln>
                          <a:solidFill>
                            <a:schemeClr val="tx1"/>
                          </a:solidFill>
                          <a:effectLst/>
                          <a:latin typeface="Arial" charset="0"/>
                        </a:rPr>
                        <a:t>wg</a:t>
                      </a:r>
                      <a:r>
                        <a:rPr kumimoji="0" lang="en-US" sz="2400" b="0" i="0" u="none" strike="noStrike" cap="none" normalizeH="0" baseline="-25000" dirty="0">
                          <a:ln>
                            <a:noFill/>
                          </a:ln>
                          <a:solidFill>
                            <a:schemeClr val="tx1"/>
                          </a:solidFill>
                          <a:effectLst/>
                          <a:latin typeface="Arial" charset="0"/>
                        </a:rPr>
                        <a:t>(j)</a:t>
                      </a:r>
                      <a:endParaRPr kumimoji="0" lang="en-US" sz="2400" b="0" i="0" u="none" strike="noStrike" cap="none" normalizeH="0" baseline="0" dirty="0">
                        <a:ln>
                          <a:noFill/>
                        </a:ln>
                        <a:solidFill>
                          <a:schemeClr val="tx1"/>
                        </a:solidFill>
                        <a:effectLst/>
                        <a:latin typeface="Arial" charset="0"/>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0.43</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NA</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76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AD.M</a:t>
                      </a:r>
                    </a:p>
                  </a:txBody>
                  <a:tcPr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0.83</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&lt;1.14</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ICC(1)/ICC(2)</a:t>
                      </a:r>
                    </a:p>
                  </a:txBody>
                  <a:tcPr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0.14/0.90</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p&lt;.001</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762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RGR.AGREE</a:t>
                      </a:r>
                    </a:p>
                  </a:txBody>
                  <a:tcPr anchor="ctr"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-6.28</a:t>
                      </a:r>
                    </a:p>
                  </a:txBody>
                  <a:tcPr anchor="ctr"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p&lt;.001</a:t>
                      </a:r>
                    </a:p>
                  </a:txBody>
                  <a:tcPr anchor="ctr"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3064751"/>
      </p:ext>
    </p:extLst>
  </p:cSld>
  <p:clrMapOvr>
    <a:masterClrMapping/>
  </p:clrMapOvr>
</p:sld>
</file>

<file path=ppt/theme/theme1.xml><?xml version="1.0" encoding="utf-8"?>
<a:theme xmlns:a="http://schemas.openxmlformats.org/drawingml/2006/main" name="1_Office Theme">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7449</TotalTime>
  <Words>31624</Words>
  <Application>Microsoft Office PowerPoint</Application>
  <PresentationFormat>Widescreen</PresentationFormat>
  <Paragraphs>4846</Paragraphs>
  <Slides>337</Slides>
  <Notes>90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337</vt:i4>
      </vt:variant>
    </vt:vector>
  </HeadingPairs>
  <TitlesOfParts>
    <vt:vector size="349" baseType="lpstr">
      <vt:lpstr>Arial</vt:lpstr>
      <vt:lpstr>Calibri</vt:lpstr>
      <vt:lpstr>Cambria Math</vt:lpstr>
      <vt:lpstr>Courier New</vt:lpstr>
      <vt:lpstr>Lucida Console</vt:lpstr>
      <vt:lpstr>Times New Roman</vt:lpstr>
      <vt:lpstr>1_Office Theme</vt:lpstr>
      <vt:lpstr>Document</vt:lpstr>
      <vt:lpstr>Equation</vt:lpstr>
      <vt:lpstr>Chart</vt:lpstr>
      <vt:lpstr>Worksheet</vt:lpstr>
      <vt:lpstr>Microsoft Excel Chart</vt:lpstr>
      <vt:lpstr>A quick overview of  Basic Statistical Analysis</vt:lpstr>
      <vt:lpstr>Disclaimer!!!</vt:lpstr>
      <vt:lpstr>Agenda</vt:lpstr>
      <vt:lpstr>Multilevel Analysis</vt:lpstr>
      <vt:lpstr>Multilevel Analysis</vt:lpstr>
      <vt:lpstr>PowerPoint Presentation</vt:lpstr>
      <vt:lpstr>Multilevel Analysis</vt:lpstr>
      <vt:lpstr>Multilevel Analysis</vt:lpstr>
      <vt:lpstr>PowerPoint Presentation</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Multilevel Analysis - Alignment</vt:lpstr>
      <vt:lpstr>PowerPoint Presentation</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Multilevel Analysis – Modeling Context</vt:lpstr>
      <vt:lpstr>PowerPoint Presentation</vt:lpstr>
      <vt:lpstr>Multilevel Analysis - Variance</vt:lpstr>
      <vt:lpstr>Multilevel Analysis - Variance</vt:lpstr>
      <vt:lpstr>Multilevel Analysis - Variance</vt:lpstr>
      <vt:lpstr>Multilevel Analysis - Variance</vt:lpstr>
      <vt:lpstr>Multilevel Analysis – Variance</vt:lpstr>
      <vt:lpstr>Multilevel Analysis – Case Study for Variance</vt:lpstr>
      <vt:lpstr>Multilevel Analysis – Case Study for Variance</vt:lpstr>
      <vt:lpstr>Multilevel Analysis – Case Study for Variance</vt:lpstr>
      <vt:lpstr>Multilevel Analysis – Case Study for Variance</vt:lpstr>
      <vt:lpstr>Multilevel Analysis – Case Study for Variance</vt:lpstr>
      <vt:lpstr>Multilevel Analysis – Case Study for Variance</vt:lpstr>
      <vt:lpstr>Multilevel Analysis – Case Study for Variance</vt:lpstr>
      <vt:lpstr>Multilevel Analysis - Additional Reading</vt:lpstr>
      <vt:lpstr>PowerPoint Presentation</vt:lpstr>
      <vt:lpstr>Aggregation Models – Purpose</vt:lpstr>
      <vt:lpstr>Aggregation Models</vt:lpstr>
      <vt:lpstr>Aggregation Models</vt:lpstr>
      <vt:lpstr>Aggregation Models</vt:lpstr>
      <vt:lpstr>Aggregation Models - Examples</vt:lpstr>
      <vt:lpstr>Aggregation Models- Examples</vt:lpstr>
      <vt:lpstr>Aggregation Models - Examples</vt:lpstr>
      <vt:lpstr>Aggregation Models - Examples</vt:lpstr>
      <vt:lpstr>Aggregation Models – Criticizing Theory</vt:lpstr>
      <vt:lpstr>Aggregation Models – Criticizing Theory</vt:lpstr>
      <vt:lpstr>Aggregation Models – Criticizing Theory</vt:lpstr>
      <vt:lpstr>Aggregation Models - Examples</vt:lpstr>
      <vt:lpstr>Aggregation Models - Examples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vt:lpstr>
      <vt:lpstr>Aggregation Models - Tests</vt:lpstr>
      <vt:lpstr>Aggregation Models - Test</vt:lpstr>
      <vt:lpstr>Aggregation Models - Tests</vt:lpstr>
      <vt:lpstr>Aggregation Models – Composition Model Exercise</vt:lpstr>
      <vt:lpstr>Aggregation Models – Composition Model Exercise</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Aggregation Models - Tests</vt:lpstr>
      <vt:lpstr>PowerPoint Presentation</vt:lpstr>
      <vt:lpstr>Multilevel Methods - Purpose</vt:lpstr>
      <vt:lpstr>Multilevel Methods - Contextual Effects</vt:lpstr>
      <vt:lpstr>Multilevel Methods - Contextual Effects</vt:lpstr>
      <vt:lpstr>Multilevel Methods - Contextual Effects</vt:lpstr>
      <vt:lpstr>Multilevel Methods - Contextual Effects</vt:lpstr>
      <vt:lpstr>Multilevel Methods - Contextual Effects</vt:lpstr>
      <vt:lpstr>Multilevel Methods - Contextual Effects</vt:lpstr>
      <vt:lpstr>Multilevel Methods - Contextual Effects</vt:lpstr>
      <vt:lpstr>Multilevel Methods – Contextual Analysis</vt:lpstr>
      <vt:lpstr>Multilevel Methods – Contextual Analysis</vt:lpstr>
      <vt:lpstr>Multilevel Methods – Contextual Analysis</vt:lpstr>
      <vt:lpstr>Contextual Analysis</vt:lpstr>
      <vt:lpstr>Contextual Analysis</vt:lpstr>
      <vt:lpstr>Contextual Analysis and Econometrics</vt:lpstr>
      <vt:lpstr>Fixed-Effects in Econometrics</vt:lpstr>
      <vt:lpstr>Fixed-Effects in Econometrics</vt:lpstr>
      <vt:lpstr>Contextual Analysis</vt:lpstr>
      <vt:lpstr>Contextual Analysis:  Data Manipulation</vt:lpstr>
      <vt:lpstr>Contextual Analysis:  Data Manipulation</vt:lpstr>
      <vt:lpstr>Contextual Analysis:  Data Manipulation</vt:lpstr>
      <vt:lpstr>Contextual Analysis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Mixed Effects Models</vt:lpstr>
      <vt:lpstr>Stage 1</vt:lpstr>
      <vt:lpstr>Stage 1</vt:lpstr>
      <vt:lpstr>Stage 1</vt:lpstr>
      <vt:lpstr>Stage 1</vt:lpstr>
      <vt:lpstr>Stage 1</vt:lpstr>
      <vt:lpstr>Stage 1</vt:lpstr>
      <vt:lpstr>Stage 1</vt:lpstr>
      <vt:lpstr>Stage 1</vt:lpstr>
      <vt:lpstr>Stage 1</vt:lpstr>
      <vt:lpstr>Stage 1</vt:lpstr>
      <vt:lpstr>Stage 1</vt:lpstr>
      <vt:lpstr>Stage 1</vt:lpstr>
      <vt:lpstr>Stage 2</vt:lpstr>
      <vt:lpstr>Stage 2</vt:lpstr>
      <vt:lpstr>Stage 2</vt:lpstr>
      <vt:lpstr>Stage 2</vt:lpstr>
      <vt:lpstr>Stage 2</vt:lpstr>
      <vt:lpstr>Stage 2</vt:lpstr>
      <vt:lpstr>Interpreting Stage 2 Results</vt:lpstr>
      <vt:lpstr>Interpreting Stage 2 Results</vt:lpstr>
      <vt:lpstr>Interpreting Stage 2 Results</vt:lpstr>
      <vt:lpstr>Stage 2 Results and Hausman Test</vt:lpstr>
      <vt:lpstr>Stage 2 Results and Hausman Test</vt:lpstr>
      <vt:lpstr>Stage 2 Results and Hausman Test</vt:lpstr>
      <vt:lpstr>Stage 2</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Stage 3</vt:lpstr>
      <vt:lpstr>Summary on Mixed-Effects Models</vt:lpstr>
      <vt:lpstr>Summary Two-Level Models</vt:lpstr>
      <vt:lpstr>Summary Two-Level Models: OLS Regression</vt:lpstr>
      <vt:lpstr>Summary Two-Level Models: OLS Regression</vt:lpstr>
      <vt:lpstr>Summary Two-Level Models: OLS Regression</vt:lpstr>
      <vt:lpstr>Summary Two-Level Models</vt:lpstr>
      <vt:lpstr>Summary Two-Level Models: Random Intercept</vt:lpstr>
      <vt:lpstr>Summary Two-Level Models: Random Intercept</vt:lpstr>
      <vt:lpstr>Summary Two-Level Models: Random Intercept</vt:lpstr>
      <vt:lpstr>Summary Two-Level Models: Random Intercept</vt:lpstr>
      <vt:lpstr>Summary Two-Level Models: Background</vt:lpstr>
      <vt:lpstr>Summary Two-Level Models: Random Slope</vt:lpstr>
      <vt:lpstr>Summary Two-Level Models: Random slope</vt:lpstr>
      <vt:lpstr>Summary Two-Level Models: Random slope</vt:lpstr>
      <vt:lpstr>Summary Two-Level Models: Random Slope</vt:lpstr>
      <vt:lpstr>Summary Two-Level Models: Random Slope</vt:lpstr>
      <vt:lpstr>Part V</vt:lpstr>
      <vt:lpstr>Purpose</vt:lpstr>
      <vt:lpstr>Outline</vt:lpstr>
      <vt:lpstr>Growth Modeling Defined</vt:lpstr>
      <vt:lpstr>Growth Modeling Defined</vt:lpstr>
      <vt:lpstr>Growth Modeling Defined</vt:lpstr>
      <vt:lpstr>Setting up the Data</vt:lpstr>
      <vt:lpstr>Setting up the Data (cont.)</vt:lpstr>
      <vt:lpstr>Setting up the Data (cont.)</vt:lpstr>
      <vt:lpstr>Setting up the Data (cont.)</vt:lpstr>
      <vt:lpstr>Growth Modeling Setup</vt:lpstr>
      <vt:lpstr>Modeling Steps</vt:lpstr>
      <vt:lpstr>Optimization</vt:lpstr>
      <vt:lpstr>Step 1 in Modeling</vt:lpstr>
      <vt:lpstr>Step 2 in Modeling</vt:lpstr>
      <vt:lpstr>Step 2 in Modeling</vt:lpstr>
      <vt:lpstr>Step 2 in Modeling</vt:lpstr>
      <vt:lpstr>Step 3 in Modeling</vt:lpstr>
      <vt:lpstr>Step 3 in Modeling</vt:lpstr>
      <vt:lpstr>Step 3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Step 4 in Modeling</vt:lpstr>
      <vt:lpstr>Final Level-1 Model</vt:lpstr>
      <vt:lpstr>Level-2 Model</vt:lpstr>
      <vt:lpstr>Level-2 Model</vt:lpstr>
      <vt:lpstr>Level-2 Model</vt:lpstr>
      <vt:lpstr>Level-2 Model</vt:lpstr>
      <vt:lpstr>Level-2 Model</vt:lpstr>
      <vt:lpstr>Step Summary (part 1)</vt:lpstr>
      <vt:lpstr>Step Summary (part 2)</vt:lpstr>
      <vt:lpstr>Growth Modeling</vt:lpstr>
      <vt:lpstr>Course Outline</vt:lpstr>
      <vt:lpstr>Discontinuous Growth Models</vt:lpstr>
      <vt:lpstr>Discontinuous Growth Models</vt:lpstr>
      <vt:lpstr>Summary Resources</vt:lpstr>
      <vt:lpstr>State-Level GDP Change</vt:lpstr>
      <vt:lpstr>State-Level GDP Change</vt:lpstr>
      <vt:lpstr>State-Level GDP Change</vt:lpstr>
      <vt:lpstr>State-Level GDP Change</vt:lpstr>
      <vt:lpstr>Sleep Example</vt:lpstr>
      <vt:lpstr>Adaptability &amp; Task-Change Paradigm</vt:lpstr>
      <vt:lpstr>Banking Sleep</vt:lpstr>
      <vt:lpstr>Firm Productivity: Great Recession</vt:lpstr>
      <vt:lpstr>Firm Productivity: Great Recession</vt:lpstr>
      <vt:lpstr>GDP Example</vt:lpstr>
      <vt:lpstr>Growth Modeling Setup</vt:lpstr>
      <vt:lpstr>Convert Data to Univariate Form</vt:lpstr>
      <vt:lpstr>gdp 1997-2011: Alabama</vt:lpstr>
      <vt:lpstr>Growth Modeling Setup</vt:lpstr>
      <vt:lpstr>Coding for discontinuity</vt:lpstr>
      <vt:lpstr>Coding for Discontinuity</vt:lpstr>
      <vt:lpstr>Make GDP more Manageable by Dividing by 1000</vt:lpstr>
      <vt:lpstr>State-Level GDP Change</vt:lpstr>
      <vt:lpstr>Create Time-Related Covariates</vt:lpstr>
      <vt:lpstr>16 States:  Linear</vt:lpstr>
      <vt:lpstr>Create Time-Related Covariates</vt:lpstr>
      <vt:lpstr>Create Time-Related Covariates</vt:lpstr>
      <vt:lpstr>Create Time-Related Covariates</vt:lpstr>
      <vt:lpstr>Create Time-Related Covariates</vt:lpstr>
      <vt:lpstr>Create Time-Related Covariates</vt:lpstr>
      <vt:lpstr>Creating Time-Related Covariates</vt:lpstr>
      <vt:lpstr>Analyzing and interpreting models </vt:lpstr>
      <vt:lpstr>Analyzing and Interpreting Models</vt:lpstr>
      <vt:lpstr>Model Building Steps</vt:lpstr>
      <vt:lpstr>Optimization</vt:lpstr>
      <vt:lpstr>Step 1:  ICC estimate</vt:lpstr>
      <vt:lpstr>Step 2 in Modeling</vt:lpstr>
      <vt:lpstr>Interpreting Step 2</vt:lpstr>
      <vt:lpstr>Create Time-Related Covariates</vt:lpstr>
      <vt:lpstr>Step 3:  Modeling State Variability</vt:lpstr>
      <vt:lpstr>State-Level GDP Change</vt:lpstr>
      <vt:lpstr>Step 3:  Modeling State Variability</vt:lpstr>
      <vt:lpstr>Step 4:  Testing for Autocorrelation</vt:lpstr>
      <vt:lpstr>Step 4:  Testing for Autocorrelation</vt:lpstr>
      <vt:lpstr>Step 4:  Testing for Autocorrelation</vt:lpstr>
      <vt:lpstr>Step 4:  Testing for Autocorrelation</vt:lpstr>
      <vt:lpstr>Steps 1 to 4</vt:lpstr>
      <vt:lpstr>Step 5:  Contrasting Alternative Models</vt:lpstr>
      <vt:lpstr>Step 5:  Contrasting Alternative Models</vt:lpstr>
      <vt:lpstr>State-Level GDP Change</vt:lpstr>
      <vt:lpstr>State-Level GDP Change</vt:lpstr>
      <vt:lpstr>Step 5:  Contrasting Alternative Models</vt:lpstr>
      <vt:lpstr>State-Level GDP Change</vt:lpstr>
      <vt:lpstr>State-Level GDP Change</vt:lpstr>
      <vt:lpstr>State-Level GDP Change</vt:lpstr>
      <vt:lpstr>Step 5:  Picking Alternative Models</vt:lpstr>
      <vt:lpstr>Step 5:  Picking Alternative Models</vt:lpstr>
      <vt:lpstr>Step 5:  Picking Alternative Models</vt:lpstr>
      <vt:lpstr>Step 5:  Picking Alternative Models</vt:lpstr>
      <vt:lpstr>Step 5 Exercise</vt:lpstr>
      <vt:lpstr>Step 6:  Adding Level-2 Predictors</vt:lpstr>
      <vt:lpstr>Step 6:  Modeling State Variability</vt:lpstr>
      <vt:lpstr>Visualizing State-Level Variability</vt:lpstr>
      <vt:lpstr>Step 6:  Modeling State Variability</vt:lpstr>
      <vt:lpstr>Step 6:  Modeling State Variability</vt:lpstr>
      <vt:lpstr>Step 6:  Modeling State Variability</vt:lpstr>
      <vt:lpstr>Step 6:  Modeling Variability in Time-Based Parameters</vt:lpstr>
      <vt:lpstr>Step 6:  Modeling Variability in Time-Based Parameters</vt:lpstr>
      <vt:lpstr>Step 6:  Modeling Variability in Time-Based Parameters</vt:lpstr>
      <vt:lpstr>Step 6: Predicted Versus Observed</vt:lpstr>
      <vt:lpstr>Step 6 Exercise</vt:lpstr>
      <vt:lpstr>Some Extensions</vt:lpstr>
      <vt:lpstr>Create Time-Related Covariates</vt:lpstr>
      <vt:lpstr>Interpreting Step 2</vt:lpstr>
      <vt:lpstr>Create Time-Related Covariates</vt:lpstr>
      <vt:lpstr>Examining Absolute Change</vt:lpstr>
      <vt:lpstr>Create Time-Related Covariates</vt:lpstr>
      <vt:lpstr>Interpreting Step 2</vt:lpstr>
      <vt:lpstr>Some Extensions</vt:lpstr>
      <vt:lpstr>Some Extensions</vt:lpstr>
      <vt:lpstr>Some Extensions</vt:lpstr>
      <vt:lpstr>Some Extensions</vt:lpstr>
      <vt:lpstr>Emergence Models</vt:lpstr>
      <vt:lpstr>Example 1</vt:lpstr>
      <vt:lpstr>Example 2</vt:lpstr>
      <vt:lpstr>Sherif (1935)</vt:lpstr>
      <vt:lpstr>Growth Models and Variants</vt:lpstr>
      <vt:lpstr>Growth Models and Variants</vt:lpstr>
      <vt:lpstr>Growth Models and Variants</vt:lpstr>
      <vt:lpstr>Growth Models and Variants</vt:lpstr>
      <vt:lpstr>Growth Models and Variants</vt:lpstr>
      <vt:lpstr>Growth Models and Variants</vt:lpstr>
      <vt:lpstr>Growth Models and Variants</vt:lpstr>
      <vt:lpstr>Growth Models and Variants</vt:lpstr>
      <vt:lpstr>Course 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Benson</dc:creator>
  <cp:lastModifiedBy>Kautz, Jason David</cp:lastModifiedBy>
  <cp:revision>65</cp:revision>
  <dcterms:created xsi:type="dcterms:W3CDTF">2017-09-15T16:01:31Z</dcterms:created>
  <dcterms:modified xsi:type="dcterms:W3CDTF">2022-09-13T14:55:09Z</dcterms:modified>
</cp:coreProperties>
</file>